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3" r:id="rId11"/>
    <p:sldId id="266" r:id="rId12"/>
    <p:sldId id="267" r:id="rId13"/>
    <p:sldId id="268" r:id="rId14"/>
    <p:sldId id="275" r:id="rId15"/>
    <p:sldId id="269" r:id="rId16"/>
    <p:sldId id="270" r:id="rId17"/>
    <p:sldId id="272" r:id="rId18"/>
    <p:sldId id="273" r:id="rId19"/>
    <p:sldId id="276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4660"/>
  </p:normalViewPr>
  <p:slideViewPr>
    <p:cSldViewPr>
      <p:cViewPr varScale="1">
        <p:scale>
          <a:sx n="70" d="100"/>
          <a:sy n="70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4139F-95D7-427A-9474-A17D602DEAC1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809481-400D-4AD2-8A72-13CDE827A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968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1%D0%B5%D0%BD%D1%96%D1%82%D0%BE_%D0%9C%D1%83%D1%81%D1%81%D0%BE%D0%BB%D1%96%D0%BD%D1%96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uk.wikipedia.org/wiki/%D0%A1%D1%82%D0%B0%D0%BB%D1%96%D0%BD%D1%96%D0%B7%D0%BC" TargetMode="External"/><Relationship Id="rId5" Type="http://schemas.openxmlformats.org/officeDocument/2006/relationships/hyperlink" Target="http://uk.wikipedia.org/wiki/%D0%9D%D0%B0%D1%86%D0%B8%D0%B7%D0%BC" TargetMode="External"/><Relationship Id="rId4" Type="http://schemas.openxmlformats.org/officeDocument/2006/relationships/hyperlink" Target="http://uk.wikipedia.org/wiki/%D0%A4%D0%B0%D1%88%D0%B8%D0%B7%D0%BC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E%D0%BA%D1%83%D0%BF%D0%B0%D1%86%D1%96%D1%8F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uk.wikipedia.org/wiki/%D0%9F%D1%80%D0%B0%D0%B2%D0%BE%D0%BF%D0%BE%D1%80%D1%8F%D0%B4%D0%BE%D0%BA" TargetMode="External"/><Relationship Id="rId4" Type="http://schemas.openxmlformats.org/officeDocument/2006/relationships/hyperlink" Target="http://uk.wikipedia.org/wiki/%D0%91%D1%83%D0%BD%D1%82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Втім</a:t>
            </a:r>
            <a:r>
              <a:rPr lang="ru-RU" dirty="0" smtClean="0"/>
              <a:t>, </a:t>
            </a:r>
            <a:r>
              <a:rPr lang="ru-RU" dirty="0" err="1" smtClean="0"/>
              <a:t>авторитарні</a:t>
            </a:r>
            <a:r>
              <a:rPr lang="ru-RU" dirty="0" smtClean="0"/>
              <a:t> </a:t>
            </a:r>
            <a:r>
              <a:rPr lang="ru-RU" dirty="0" err="1" smtClean="0"/>
              <a:t>режими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будуватись</a:t>
            </a:r>
            <a:r>
              <a:rPr lang="ru-RU" dirty="0" smtClean="0"/>
              <a:t> як на </a:t>
            </a:r>
            <a:r>
              <a:rPr lang="ru-RU" dirty="0" err="1" smtClean="0"/>
              <a:t>базі</a:t>
            </a:r>
            <a:r>
              <a:rPr lang="ru-RU" dirty="0" smtClean="0"/>
              <a:t> авторитету </a:t>
            </a:r>
            <a:r>
              <a:rPr lang="ru-RU" dirty="0" err="1" smtClean="0"/>
              <a:t>звичаю</a:t>
            </a:r>
            <a:r>
              <a:rPr lang="ru-RU" dirty="0" smtClean="0"/>
              <a:t>, </a:t>
            </a:r>
            <a:r>
              <a:rPr lang="ru-RU" dirty="0" err="1" smtClean="0"/>
              <a:t>традиції</a:t>
            </a:r>
            <a:r>
              <a:rPr lang="ru-RU" dirty="0" smtClean="0"/>
              <a:t> (</a:t>
            </a:r>
            <a:r>
              <a:rPr lang="ru-RU" dirty="0" err="1" smtClean="0"/>
              <a:t>монархії</a:t>
            </a:r>
            <a:r>
              <a:rPr lang="ru-RU" dirty="0" smtClean="0"/>
              <a:t>), так і на </a:t>
            </a:r>
            <a:r>
              <a:rPr lang="ru-RU" dirty="0" err="1" smtClean="0"/>
              <a:t>авторитеті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(</a:t>
            </a:r>
            <a:r>
              <a:rPr lang="ru-RU" dirty="0" err="1" smtClean="0"/>
              <a:t>диктатури</a:t>
            </a:r>
            <a:r>
              <a:rPr lang="ru-RU" dirty="0" smtClean="0"/>
              <a:t>).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09481-400D-4AD2-8A72-13CDE827A3D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214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Поняття</a:t>
            </a:r>
            <a:r>
              <a:rPr lang="ru-RU" dirty="0" smtClean="0"/>
              <a:t> “</a:t>
            </a:r>
            <a:r>
              <a:rPr lang="ru-RU" dirty="0" err="1" smtClean="0"/>
              <a:t>тоталітарна</a:t>
            </a:r>
            <a:r>
              <a:rPr lang="ru-RU" dirty="0" smtClean="0"/>
              <a:t> держава”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застосоване</a:t>
            </a:r>
            <a:r>
              <a:rPr lang="ru-RU" dirty="0" smtClean="0"/>
              <a:t> </a:t>
            </a:r>
            <a:r>
              <a:rPr lang="ru-RU" dirty="0" err="1" smtClean="0"/>
              <a:t>італійським</a:t>
            </a:r>
            <a:r>
              <a:rPr lang="ru-RU" dirty="0" smtClean="0"/>
              <a:t> диктатором </a:t>
            </a:r>
            <a:r>
              <a:rPr lang="ru-RU" dirty="0" err="1" smtClean="0">
                <a:hlinkClick r:id="rId3" tooltip="Беніто Муссоліні"/>
              </a:rPr>
              <a:t>Беніто</a:t>
            </a:r>
            <a:r>
              <a:rPr lang="ru-RU" dirty="0" smtClean="0">
                <a:hlinkClick r:id="rId3" tooltip="Беніто Муссоліні"/>
              </a:rPr>
              <a:t> </a:t>
            </a:r>
            <a:r>
              <a:rPr lang="ru-RU" dirty="0" err="1" smtClean="0">
                <a:hlinkClick r:id="rId3" tooltip="Беніто Муссоліні"/>
              </a:rPr>
              <a:t>Муссоліні</a:t>
            </a:r>
            <a:r>
              <a:rPr lang="ru-RU" dirty="0" smtClean="0"/>
              <a:t>, </a:t>
            </a:r>
            <a:r>
              <a:rPr lang="ru-RU" dirty="0" err="1" smtClean="0"/>
              <a:t>причому</a:t>
            </a:r>
            <a:r>
              <a:rPr lang="ru-RU" dirty="0" smtClean="0"/>
              <a:t> в позитивному </a:t>
            </a:r>
            <a:r>
              <a:rPr lang="ru-RU" dirty="0" err="1" smtClean="0"/>
              <a:t>контексті</a:t>
            </a:r>
            <a:r>
              <a:rPr lang="ru-RU" dirty="0" smtClean="0"/>
              <a:t>. </a:t>
            </a:r>
            <a:r>
              <a:rPr lang="ru-RU" dirty="0" err="1" smtClean="0"/>
              <a:t>Тоталітарні</a:t>
            </a:r>
            <a:r>
              <a:rPr lang="ru-RU" dirty="0" smtClean="0"/>
              <a:t> </a:t>
            </a:r>
            <a:r>
              <a:rPr lang="ru-RU" dirty="0" err="1" smtClean="0"/>
              <a:t>режими</a:t>
            </a:r>
            <a:r>
              <a:rPr lang="ru-RU" dirty="0" smtClean="0"/>
              <a:t> почали активно </a:t>
            </a:r>
            <a:r>
              <a:rPr lang="ru-RU" dirty="0" err="1" smtClean="0"/>
              <a:t>вивчатись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через </a:t>
            </a:r>
            <a:r>
              <a:rPr lang="ru-RU" dirty="0" err="1" smtClean="0"/>
              <a:t>злочинні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 </a:t>
            </a:r>
            <a:r>
              <a:rPr lang="ru-RU" dirty="0" smtClean="0">
                <a:hlinkClick r:id="rId4" tooltip="Фашизм"/>
              </a:rPr>
              <a:t>фашизму</a:t>
            </a:r>
            <a:r>
              <a:rPr lang="ru-RU" dirty="0" smtClean="0"/>
              <a:t>, </a:t>
            </a:r>
            <a:r>
              <a:rPr lang="ru-RU" dirty="0" smtClean="0">
                <a:hlinkClick r:id="rId5" tooltip="Нацизм"/>
              </a:rPr>
              <a:t>нацизму</a:t>
            </a:r>
            <a:r>
              <a:rPr lang="ru-RU" dirty="0" smtClean="0"/>
              <a:t> </a:t>
            </a:r>
            <a:r>
              <a:rPr lang="ru-RU" dirty="0" err="1" smtClean="0"/>
              <a:t>та</a:t>
            </a:r>
            <a:r>
              <a:rPr lang="ru-RU" dirty="0" err="1" smtClean="0">
                <a:hlinkClick r:id="rId6" tooltip="Сталінізм"/>
              </a:rPr>
              <a:t>сталінізму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09481-400D-4AD2-8A72-13CDE827A3D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563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Серед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таких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методів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можна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відзначити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провокацію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заворушень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громадянську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непокору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терористичні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акції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методи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партизанської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війни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Найбільш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радикально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налаштовані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екстремісти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часто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заперечують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принципі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будь-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які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компроміси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переговори, угоди.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09481-400D-4AD2-8A72-13CDE827A3D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038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Небезпеку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життя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нації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можуть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надавати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іноземна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військова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Окупація"/>
              </a:rPr>
              <a:t>окупація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соціальні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заворушення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такі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як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Бунт"/>
              </a:rPr>
              <a:t>бунти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або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інші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види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внутрішніх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розбіжностей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серйозно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загрожують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Правопорядок"/>
              </a:rPr>
              <a:t>правопорядку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країні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09481-400D-4AD2-8A72-13CDE827A3D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447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сучасній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політичних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дослідженнях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можна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виділити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два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основні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підходи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розуміння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демократії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Прихильники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першого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вважають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єдиним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критерієм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демократії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вибори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Апологети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другого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підходу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включають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поняття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демократії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й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принципи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політичного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лібералізму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09481-400D-4AD2-8A72-13CDE827A3D4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057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0C1729B-6ECA-454F-BB97-3E80D86A2E6F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8D8B9B3-40C6-41AA-ADFA-28C1EA4C3B0B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729B-6ECA-454F-BB97-3E80D86A2E6F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B9B3-40C6-41AA-ADFA-28C1EA4C3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729B-6ECA-454F-BB97-3E80D86A2E6F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B9B3-40C6-41AA-ADFA-28C1EA4C3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729B-6ECA-454F-BB97-3E80D86A2E6F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B9B3-40C6-41AA-ADFA-28C1EA4C3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729B-6ECA-454F-BB97-3E80D86A2E6F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B9B3-40C6-41AA-ADFA-28C1EA4C3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729B-6ECA-454F-BB97-3E80D86A2E6F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B9B3-40C6-41AA-ADFA-28C1EA4C3B0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729B-6ECA-454F-BB97-3E80D86A2E6F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B9B3-40C6-41AA-ADFA-28C1EA4C3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729B-6ECA-454F-BB97-3E80D86A2E6F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B9B3-40C6-41AA-ADFA-28C1EA4C3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729B-6ECA-454F-BB97-3E80D86A2E6F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B9B3-40C6-41AA-ADFA-28C1EA4C3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729B-6ECA-454F-BB97-3E80D86A2E6F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B9B3-40C6-41AA-ADFA-28C1EA4C3B0B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729B-6ECA-454F-BB97-3E80D86A2E6F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B9B3-40C6-41AA-ADFA-28C1EA4C3B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0C1729B-6ECA-454F-BB97-3E80D86A2E6F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8D8B9B3-40C6-41AA-ADFA-28C1EA4C3B0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45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Ліберальний</a:t>
            </a:r>
            <a:br>
              <a:rPr lang="uk-UA" dirty="0" smtClean="0"/>
            </a:br>
            <a:r>
              <a:rPr lang="uk-UA" sz="3600" dirty="0" smtClean="0"/>
              <a:t>(</a:t>
            </a:r>
            <a:r>
              <a:rPr lang="ru-RU" sz="3600" dirty="0" err="1"/>
              <a:t>організація</a:t>
            </a:r>
            <a:r>
              <a:rPr lang="ru-RU" sz="3600" dirty="0"/>
              <a:t> </a:t>
            </a:r>
            <a:r>
              <a:rPr lang="ru-RU" sz="3600" dirty="0" err="1"/>
              <a:t>політичної</a:t>
            </a:r>
            <a:r>
              <a:rPr lang="ru-RU" sz="3600" dirty="0"/>
              <a:t> </a:t>
            </a:r>
            <a:r>
              <a:rPr lang="ru-RU" sz="3600" dirty="0" err="1"/>
              <a:t>системи</a:t>
            </a:r>
            <a:r>
              <a:rPr lang="uk-UA" sz="3600" dirty="0" smtClean="0"/>
              <a:t>)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влада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 сферою </a:t>
            </a:r>
            <a:r>
              <a:rPr lang="ru-RU" dirty="0" err="1"/>
              <a:t>невід’ємних</a:t>
            </a:r>
            <a:r>
              <a:rPr lang="ru-RU" dirty="0"/>
              <a:t> прав і свобод </a:t>
            </a:r>
            <a:r>
              <a:rPr lang="ru-RU" dirty="0" err="1" smtClean="0"/>
              <a:t>особистості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розвинуте</a:t>
            </a:r>
            <a:r>
              <a:rPr lang="ru-RU" dirty="0" smtClean="0"/>
              <a:t> </a:t>
            </a:r>
            <a:r>
              <a:rPr lang="ru-RU" dirty="0" err="1"/>
              <a:t>громадянське</a:t>
            </a:r>
            <a:r>
              <a:rPr lang="ru-RU" dirty="0"/>
              <a:t> </a:t>
            </a:r>
            <a:r>
              <a:rPr lang="ru-RU" dirty="0" err="1"/>
              <a:t>суспільство</a:t>
            </a:r>
            <a:r>
              <a:rPr lang="ru-RU" dirty="0"/>
              <a:t>,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самодіяльні</a:t>
            </a:r>
            <a:r>
              <a:rPr lang="ru-RU" dirty="0"/>
              <a:t> </a:t>
            </a:r>
            <a:r>
              <a:rPr lang="ru-RU" dirty="0" err="1"/>
              <a:t>громадянські</a:t>
            </a:r>
            <a:r>
              <a:rPr lang="ru-RU" dirty="0"/>
              <a:t> </a:t>
            </a:r>
            <a:r>
              <a:rPr lang="ru-RU" dirty="0" err="1" smtClean="0"/>
              <a:t>ініціативи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 err="1" smtClean="0"/>
              <a:t>гарантуються</a:t>
            </a:r>
            <a:r>
              <a:rPr lang="ru-RU" dirty="0" smtClean="0"/>
              <a:t> </a:t>
            </a:r>
            <a:r>
              <a:rPr lang="ru-RU" dirty="0" err="1"/>
              <a:t>основні</a:t>
            </a:r>
            <a:r>
              <a:rPr lang="ru-RU" dirty="0"/>
              <a:t> права та </a:t>
            </a:r>
            <a:r>
              <a:rPr lang="ru-RU" dirty="0" err="1"/>
              <a:t>свободи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33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Тоталітарний</a:t>
            </a:r>
            <a:br>
              <a:rPr lang="uk-UA" dirty="0" smtClean="0"/>
            </a:br>
            <a:r>
              <a:rPr lang="uk-UA" sz="3600" dirty="0" smtClean="0"/>
              <a:t>(</a:t>
            </a:r>
            <a:r>
              <a:rPr lang="ru-RU" sz="3600" dirty="0" err="1"/>
              <a:t>організація</a:t>
            </a:r>
            <a:r>
              <a:rPr lang="ru-RU" sz="3600" dirty="0"/>
              <a:t> </a:t>
            </a:r>
            <a:r>
              <a:rPr lang="ru-RU" sz="3600" dirty="0" err="1"/>
              <a:t>політичної</a:t>
            </a:r>
            <a:r>
              <a:rPr lang="ru-RU" sz="3600" dirty="0"/>
              <a:t> </a:t>
            </a:r>
            <a:r>
              <a:rPr lang="ru-RU" sz="3600" dirty="0" err="1"/>
              <a:t>системи</a:t>
            </a:r>
            <a:r>
              <a:rPr lang="uk-UA" sz="3600" dirty="0" smtClean="0"/>
              <a:t>)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повний</a:t>
            </a:r>
            <a:r>
              <a:rPr lang="ru-RU" dirty="0" smtClean="0"/>
              <a:t> контроль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 і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окремо</a:t>
            </a:r>
            <a:r>
              <a:rPr lang="ru-RU" dirty="0"/>
              <a:t>.  </a:t>
            </a:r>
          </a:p>
        </p:txBody>
      </p:sp>
    </p:spTree>
    <p:extLst>
      <p:ext uri="{BB962C8B-B14F-4D97-AF65-F5344CB8AC3E}">
        <p14:creationId xmlns:p14="http://schemas.microsoft.com/office/powerpoint/2010/main" val="366462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Різновиди режимів: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ru-RU" dirty="0" err="1"/>
              <a:t>диктаторські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err="1"/>
              <a:t>фашистські</a:t>
            </a:r>
            <a:r>
              <a:rPr lang="ru-RU" dirty="0" smtClean="0"/>
              <a:t>,</a:t>
            </a:r>
          </a:p>
          <a:p>
            <a:r>
              <a:rPr lang="ru-RU" dirty="0"/>
              <a:t> </a:t>
            </a:r>
            <a:r>
              <a:rPr lang="ru-RU" dirty="0" err="1"/>
              <a:t>екстремістські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парламентські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президентські</a:t>
            </a:r>
            <a:r>
              <a:rPr lang="ru-RU" dirty="0"/>
              <a:t>, </a:t>
            </a:r>
            <a:endParaRPr lang="ru-RU" dirty="0" smtClean="0"/>
          </a:p>
          <a:p>
            <a:r>
              <a:rPr lang="ru-RU" dirty="0" err="1" smtClean="0"/>
              <a:t>монархічні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республіканські</a:t>
            </a:r>
            <a:r>
              <a:rPr lang="ru-RU" dirty="0" smtClean="0"/>
              <a:t>,</a:t>
            </a:r>
          </a:p>
          <a:p>
            <a:r>
              <a:rPr lang="ru-RU" dirty="0"/>
              <a:t> </a:t>
            </a:r>
            <a:r>
              <a:rPr lang="ru-RU" dirty="0" err="1"/>
              <a:t>надзвичайного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, </a:t>
            </a:r>
            <a:endParaRPr lang="ru-RU" dirty="0" smtClean="0"/>
          </a:p>
          <a:p>
            <a:r>
              <a:rPr lang="ru-RU" dirty="0" err="1" smtClean="0"/>
              <a:t>Абсолютистські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951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Диктаторський: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Форма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 smtClean="0"/>
              <a:t>влади,що</a:t>
            </a:r>
            <a:r>
              <a:rPr lang="ru-RU" dirty="0" smtClean="0"/>
              <a:t> </a:t>
            </a:r>
            <a:r>
              <a:rPr lang="ru-RU" dirty="0" err="1" smtClean="0"/>
              <a:t>здійснює</a:t>
            </a:r>
            <a:r>
              <a:rPr lang="ru-RU" dirty="0" smtClean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 прямим, </a:t>
            </a:r>
            <a:r>
              <a:rPr lang="ru-RU" dirty="0" err="1"/>
              <a:t>директивним</a:t>
            </a:r>
            <a:r>
              <a:rPr lang="ru-RU" dirty="0"/>
              <a:t>, шляхом. </a:t>
            </a:r>
            <a:endParaRPr lang="ru-RU" dirty="0"/>
          </a:p>
        </p:txBody>
      </p:sp>
      <p:pic>
        <p:nvPicPr>
          <p:cNvPr id="4098" name="Picture 2" descr="https://pp.vk.me/c540108/c540104/v540104153/2b367/1L3ElNijM7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429000"/>
            <a:ext cx="3359640" cy="3003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blog.servitutis.ru/img/img_157_blog_servitutis_r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01" y="3645024"/>
            <a:ext cx="4288100" cy="2775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2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Поширенність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У </a:t>
            </a:r>
            <a:r>
              <a:rPr lang="ru-RU" dirty="0" err="1"/>
              <a:t>Новітній</a:t>
            </a:r>
            <a:r>
              <a:rPr lang="ru-RU" dirty="0"/>
              <a:t> час </a:t>
            </a:r>
            <a:r>
              <a:rPr lang="ru-RU" dirty="0" smtClean="0"/>
              <a:t>в </a:t>
            </a:r>
            <a:r>
              <a:rPr lang="ru-RU" dirty="0" err="1"/>
              <a:t>Європі</a:t>
            </a:r>
            <a:r>
              <a:rPr lang="ru-RU" dirty="0"/>
              <a:t> в 20-ті — 40-вI роки 20-го </a:t>
            </a:r>
            <a:r>
              <a:rPr lang="ru-RU" dirty="0" err="1"/>
              <a:t>століття</a:t>
            </a:r>
            <a:r>
              <a:rPr lang="ru-RU" dirty="0"/>
              <a:t>.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err="1"/>
              <a:t>Азії</a:t>
            </a:r>
            <a:r>
              <a:rPr lang="ru-RU" dirty="0"/>
              <a:t>, </a:t>
            </a:r>
            <a:r>
              <a:rPr lang="ru-RU" dirty="0" err="1"/>
              <a:t>Африці</a:t>
            </a:r>
            <a:r>
              <a:rPr lang="ru-RU" dirty="0"/>
              <a:t> і </a:t>
            </a:r>
            <a:r>
              <a:rPr lang="ru-RU" dirty="0" err="1"/>
              <a:t>Латинській</a:t>
            </a:r>
            <a:r>
              <a:rPr lang="ru-RU" dirty="0"/>
              <a:t> </a:t>
            </a:r>
            <a:r>
              <a:rPr lang="ru-RU" dirty="0" err="1"/>
              <a:t>Америці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процесії</a:t>
            </a:r>
            <a:r>
              <a:rPr lang="ru-RU" dirty="0" smtClean="0"/>
              <a:t> </a:t>
            </a:r>
            <a:r>
              <a:rPr lang="ru-RU" dirty="0" err="1"/>
              <a:t>деколонізації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/>
              <a:t>в 1919-23рр. </a:t>
            </a:r>
            <a:r>
              <a:rPr lang="ru-RU" dirty="0"/>
              <a:t>д</a:t>
            </a:r>
            <a:r>
              <a:rPr lang="ru-RU" dirty="0" smtClean="0"/>
              <a:t>иктатура </a:t>
            </a:r>
            <a:r>
              <a:rPr lang="ru-RU" dirty="0"/>
              <a:t>ЗУНР (Диктатор- </a:t>
            </a:r>
            <a:r>
              <a:rPr lang="ru-RU" dirty="0" err="1"/>
              <a:t>Евген</a:t>
            </a:r>
            <a:r>
              <a:rPr lang="ru-RU" dirty="0"/>
              <a:t> Петрушевич).</a:t>
            </a:r>
            <a:endParaRPr lang="ru-RU" dirty="0" smtClean="0"/>
          </a:p>
          <a:p>
            <a:r>
              <a:rPr lang="ru-RU" dirty="0" smtClean="0"/>
              <a:t>У</a:t>
            </a:r>
            <a:r>
              <a:rPr lang="ru-RU" dirty="0"/>
              <a:t> </a:t>
            </a:r>
            <a:r>
              <a:rPr lang="ru-RU" dirty="0" err="1"/>
              <a:t>марксизмі-ленінізмі</a:t>
            </a:r>
            <a:r>
              <a:rPr lang="ru-RU" dirty="0"/>
              <a:t> широкого </a:t>
            </a:r>
            <a:r>
              <a:rPr lang="ru-RU" dirty="0" err="1"/>
              <a:t>вжитку</a:t>
            </a:r>
            <a:r>
              <a:rPr lang="ru-RU" dirty="0"/>
              <a:t> </a:t>
            </a:r>
            <a:r>
              <a:rPr lang="ru-RU" dirty="0" err="1"/>
              <a:t>набуло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 </a:t>
            </a:r>
            <a:r>
              <a:rPr lang="ru-RU" dirty="0" err="1"/>
              <a:t>диктатури</a:t>
            </a:r>
            <a:r>
              <a:rPr lang="ru-RU" dirty="0"/>
              <a:t> </a:t>
            </a:r>
            <a:r>
              <a:rPr lang="ru-RU" dirty="0" err="1"/>
              <a:t>пролетаріату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939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Фашистський: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56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Екстремістський: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прихильність</a:t>
            </a:r>
            <a:r>
              <a:rPr lang="ru-RU" dirty="0"/>
              <a:t> </a:t>
            </a:r>
            <a:r>
              <a:rPr lang="ru-RU" dirty="0" err="1"/>
              <a:t>крайнім</a:t>
            </a:r>
            <a:r>
              <a:rPr lang="ru-RU" dirty="0"/>
              <a:t> </a:t>
            </a:r>
            <a:r>
              <a:rPr lang="ru-RU" dirty="0" err="1"/>
              <a:t>поглядам</a:t>
            </a:r>
            <a:r>
              <a:rPr lang="ru-RU" dirty="0"/>
              <a:t> і, особливо, методам, </a:t>
            </a:r>
            <a:r>
              <a:rPr lang="ru-RU" dirty="0" err="1"/>
              <a:t>діям</a:t>
            </a:r>
            <a:r>
              <a:rPr lang="ru-RU" dirty="0"/>
              <a:t>, заходам в </a:t>
            </a:r>
            <a:r>
              <a:rPr lang="ru-RU" dirty="0" err="1"/>
              <a:t>політиці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5122" name="Picture 2" descr="http://ic.pics.livejournal.com/vyanybin/37875226/63154/63154_origin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203" y="3140968"/>
            <a:ext cx="3456384" cy="3566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827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Надзвичайний стан: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виняткова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, коли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загрозою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«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нації</a:t>
            </a:r>
            <a:r>
              <a:rPr lang="ru-RU" dirty="0" smtClean="0"/>
              <a:t>»;</a:t>
            </a:r>
          </a:p>
          <a:p>
            <a:endParaRPr lang="ru-RU" dirty="0"/>
          </a:p>
        </p:txBody>
      </p:sp>
      <p:pic>
        <p:nvPicPr>
          <p:cNvPr id="3074" name="Picture 2" descr="http://s.06274.com.ua/section/newsIcon/upload/images/news/icon/gmjzyihzzzbi_13854589337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140968"/>
            <a:ext cx="3240359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207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024744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Сучасні дослідження: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6777317" cy="3508977"/>
          </a:xfrm>
        </p:spPr>
        <p:txBody>
          <a:bodyPr/>
          <a:lstStyle/>
          <a:p>
            <a:r>
              <a:rPr lang="ru-RU" dirty="0"/>
              <a:t> У </a:t>
            </a:r>
            <a:r>
              <a:rPr lang="ru-RU" dirty="0" err="1"/>
              <a:t>фокусі</a:t>
            </a:r>
            <a:r>
              <a:rPr lang="ru-RU" dirty="0"/>
              <a:t> </a:t>
            </a:r>
            <a:r>
              <a:rPr lang="ru-RU" dirty="0" err="1"/>
              <a:t>основної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smtClean="0"/>
              <a:t>режиму </a:t>
            </a:r>
            <a:r>
              <a:rPr lang="ru-RU" dirty="0" err="1"/>
              <a:t>знаходиться</a:t>
            </a:r>
            <a:r>
              <a:rPr lang="ru-RU" dirty="0"/>
              <a:t> </a:t>
            </a:r>
            <a:r>
              <a:rPr lang="ru-RU" dirty="0" err="1"/>
              <a:t>демократія</a:t>
            </a:r>
            <a:r>
              <a:rPr lang="ru-RU" dirty="0"/>
              <a:t> як </a:t>
            </a:r>
            <a:r>
              <a:rPr lang="ru-RU" dirty="0" err="1"/>
              <a:t>політичний</a:t>
            </a:r>
            <a:r>
              <a:rPr lang="ru-RU" dirty="0"/>
              <a:t> режим та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пов’язані</a:t>
            </a:r>
            <a:r>
              <a:rPr lang="ru-RU" dirty="0"/>
              <a:t> з </a:t>
            </a:r>
            <a:r>
              <a:rPr lang="ru-RU" dirty="0" smtClean="0"/>
              <a:t>нею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демократизації</a:t>
            </a:r>
            <a:r>
              <a:rPr lang="ru-RU" dirty="0" smtClean="0"/>
              <a:t> </a:t>
            </a:r>
            <a:r>
              <a:rPr lang="ru-RU" dirty="0" err="1" smtClean="0"/>
              <a:t>недемократичних</a:t>
            </a:r>
            <a:r>
              <a:rPr lang="ru-RU" dirty="0" smtClean="0"/>
              <a:t> </a:t>
            </a:r>
            <a:r>
              <a:rPr lang="ru-RU" dirty="0" err="1"/>
              <a:t>суспільств</a:t>
            </a:r>
            <a:r>
              <a:rPr lang="ru-RU" dirty="0"/>
              <a:t>).</a:t>
            </a:r>
            <a:endParaRPr lang="ru-RU" dirty="0"/>
          </a:p>
        </p:txBody>
      </p:sp>
      <p:pic>
        <p:nvPicPr>
          <p:cNvPr id="2050" name="Picture 2" descr="http://i1.i.ua/prikol/thumb/8/0/6983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3" y="3140968"/>
            <a:ext cx="2618389" cy="3538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024744" cy="1143000"/>
          </a:xfrm>
        </p:spPr>
        <p:txBody>
          <a:bodyPr/>
          <a:lstStyle/>
          <a:p>
            <a:r>
              <a:rPr lang="uk-UA" dirty="0" smtClean="0"/>
              <a:t>Вчені дослідники: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276873"/>
            <a:ext cx="8209028" cy="4547008"/>
          </a:xfrm>
        </p:spPr>
        <p:txBody>
          <a:bodyPr>
            <a:normAutofit fontScale="92500"/>
          </a:bodyPr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uk-UA" dirty="0" err="1" smtClean="0"/>
              <a:t>Сеймур</a:t>
            </a:r>
            <a:r>
              <a:rPr lang="uk-UA" dirty="0" smtClean="0"/>
              <a:t> </a:t>
            </a:r>
            <a:r>
              <a:rPr lang="uk-UA" dirty="0" err="1" smtClean="0"/>
              <a:t>Ліпсет</a:t>
            </a:r>
            <a:r>
              <a:rPr lang="uk-UA" dirty="0" smtClean="0"/>
              <a:t>          Уолт </a:t>
            </a:r>
            <a:r>
              <a:rPr lang="uk-UA" dirty="0" err="1" smtClean="0"/>
              <a:t>Ростоу</a:t>
            </a:r>
            <a:r>
              <a:rPr lang="uk-UA" dirty="0" smtClean="0"/>
              <a:t>          Ентоні </a:t>
            </a:r>
            <a:r>
              <a:rPr lang="uk-UA" dirty="0" err="1" smtClean="0"/>
              <a:t>Гідденс</a:t>
            </a:r>
            <a:endParaRPr lang="ru-RU" dirty="0"/>
          </a:p>
        </p:txBody>
      </p:sp>
      <p:pic>
        <p:nvPicPr>
          <p:cNvPr id="1026" name="Picture 2" descr="http://mostevent.ru/sites/default/files/images/slovar/lipset_seiymur_m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3240360" cy="476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sbiblio.com/biblio/persons/p1439/photo/phot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891" y="1629419"/>
            <a:ext cx="3024336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ocioline.ru/files/u1/gidden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227" y="3394147"/>
            <a:ext cx="2000250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81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Політичні режими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38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08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Політичний режим – це 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тип, характер </a:t>
            </a:r>
            <a:r>
              <a:rPr lang="ru-RU" dirty="0" err="1"/>
              <a:t>влади</a:t>
            </a:r>
            <a:r>
              <a:rPr lang="ru-RU" dirty="0"/>
              <a:t> в </a:t>
            </a:r>
            <a:r>
              <a:rPr lang="ru-RU" dirty="0" err="1"/>
              <a:t>країні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і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 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відображає</a:t>
            </a:r>
            <a:r>
              <a:rPr lang="ru-RU" dirty="0" smtClean="0"/>
              <a:t> </a:t>
            </a:r>
            <a:r>
              <a:rPr lang="ru-RU" dirty="0"/>
              <a:t>характер </a:t>
            </a:r>
            <a:r>
              <a:rPr lang="ru-RU" dirty="0" err="1" smtClean="0"/>
              <a:t>взаємовідносин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/>
              <a:t> і </a:t>
            </a:r>
            <a:r>
              <a:rPr lang="ru-RU" dirty="0" err="1"/>
              <a:t>держави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516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Визначається 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способом і характером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представницьких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, 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співвідношенням</a:t>
            </a:r>
            <a:r>
              <a:rPr lang="ru-RU" dirty="0"/>
              <a:t> </a:t>
            </a:r>
            <a:r>
              <a:rPr lang="ru-RU" dirty="0" err="1"/>
              <a:t>законодавчої</a:t>
            </a:r>
            <a:r>
              <a:rPr lang="ru-RU" dirty="0"/>
              <a:t>, </a:t>
            </a:r>
            <a:r>
              <a:rPr lang="ru-RU" dirty="0" err="1"/>
              <a:t>виконавчої</a:t>
            </a:r>
            <a:r>
              <a:rPr lang="ru-RU" dirty="0"/>
              <a:t> </a:t>
            </a:r>
            <a:r>
              <a:rPr lang="ru-RU" dirty="0" smtClean="0"/>
              <a:t>і </a:t>
            </a:r>
            <a:r>
              <a:rPr lang="ru-RU" dirty="0" err="1" smtClean="0"/>
              <a:t>судової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роллю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умовами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 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, </a:t>
            </a:r>
            <a:r>
              <a:rPr lang="ru-RU" dirty="0" err="1"/>
              <a:t>рухів</a:t>
            </a:r>
            <a:r>
              <a:rPr lang="ru-RU" dirty="0"/>
              <a:t>, </a:t>
            </a:r>
            <a:r>
              <a:rPr lang="ru-RU" dirty="0" err="1" smtClean="0"/>
              <a:t>партій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ступенем</a:t>
            </a:r>
            <a:r>
              <a:rPr lang="ru-RU" dirty="0" smtClean="0"/>
              <a:t> </a:t>
            </a:r>
            <a:r>
              <a:rPr lang="ru-RU" dirty="0" err="1"/>
              <a:t>розвитку</a:t>
            </a:r>
            <a:r>
              <a:rPr lang="ru-RU" dirty="0"/>
              <a:t> </a:t>
            </a:r>
            <a:r>
              <a:rPr lang="ru-RU" dirty="0" err="1"/>
              <a:t>демократичних</a:t>
            </a:r>
            <a:r>
              <a:rPr lang="ru-RU" dirty="0"/>
              <a:t> </a:t>
            </a:r>
            <a:r>
              <a:rPr lang="ru-RU" dirty="0" smtClean="0"/>
              <a:t>свобод.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454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Типологія: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6146" name="Picture 2" descr="http://media.professionali.ru/processor/topics/original/2013/09/19/390693-origi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348880"/>
            <a:ext cx="6953250" cy="391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94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 джерелом влади: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Демократичний;</a:t>
            </a:r>
          </a:p>
          <a:p>
            <a:r>
              <a:rPr lang="uk-UA" dirty="0" smtClean="0"/>
              <a:t>Недемократичний.</a:t>
            </a:r>
            <a:endParaRPr lang="ru-RU" dirty="0"/>
          </a:p>
        </p:txBody>
      </p:sp>
      <p:pic>
        <p:nvPicPr>
          <p:cNvPr id="7170" name="Picture 2" descr="http://searchenginez.ru/wp-content/uploads/2012/09/Social-networ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56992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76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Демократичний</a:t>
            </a:r>
            <a:br>
              <a:rPr lang="uk-UA" dirty="0" smtClean="0"/>
            </a:br>
            <a:r>
              <a:rPr lang="uk-UA" sz="3100" dirty="0" smtClean="0"/>
              <a:t>(</a:t>
            </a:r>
            <a:r>
              <a:rPr lang="ru-RU" sz="3100" dirty="0"/>
              <a:t>форма державно-</a:t>
            </a:r>
            <a:r>
              <a:rPr lang="ru-RU" sz="3100" dirty="0" err="1"/>
              <a:t>політичного</a:t>
            </a:r>
            <a:r>
              <a:rPr lang="ru-RU" sz="3100" dirty="0"/>
              <a:t> устрою </a:t>
            </a:r>
            <a:r>
              <a:rPr lang="ru-RU" sz="3100" dirty="0" err="1"/>
              <a:t>суспільства</a:t>
            </a:r>
            <a:r>
              <a:rPr lang="uk-UA" sz="3100" dirty="0" smtClean="0"/>
              <a:t>):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народ </a:t>
            </a:r>
            <a:r>
              <a:rPr lang="ru-RU" dirty="0" err="1"/>
              <a:t>виступає</a:t>
            </a:r>
            <a:r>
              <a:rPr lang="ru-RU" dirty="0"/>
              <a:t> </a:t>
            </a:r>
            <a:r>
              <a:rPr lang="ru-RU" dirty="0" err="1"/>
              <a:t>джерелом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на принципах </a:t>
            </a:r>
            <a:r>
              <a:rPr lang="ru-RU" dirty="0" err="1"/>
              <a:t>рівності</a:t>
            </a:r>
            <a:r>
              <a:rPr lang="ru-RU" dirty="0"/>
              <a:t>, </a:t>
            </a:r>
            <a:r>
              <a:rPr lang="ru-RU" dirty="0" err="1"/>
              <a:t>свободи</a:t>
            </a:r>
            <a:r>
              <a:rPr lang="ru-RU" dirty="0"/>
              <a:t> і </a:t>
            </a:r>
            <a:r>
              <a:rPr lang="ru-RU" dirty="0" err="1"/>
              <a:t>солідарності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багатопартійність</a:t>
            </a:r>
            <a:r>
              <a:rPr lang="ru-RU" dirty="0"/>
              <a:t>,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представницьких</a:t>
            </a:r>
            <a:r>
              <a:rPr lang="ru-RU" dirty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визнання</a:t>
            </a:r>
            <a:r>
              <a:rPr lang="ru-RU" dirty="0" smtClean="0"/>
              <a:t> </a:t>
            </a:r>
            <a:r>
              <a:rPr lang="ru-RU" dirty="0"/>
              <a:t>права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на участь у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рівного</a:t>
            </a:r>
            <a:r>
              <a:rPr lang="ru-RU" dirty="0" smtClean="0"/>
              <a:t> </a:t>
            </a:r>
            <a:r>
              <a:rPr lang="ru-RU" dirty="0" err="1"/>
              <a:t>виборчого</a:t>
            </a:r>
            <a:r>
              <a:rPr lang="ru-RU" dirty="0"/>
              <a:t> права і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права у процедурах </a:t>
            </a:r>
            <a:r>
              <a:rPr lang="ru-RU" dirty="0" err="1"/>
              <a:t>виборів</a:t>
            </a:r>
            <a:r>
              <a:rPr lang="ru-RU" dirty="0"/>
              <a:t>, </a:t>
            </a:r>
            <a:r>
              <a:rPr lang="ru-RU" dirty="0" err="1"/>
              <a:t>референдумів</a:t>
            </a:r>
            <a:r>
              <a:rPr lang="ru-RU" dirty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переважне</a:t>
            </a:r>
            <a:r>
              <a:rPr lang="ru-RU" dirty="0" smtClean="0"/>
              <a:t> </a:t>
            </a:r>
            <a:r>
              <a:rPr lang="ru-RU" dirty="0"/>
              <a:t>право </a:t>
            </a:r>
            <a:r>
              <a:rPr lang="ru-RU" dirty="0" err="1"/>
              <a:t>більшості</a:t>
            </a:r>
            <a:r>
              <a:rPr lang="ru-RU" dirty="0"/>
              <a:t> при </a:t>
            </a:r>
            <a:r>
              <a:rPr lang="ru-RU" dirty="0" err="1"/>
              <a:t>прийнятті</a:t>
            </a:r>
            <a:r>
              <a:rPr lang="ru-RU" dirty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 </a:t>
            </a:r>
            <a:r>
              <a:rPr lang="ru-RU" dirty="0" err="1" smtClean="0"/>
              <a:t>надане</a:t>
            </a:r>
            <a:r>
              <a:rPr lang="ru-RU" dirty="0" smtClean="0"/>
              <a:t> народу.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634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Недемократичний</a:t>
            </a:r>
            <a:br>
              <a:rPr lang="uk-UA" dirty="0" smtClean="0"/>
            </a:br>
            <a:r>
              <a:rPr lang="uk-UA" sz="3100" dirty="0" smtClean="0"/>
              <a:t>(</a:t>
            </a:r>
            <a:r>
              <a:rPr lang="ru-RU" sz="3100" dirty="0"/>
              <a:t>форма державно-</a:t>
            </a:r>
            <a:r>
              <a:rPr lang="ru-RU" sz="3100" dirty="0" err="1"/>
              <a:t>політичного</a:t>
            </a:r>
            <a:r>
              <a:rPr lang="ru-RU" sz="3100" dirty="0"/>
              <a:t> устрою </a:t>
            </a:r>
            <a:r>
              <a:rPr lang="ru-RU" sz="3100" dirty="0" err="1"/>
              <a:t>суспільства</a:t>
            </a:r>
            <a:r>
              <a:rPr lang="uk-UA" sz="3100" dirty="0" smtClean="0"/>
              <a:t>)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оснований на </a:t>
            </a:r>
            <a:r>
              <a:rPr lang="ru-RU" dirty="0" err="1"/>
              <a:t>владі</a:t>
            </a:r>
            <a:r>
              <a:rPr lang="ru-RU" dirty="0"/>
              <a:t> авторитету, </a:t>
            </a:r>
            <a:r>
              <a:rPr lang="ru-RU" dirty="0" err="1"/>
              <a:t>політико-правовій</a:t>
            </a:r>
            <a:r>
              <a:rPr lang="ru-RU" dirty="0"/>
              <a:t> </a:t>
            </a:r>
            <a:r>
              <a:rPr lang="ru-RU" dirty="0" err="1"/>
              <a:t>нерівності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та </a:t>
            </a:r>
            <a:r>
              <a:rPr lang="ru-RU" dirty="0" err="1"/>
              <a:t>прошарків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насильства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формальний</a:t>
            </a:r>
            <a:r>
              <a:rPr lang="ru-RU" dirty="0"/>
              <a:t> характер </a:t>
            </a:r>
            <a:r>
              <a:rPr lang="ru-RU" dirty="0" err="1"/>
              <a:t>представницьких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принципу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err="1" smtClean="0"/>
              <a:t>різний</a:t>
            </a:r>
            <a:r>
              <a:rPr lang="ru-RU" dirty="0" smtClean="0"/>
              <a:t> </a:t>
            </a:r>
            <a:r>
              <a:rPr lang="ru-RU" dirty="0" err="1"/>
              <a:t>політико-правовий</a:t>
            </a:r>
            <a:r>
              <a:rPr lang="ru-RU" dirty="0"/>
              <a:t> статус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нерівність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виборів</a:t>
            </a:r>
            <a:r>
              <a:rPr lang="ru-RU" dirty="0" smtClean="0"/>
              <a:t>,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силових</a:t>
            </a:r>
            <a:r>
              <a:rPr lang="ru-RU" dirty="0"/>
              <a:t> </a:t>
            </a:r>
            <a:r>
              <a:rPr lang="ru-RU" dirty="0" smtClean="0"/>
              <a:t>структур.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320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За критерієм меж влади: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Ліберальний;</a:t>
            </a:r>
          </a:p>
          <a:p>
            <a:r>
              <a:rPr lang="uk-UA" dirty="0" smtClean="0"/>
              <a:t>Тоталітарний.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547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291</TotalTime>
  <Words>379</Words>
  <Application>Microsoft Office PowerPoint</Application>
  <PresentationFormat>Экран (4:3)</PresentationFormat>
  <Paragraphs>82</Paragraphs>
  <Slides>20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Остин</vt:lpstr>
      <vt:lpstr>Презентация PowerPoint</vt:lpstr>
      <vt:lpstr>Політичні режими</vt:lpstr>
      <vt:lpstr>Політичний режим – це :</vt:lpstr>
      <vt:lpstr>Визначається :</vt:lpstr>
      <vt:lpstr>Типологія:</vt:lpstr>
      <vt:lpstr>За джерелом влади:</vt:lpstr>
      <vt:lpstr>Демократичний (форма державно-політичного устрою суспільства):</vt:lpstr>
      <vt:lpstr>Недемократичний (форма державно-політичного устрою суспільства):</vt:lpstr>
      <vt:lpstr>За критерієм меж влади:</vt:lpstr>
      <vt:lpstr>Ліберальний (організація політичної системи):</vt:lpstr>
      <vt:lpstr>Тоталітарний (організація політичної системи):</vt:lpstr>
      <vt:lpstr>Різновиди режимів:</vt:lpstr>
      <vt:lpstr>Диктаторський:</vt:lpstr>
      <vt:lpstr>Поширенність:</vt:lpstr>
      <vt:lpstr>Фашистський:</vt:lpstr>
      <vt:lpstr>Екстремістський:</vt:lpstr>
      <vt:lpstr>Надзвичайний стан:</vt:lpstr>
      <vt:lpstr>Сучасні дослідження:</vt:lpstr>
      <vt:lpstr>Вчені дослідники:</vt:lpstr>
      <vt:lpstr>Дякую за увагу!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17</cp:revision>
  <dcterms:created xsi:type="dcterms:W3CDTF">2014-10-11T14:06:24Z</dcterms:created>
  <dcterms:modified xsi:type="dcterms:W3CDTF">2014-10-11T20:37:19Z</dcterms:modified>
</cp:coreProperties>
</file>