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65" r:id="rId2"/>
    <p:sldId id="263" r:id="rId3"/>
    <p:sldId id="270" r:id="rId4"/>
    <p:sldId id="269" r:id="rId5"/>
    <p:sldId id="275" r:id="rId6"/>
    <p:sldId id="282" r:id="rId7"/>
    <p:sldId id="276" r:id="rId8"/>
    <p:sldId id="281" r:id="rId9"/>
    <p:sldId id="277" r:id="rId10"/>
    <p:sldId id="271" r:id="rId11"/>
    <p:sldId id="272" r:id="rId12"/>
    <p:sldId id="273" r:id="rId13"/>
    <p:sldId id="274" r:id="rId14"/>
    <p:sldId id="279" r:id="rId15"/>
    <p:sldId id="278" r:id="rId16"/>
    <p:sldId id="280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3A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B3C3D-96CB-47DA-B0D2-1F3852CF6C90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384C-4EFA-4B2A-8A1B-D7A5F55D26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12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384C-4EFA-4B2A-8A1B-D7A5F55D262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02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FC000"/>
            </a:gs>
            <a:gs pos="17000">
              <a:srgbClr val="E6D78A"/>
            </a:gs>
            <a:gs pos="30000">
              <a:srgbClr val="C7AC4C"/>
            </a:gs>
            <a:gs pos="55000">
              <a:srgbClr val="E6D78A"/>
            </a:gs>
            <a:gs pos="41250">
              <a:srgbClr val="D5BF68"/>
            </a:gs>
            <a:gs pos="84000">
              <a:srgbClr val="C7AC4C"/>
            </a:gs>
            <a:gs pos="93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uk-UA" sz="9600" b="1" i="1" cap="none" dirty="0" smtClean="0">
                <a:ln w="1905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скульптура</a:t>
            </a:r>
            <a:endParaRPr lang="ru-RU" sz="9600" b="1" i="1" cap="none" dirty="0">
              <a:ln w="1905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17" y="1316081"/>
            <a:ext cx="5256584" cy="460119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393105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330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6696744" cy="5539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</a:bodyPr>
          <a:lstStyle/>
          <a:p>
            <a:r>
              <a:rPr lang="uk-UA" sz="6000" b="1" dirty="0" smtClean="0">
                <a:solidFill>
                  <a:schemeClr val="accent6">
                    <a:lumMod val="75000"/>
                  </a:schemeClr>
                </a:solidFill>
              </a:rPr>
              <a:t>За призначенням  скульптура буває:</a:t>
            </a:r>
          </a:p>
          <a:p>
            <a:endParaRPr lang="uk-UA" sz="5400" dirty="0" smtClean="0"/>
          </a:p>
          <a:p>
            <a:r>
              <a:rPr lang="uk-UA" sz="3600" b="1" dirty="0" err="1">
                <a:solidFill>
                  <a:srgbClr val="C00000"/>
                </a:solidFill>
              </a:rPr>
              <a:t>-</a:t>
            </a:r>
            <a:r>
              <a:rPr lang="uk-UA" sz="36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монументальна</a:t>
            </a:r>
            <a:r>
              <a:rPr lang="uk-UA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;</a:t>
            </a:r>
          </a:p>
          <a:p>
            <a:endParaRPr lang="uk-UA" sz="36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  <a:p>
            <a:r>
              <a:rPr lang="uk-UA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-монументально-декоративна;</a:t>
            </a:r>
          </a:p>
          <a:p>
            <a:endParaRPr lang="uk-UA" sz="3600" b="1" dirty="0" smtClean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  <a:p>
            <a:r>
              <a:rPr lang="uk-UA" sz="3600" b="1" dirty="0" err="1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-станкова</a:t>
            </a:r>
            <a:r>
              <a:rPr lang="uk-UA" sz="36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</a:rPr>
              <a:t>;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68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620688"/>
            <a:ext cx="3008313" cy="48006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3">
                    <a:lumMod val="75000"/>
                  </a:schemeClr>
                </a:solidFill>
              </a:rPr>
              <a:t>Монументальна скульптура (пам'ятник, монумент) пов'язана з архітектурним середовищем, вирізняється значущістю ідей, високим рівнем узагальнення, великими розмірами</a:t>
            </a:r>
            <a:r>
              <a:rPr lang="uk-UA" sz="2800" dirty="0"/>
              <a:t>;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031"/>
            <a:ext cx="5832647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3663" y="5229200"/>
            <a:ext cx="37444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ПАМ’ЯТНИК БОГДАНУ ХМЕЛЬНИЦЬКОМУ (КИЇВ)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9552" y="692696"/>
            <a:ext cx="3008313" cy="480060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4">
                    <a:lumMod val="75000"/>
                  </a:schemeClr>
                </a:solidFill>
              </a:rPr>
              <a:t>Монументально-декоративна </a:t>
            </a:r>
            <a:r>
              <a:rPr lang="uk-UA" sz="3200" b="1" dirty="0">
                <a:solidFill>
                  <a:schemeClr val="accent4">
                    <a:lumMod val="75000"/>
                  </a:schemeClr>
                </a:solidFill>
              </a:rPr>
              <a:t>скульптура включає всі види оздоблення архітектурних споруд і комплексів 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3944172" cy="524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29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826767" cy="480060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</a:rPr>
              <a:t>Станкова </a:t>
            </a:r>
            <a:r>
              <a:rPr lang="uk-UA" sz="3200" b="1" dirty="0">
                <a:solidFill>
                  <a:schemeClr val="accent3">
                    <a:lumMod val="75000"/>
                  </a:schemeClr>
                </a:solidFill>
              </a:rPr>
              <a:t>скульптура, не залежить від середовища, має розміри, близькі до натури чи менші, і конкретний поглиблений зміст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471778" cy="59046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9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Садово-паркова скульптура,  </a:t>
            </a:r>
            <a:r>
              <a:rPr lang="uk-UA" sz="3200" dirty="0">
                <a:solidFill>
                  <a:schemeClr val="accent6">
                    <a:lumMod val="75000"/>
                  </a:schemeClr>
                </a:solidFill>
              </a:rPr>
              <a:t>слугує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 для оздобленням садів, скверів, парків і має декоративний, меморіальний характер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9120"/>
            <a:ext cx="3888432" cy="571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18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3008313" cy="4800600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 Зображення кількох об'єктів — це фігурна група, або багатофігурна композиція</a:t>
            </a: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7376" y="260648"/>
            <a:ext cx="5616624" cy="5676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882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Матеріали скульптури — метал, камінь, глина, дерево, гіпс, лід, сіль та інше. </a:t>
            </a:r>
            <a:endParaRPr lang="uk-UA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sz="4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Методи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обробки матеріалу — ліплення, висікання, лиття, кування, карбування тощо.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1340768"/>
            <a:ext cx="7344816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6600"/>
                </a:solidFill>
              </a:rPr>
              <a:t>Використовуючи ресурси інтернету, </a:t>
            </a:r>
            <a:endParaRPr lang="ru-RU" sz="3200" b="1" dirty="0">
              <a:solidFill>
                <a:srgbClr val="006600"/>
              </a:solidFill>
            </a:endParaRPr>
          </a:p>
          <a:p>
            <a:pPr algn="ctr"/>
            <a:r>
              <a:rPr lang="uk-UA" sz="3200" b="1" dirty="0">
                <a:solidFill>
                  <a:srgbClr val="006600"/>
                </a:solidFill>
              </a:rPr>
              <a:t>презентацію </a:t>
            </a:r>
            <a:r>
              <a:rPr lang="uk-UA" sz="3200" b="1" dirty="0" smtClean="0">
                <a:solidFill>
                  <a:srgbClr val="006600"/>
                </a:solidFill>
              </a:rPr>
              <a:t>підготувала </a:t>
            </a:r>
            <a:endParaRPr lang="uk-UA" sz="3200" b="1" dirty="0" smtClean="0">
              <a:solidFill>
                <a:srgbClr val="0066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6600"/>
                </a:solidFill>
              </a:rPr>
              <a:t> </a:t>
            </a:r>
            <a:r>
              <a:rPr lang="uk-UA" sz="3200" b="1" dirty="0" smtClean="0">
                <a:solidFill>
                  <a:srgbClr val="006600"/>
                </a:solidFill>
              </a:rPr>
              <a:t>учениця 11 класу</a:t>
            </a:r>
            <a:endParaRPr lang="ru-RU" sz="3200" b="1" dirty="0">
              <a:solidFill>
                <a:srgbClr val="006600"/>
              </a:solidFill>
            </a:endParaRPr>
          </a:p>
          <a:p>
            <a:pPr algn="ctr"/>
            <a:r>
              <a:rPr lang="uk-UA" sz="3200" b="1" dirty="0">
                <a:solidFill>
                  <a:srgbClr val="006600"/>
                </a:solidFill>
              </a:rPr>
              <a:t>      </a:t>
            </a:r>
            <a:r>
              <a:rPr lang="uk-UA" sz="3200" b="1" dirty="0" smtClean="0">
                <a:solidFill>
                  <a:srgbClr val="006600"/>
                </a:solidFill>
              </a:rPr>
              <a:t>  </a:t>
            </a:r>
            <a:r>
              <a:rPr lang="uk-UA" sz="3200" b="1" dirty="0" smtClean="0">
                <a:solidFill>
                  <a:srgbClr val="006600"/>
                </a:solidFill>
              </a:rPr>
              <a:t>ЗОШ </a:t>
            </a:r>
            <a:r>
              <a:rPr lang="uk-UA" sz="3200" b="1" dirty="0" smtClean="0">
                <a:solidFill>
                  <a:srgbClr val="006600"/>
                </a:solidFill>
              </a:rPr>
              <a:t>І-ІІІ ступенів </a:t>
            </a:r>
            <a:r>
              <a:rPr lang="uk-UA" sz="3200" b="1" dirty="0" smtClean="0">
                <a:solidFill>
                  <a:srgbClr val="006600"/>
                </a:solidFill>
              </a:rPr>
              <a:t>№ 2</a:t>
            </a:r>
            <a:endParaRPr lang="uk-UA" sz="3200" b="1" dirty="0" smtClean="0">
              <a:solidFill>
                <a:srgbClr val="00660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743A00"/>
                </a:solidFill>
              </a:rPr>
              <a:t>Шкуренко Анастасія</a:t>
            </a:r>
            <a:endParaRPr lang="ru-RU" sz="3200" b="1" dirty="0">
              <a:solidFill>
                <a:srgbClr val="743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6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095" y="25973"/>
            <a:ext cx="903649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(лат.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sculptura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en-US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sculpo</a:t>
            </a:r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вирізаю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висікаю</a:t>
            </a: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ліпка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пластика, вид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образотворчого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твори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об'ємну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тривимірну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форму і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пластичних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Скульптура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зображує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жанри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портрет,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побутові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символічні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алегоричні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анімалістичний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жанр.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1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92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6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decel="50000" autoRev="1" fill="hold">
                                          <p:stCondLst>
                                            <p:cond delay="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4176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Розрізняють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b="1" i="1" dirty="0" err="1" smtClean="0">
                <a:solidFill>
                  <a:schemeClr val="accent6"/>
                </a:solidFill>
              </a:rPr>
              <a:t>круглу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 скульптуру (статуя,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група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статуетка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погруддя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),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яку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</a:rPr>
              <a:t>можна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</a:rPr>
              <a:t>розглядати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</a:rPr>
              <a:t>різних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</a:rPr>
              <a:t>сторін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і </a:t>
            </a:r>
            <a:r>
              <a:rPr lang="ru-RU" sz="4800" b="1" dirty="0" err="1">
                <a:solidFill>
                  <a:schemeClr val="accent6"/>
                </a:solidFill>
              </a:rPr>
              <a:t>рельєф</a:t>
            </a:r>
            <a:r>
              <a:rPr lang="ru-RU" sz="4800" b="1" dirty="0">
                <a:solidFill>
                  <a:srgbClr val="C00000"/>
                </a:solidFill>
              </a:rPr>
              <a:t> 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</a:rPr>
              <a:t>зображення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b="1" dirty="0" err="1">
                <a:solidFill>
                  <a:schemeClr val="accent6">
                    <a:lumMod val="50000"/>
                  </a:schemeClr>
                </a:solidFill>
              </a:rPr>
              <a:t>розміщене</a:t>
            </a:r>
            <a:r>
              <a:rPr lang="ru-RU" sz="4800" b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</a:rPr>
              <a:t>площині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51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кругла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</a:rPr>
              <a:t>рельєфна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5" y="1340768"/>
            <a:ext cx="423685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581" y="1340768"/>
            <a:ext cx="432048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3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chemeClr val="accent2">
                    <a:lumMod val="75000"/>
                  </a:schemeClr>
                </a:solidFill>
              </a:rPr>
              <a:t>Залежно від того, як художник зображає людину, скульптура поділяється на </a:t>
            </a:r>
            <a:r>
              <a:rPr lang="uk-UA" sz="6000" b="1" dirty="0">
                <a:solidFill>
                  <a:schemeClr val="accent6"/>
                </a:solidFill>
              </a:rPr>
              <a:t>бюст</a:t>
            </a: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uk-UA" sz="6000" b="1" dirty="0">
                <a:solidFill>
                  <a:schemeClr val="accent6"/>
                </a:solidFill>
              </a:rPr>
              <a:t>статую</a:t>
            </a:r>
            <a:r>
              <a:rPr lang="uk-UA" sz="60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9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372" y="1124744"/>
            <a:ext cx="83040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rgbClr val="C00000"/>
                </a:solidFill>
              </a:rPr>
              <a:t>Бюст</a:t>
            </a:r>
            <a:r>
              <a:rPr lang="ru-RU" sz="5400" b="1" dirty="0">
                <a:solidFill>
                  <a:schemeClr val="accent2"/>
                </a:solidFill>
              </a:rPr>
              <a:t>,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синонім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погруддя</a:t>
            </a:r>
            <a:r>
              <a:rPr lang="ru-RU" sz="4000" b="1" dirty="0">
                <a:solidFill>
                  <a:schemeClr val="accent2"/>
                </a:solidFill>
              </a:rPr>
              <a:t> — в </a:t>
            </a:r>
            <a:r>
              <a:rPr lang="ru-RU" sz="4000" b="1" dirty="0" err="1" smtClean="0">
                <a:solidFill>
                  <a:schemeClr val="accent2"/>
                </a:solidFill>
              </a:rPr>
              <a:t>скульптурі</a:t>
            </a:r>
            <a:r>
              <a:rPr lang="ru-RU" sz="4000" b="1" dirty="0" smtClean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зображення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людини</a:t>
            </a:r>
            <a:r>
              <a:rPr lang="ru-RU" sz="4000" b="1" dirty="0">
                <a:solidFill>
                  <a:schemeClr val="accent2"/>
                </a:solidFill>
              </a:rPr>
              <a:t> з </a:t>
            </a:r>
            <a:r>
              <a:rPr lang="ru-RU" sz="4000" b="1" dirty="0" err="1">
                <a:solidFill>
                  <a:schemeClr val="accent2"/>
                </a:solidFill>
              </a:rPr>
              <a:t>відображенням</a:t>
            </a:r>
            <a:r>
              <a:rPr lang="ru-RU" sz="4000" b="1" dirty="0">
                <a:solidFill>
                  <a:schemeClr val="accent2"/>
                </a:solidFill>
              </a:rPr>
              <a:t> торсу </a:t>
            </a:r>
            <a:r>
              <a:rPr lang="ru-RU" sz="4000" b="1" dirty="0" err="1">
                <a:solidFill>
                  <a:schemeClr val="accent2"/>
                </a:solidFill>
              </a:rPr>
              <a:t>від</a:t>
            </a:r>
            <a:r>
              <a:rPr lang="ru-RU" sz="4000" b="1" dirty="0">
                <a:solidFill>
                  <a:schemeClr val="accent2"/>
                </a:solidFill>
              </a:rPr>
              <a:t> </a:t>
            </a:r>
            <a:r>
              <a:rPr lang="ru-RU" sz="4000" b="1" dirty="0" err="1">
                <a:solidFill>
                  <a:schemeClr val="accent2"/>
                </a:solidFill>
              </a:rPr>
              <a:t>обличчя</a:t>
            </a:r>
            <a:r>
              <a:rPr lang="ru-RU" sz="4000" b="1" dirty="0">
                <a:solidFill>
                  <a:schemeClr val="accent2"/>
                </a:solidFill>
              </a:rPr>
              <a:t> до грудей</a:t>
            </a:r>
          </a:p>
        </p:txBody>
      </p:sp>
    </p:spTree>
    <p:extLst>
      <p:ext uri="{BB962C8B-B14F-4D97-AF65-F5344CB8AC3E}">
        <p14:creationId xmlns:p14="http://schemas.microsoft.com/office/powerpoint/2010/main" val="23602970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941"/>
            <a:ext cx="2160240" cy="340332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9" y="3573016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cs typeface="Aharoni" pitchFamily="2" charset="-79"/>
              </a:rPr>
              <a:t>Бюст </a:t>
            </a:r>
            <a:r>
              <a:rPr lang="ru-RU" b="1" dirty="0" err="1" smtClean="0">
                <a:cs typeface="Aharoni" pitchFamily="2" charset="-79"/>
              </a:rPr>
              <a:t>Юлія</a:t>
            </a:r>
            <a:r>
              <a:rPr lang="ru-RU" b="1" dirty="0" smtClean="0">
                <a:cs typeface="Aharoni" pitchFamily="2" charset="-79"/>
              </a:rPr>
              <a:t> </a:t>
            </a:r>
            <a:r>
              <a:rPr lang="ru-RU" b="1" dirty="0">
                <a:cs typeface="Aharoni" pitchFamily="2" charset="-79"/>
              </a:rPr>
              <a:t>Цезаря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5244"/>
            <a:ext cx="3944888" cy="37713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83968" y="374410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Бюст  І.Я. </a:t>
            </a:r>
            <a:r>
              <a:rPr lang="uk-UA" b="1" dirty="0"/>
              <a:t>Ф</a:t>
            </a:r>
            <a:r>
              <a:rPr lang="uk-UA" b="1" dirty="0" smtClean="0"/>
              <a:t>ранка</a:t>
            </a:r>
            <a:endParaRPr lang="ru-RU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13438"/>
            <a:ext cx="3862760" cy="2575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50977" y="6266566"/>
            <a:ext cx="243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Бюст М.Кутузова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3194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944" y="188640"/>
            <a:ext cx="77048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rgbClr val="C00000"/>
                </a:solidFill>
              </a:rPr>
              <a:t>Ста́туя</a:t>
            </a:r>
            <a:r>
              <a:rPr lang="vi-VN" sz="3200" dirty="0">
                <a:solidFill>
                  <a:schemeClr val="accent2"/>
                </a:solidFill>
              </a:rPr>
              <a:t> (лат. </a:t>
            </a:r>
            <a:r>
              <a:rPr lang="en-US" sz="3200" dirty="0" err="1">
                <a:solidFill>
                  <a:schemeClr val="accent2"/>
                </a:solidFill>
              </a:rPr>
              <a:t>statua</a:t>
            </a:r>
            <a:r>
              <a:rPr lang="en-US" sz="3200" dirty="0">
                <a:solidFill>
                  <a:schemeClr val="accent2"/>
                </a:solidFill>
              </a:rPr>
              <a:t>, </a:t>
            </a:r>
            <a:r>
              <a:rPr lang="vi-VN" sz="3200" dirty="0">
                <a:solidFill>
                  <a:schemeClr val="accent2"/>
                </a:solidFill>
              </a:rPr>
              <a:t>від </a:t>
            </a:r>
            <a:r>
              <a:rPr lang="en-US" sz="3200" dirty="0" err="1">
                <a:solidFill>
                  <a:schemeClr val="accent2"/>
                </a:solidFill>
              </a:rPr>
              <a:t>statuo</a:t>
            </a:r>
            <a:r>
              <a:rPr lang="en-US" sz="3200" dirty="0">
                <a:solidFill>
                  <a:schemeClr val="accent2"/>
                </a:solidFill>
              </a:rPr>
              <a:t> «</a:t>
            </a:r>
            <a:r>
              <a:rPr lang="vi-VN" sz="3200" dirty="0">
                <a:solidFill>
                  <a:schemeClr val="accent2"/>
                </a:solidFill>
              </a:rPr>
              <a:t>ставлю») — </a:t>
            </a:r>
            <a:r>
              <a:rPr lang="vi-VN" sz="3200" b="1" dirty="0">
                <a:solidFill>
                  <a:schemeClr val="accent2"/>
                </a:solidFill>
              </a:rPr>
              <a:t>твір круглої скульптури, що зображує людину або тварину (подеколи також міфологічні і/або фантастичні істоти); один з основних видів скульптури.</a:t>
            </a:r>
          </a:p>
          <a:p>
            <a:endParaRPr lang="vi-VN" sz="3200" b="1" dirty="0">
              <a:solidFill>
                <a:schemeClr val="accent2"/>
              </a:solidFill>
            </a:endParaRPr>
          </a:p>
          <a:p>
            <a:r>
              <a:rPr lang="vi-VN" sz="3200" b="1" dirty="0">
                <a:solidFill>
                  <a:schemeClr val="accent2"/>
                </a:solidFill>
              </a:rPr>
              <a:t>Статуї мають тривимірний об'єм і, зазвичай, встановлюються на постаменті. Невеликі статуї, якими прикрашають інтер'єр, називають статуетками.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5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74286" y="5517232"/>
            <a:ext cx="2009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статуя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28" y="332711"/>
            <a:ext cx="380010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96" y="382502"/>
            <a:ext cx="3625331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46340" y="5816201"/>
            <a:ext cx="345638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БАТЬКІВЩИНА-МАТИ (КИЇВ)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6135742"/>
            <a:ext cx="25347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СТАТУЯ СВОБОДИ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361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скульптура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Nastya7</cp:lastModifiedBy>
  <cp:revision>70</cp:revision>
  <dcterms:created xsi:type="dcterms:W3CDTF">2012-11-18T17:36:36Z</dcterms:created>
  <dcterms:modified xsi:type="dcterms:W3CDTF">2014-02-11T19:38:09Z</dcterms:modified>
</cp:coreProperties>
</file>