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C19C25-7F25-4472-AAC2-44D392162848}" type="datetimeFigureOut">
              <a:rPr lang="uk-UA" smtClean="0"/>
              <a:t>20.05.2013</a:t>
            </a:fld>
            <a:endParaRPr lang="uk-UA"/>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E4243E-91A0-40D8-A6B7-F00E25BC2DDD}" type="slidenum">
              <a:rPr lang="uk-UA" smtClean="0"/>
              <a:t>‹#›</a:t>
            </a:fld>
            <a:endParaRPr lang="uk-U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FDE4243E-91A0-40D8-A6B7-F00E25BC2DDD}" type="slidenum">
              <a:rPr lang="uk-UA" smtClean="0"/>
              <a:t>3</a:t>
            </a:fld>
            <a:endParaRPr lang="uk-U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FDE4243E-91A0-40D8-A6B7-F00E25BC2DDD}" type="slidenum">
              <a:rPr lang="uk-UA" smtClean="0"/>
              <a:t>4</a:t>
            </a:fld>
            <a:endParaRPr lang="uk-U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3">
        <a:schemeClr val="bg1"/>
      </p:bgRef>
    </p:bg>
    <p:spTree>
      <p:nvGrpSpPr>
        <p:cNvPr id="1" name=""/>
        <p:cNvGrpSpPr/>
        <p:nvPr/>
      </p:nvGrpSpPr>
      <p:grpSpPr>
        <a:xfrm>
          <a:off x="0" y="0"/>
          <a:ext cx="0" cy="0"/>
          <a:chOff x="0" y="0"/>
          <a:chExt cx="0" cy="0"/>
        </a:xfrm>
      </p:grpSpPr>
      <p:sp>
        <p:nvSpPr>
          <p:cNvPr id="12" name="Прямоугольник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Скругленный прямоугольник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Подзаголовок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5B106E36-FD25-4E2D-B0AA-010F637433A0}" type="datetimeFigureOut">
              <a:rPr lang="ru-RU" smtClean="0"/>
              <a:pPr/>
              <a:t>20.05.2013</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lIns="0" tIns="0" rIns="0" bIns="0">
            <a:noAutofit/>
          </a:bodyPr>
          <a:lstStyle>
            <a:lvl1pPr>
              <a:defRPr sz="1400">
                <a:solidFill>
                  <a:srgbClr val="FFFFFF"/>
                </a:solidFill>
              </a:defRPr>
            </a:lvl1pPr>
          </a:lstStyle>
          <a:p>
            <a:fld id="{725C68B6-61C2-468F-89AB-4B9F7531AA68}" type="slidenum">
              <a:rPr lang="ru-RU" smtClean="0"/>
              <a:pPr/>
              <a:t>‹#›</a:t>
            </a:fld>
            <a:endParaRPr lang="ru-RU"/>
          </a:p>
        </p:txBody>
      </p:sp>
      <p:sp>
        <p:nvSpPr>
          <p:cNvPr id="7" name="Прямоугольник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20.05.2013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41"/>
            <a:ext cx="201168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914400" y="274640"/>
            <a:ext cx="55626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20.05.2013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20.05.2013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
        <p:nvSpPr>
          <p:cNvPr id="8" name="Содержимое 7"/>
          <p:cNvSpPr>
            <a:spLocks noGrp="1"/>
          </p:cNvSpPr>
          <p:nvPr>
            <p:ph sz="quarter" idx="1"/>
          </p:nvPr>
        </p:nvSpPr>
        <p:spPr>
          <a:xfrm>
            <a:off x="914400" y="1447800"/>
            <a:ext cx="777240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11" name="Прямоугольник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Скругленный прямоугольник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722313" y="952500"/>
            <a:ext cx="7772400" cy="1362075"/>
          </a:xfrm>
        </p:spPr>
        <p:txBody>
          <a:bodyPr anchor="b" anchorCtr="0"/>
          <a:lstStyle>
            <a:lvl1pPr algn="l">
              <a:buNone/>
              <a:defRPr sz="4000" b="0" cap="none"/>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20.05.2013</a:t>
            </a:fld>
            <a:endParaRPr lang="ru-RU"/>
          </a:p>
        </p:txBody>
      </p:sp>
      <p:sp>
        <p:nvSpPr>
          <p:cNvPr id="5" name="Нижний колонтитул 4"/>
          <p:cNvSpPr>
            <a:spLocks noGrp="1"/>
          </p:cNvSpPr>
          <p:nvPr>
            <p:ph type="ftr" sz="quarter" idx="11"/>
          </p:nvPr>
        </p:nvSpPr>
        <p:spPr>
          <a:xfrm>
            <a:off x="800100" y="6172200"/>
            <a:ext cx="4000500" cy="457200"/>
          </a:xfrm>
        </p:spPr>
        <p:txBody>
          <a:bodyPr/>
          <a:lstStyle/>
          <a:p>
            <a:endParaRPr lang="ru-RU"/>
          </a:p>
        </p:txBody>
      </p:sp>
      <p:sp>
        <p:nvSpPr>
          <p:cNvPr id="7" name="Прямоугольник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146304" y="6208776"/>
            <a:ext cx="457200" cy="457200"/>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20.05.2013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9" name="Содержимое 8"/>
          <p:cNvSpPr>
            <a:spLocks noGrp="1"/>
          </p:cNvSpPr>
          <p:nvPr>
            <p:ph sz="quarter" idx="1"/>
          </p:nvPr>
        </p:nvSpPr>
        <p:spPr>
          <a:xfrm>
            <a:off x="91440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93395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3050"/>
            <a:ext cx="7772400" cy="1143000"/>
          </a:xfrm>
        </p:spPr>
        <p:txBody>
          <a:bodyPr anchor="b" anchorCtr="0"/>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5B106E36-FD25-4E2D-B0AA-010F637433A0}" type="datetimeFigureOut">
              <a:rPr lang="ru-RU" smtClean="0"/>
              <a:pPr/>
              <a:t>20.05.2013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half" idx="2"/>
          </p:nvPr>
        </p:nvSpPr>
        <p:spPr>
          <a:xfrm>
            <a:off x="9144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4"/>
          </p:nvPr>
        </p:nvSpPr>
        <p:spPr>
          <a:xfrm>
            <a:off x="49530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20.05.2013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20.05.2013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Прямоугольник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Скругленный прямоугольник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914400" y="273050"/>
            <a:ext cx="7772400" cy="1143000"/>
          </a:xfrm>
        </p:spPr>
        <p:txBody>
          <a:bodyPr anchor="b" anchorCtr="0"/>
          <a:lstStyle>
            <a:lvl1pPr algn="l">
              <a:buNone/>
              <a:defRPr sz="4000" b="0"/>
            </a:lvl1pPr>
          </a:lstStyle>
          <a:p>
            <a:r>
              <a:rPr kumimoji="0" lang="ru-RU" smtClean="0"/>
              <a:t>Образец заголовка</a:t>
            </a:r>
            <a:endParaRPr kumimoji="0" lang="en-US"/>
          </a:p>
        </p:txBody>
      </p:sp>
      <p:sp>
        <p:nvSpPr>
          <p:cNvPr id="3" name="Текст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20.05.2013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quarter" idx="1"/>
          </p:nvPr>
        </p:nvSpPr>
        <p:spPr>
          <a:xfrm>
            <a:off x="2971800" y="1600200"/>
            <a:ext cx="5715000" cy="44958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20.05.2013</a:t>
            </a:fld>
            <a:endParaRPr lang="ru-RU"/>
          </a:p>
        </p:txBody>
      </p:sp>
      <p:sp>
        <p:nvSpPr>
          <p:cNvPr id="6" name="Нижний колонтитул 5"/>
          <p:cNvSpPr>
            <a:spLocks noGrp="1"/>
          </p:cNvSpPr>
          <p:nvPr>
            <p:ph type="ftr" sz="quarter" idx="11"/>
          </p:nvPr>
        </p:nvSpPr>
        <p:spPr>
          <a:xfrm>
            <a:off x="914400" y="6172200"/>
            <a:ext cx="3886200" cy="457200"/>
          </a:xfrm>
        </p:spPr>
        <p:txBody>
          <a:bodyPr/>
          <a:lstStyle/>
          <a:p>
            <a:endParaRPr lang="ru-RU"/>
          </a:p>
        </p:txBody>
      </p:sp>
      <p:sp>
        <p:nvSpPr>
          <p:cNvPr id="7" name="Номер слайда 6"/>
          <p:cNvSpPr>
            <a:spLocks noGrp="1"/>
          </p:cNvSpPr>
          <p:nvPr>
            <p:ph type="sldNum" sz="quarter" idx="12"/>
          </p:nvPr>
        </p:nvSpPr>
        <p:spPr>
          <a:xfrm>
            <a:off x="146304" y="6208776"/>
            <a:ext cx="457200" cy="457200"/>
          </a:xfrm>
        </p:spPr>
        <p:txBody>
          <a:bodyPr/>
          <a:lstStyle/>
          <a:p>
            <a:fld id="{725C68B6-61C2-468F-89AB-4B9F7531AA68}" type="slidenum">
              <a:rPr lang="ru-RU" smtClean="0"/>
              <a:pPr/>
              <a:t>‹#›</a:t>
            </a:fld>
            <a:endParaRPr lang="ru-RU"/>
          </a:p>
        </p:txBody>
      </p:sp>
      <p:sp>
        <p:nvSpPr>
          <p:cNvPr id="11" name="Прямоугольник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Рисунок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ru-RU" smtClean="0"/>
              <a:t>Вставка рисунка</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Скругленный прямоугольник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Заголовок 21"/>
          <p:cNvSpPr>
            <a:spLocks noGrp="1"/>
          </p:cNvSpPr>
          <p:nvPr>
            <p:ph type="title"/>
          </p:nvPr>
        </p:nvSpPr>
        <p:spPr>
          <a:xfrm>
            <a:off x="914400" y="274638"/>
            <a:ext cx="7772400" cy="1143000"/>
          </a:xfrm>
          <a:prstGeom prst="rect">
            <a:avLst/>
          </a:prstGeom>
        </p:spPr>
        <p:txBody>
          <a:bodyPr bIns="91440" anchor="b" anchorCtr="0">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5B106E36-FD25-4E2D-B0AA-010F637433A0}" type="datetimeFigureOut">
              <a:rPr lang="ru-RU" smtClean="0"/>
              <a:pPr/>
              <a:t>20.05.2013</a:t>
            </a:fld>
            <a:endParaRPr lang="ru-RU"/>
          </a:p>
        </p:txBody>
      </p:sp>
      <p:sp>
        <p:nvSpPr>
          <p:cNvPr id="3" name="Нижний колонтитул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ru-RU"/>
          </a:p>
        </p:txBody>
      </p:sp>
      <p:sp>
        <p:nvSpPr>
          <p:cNvPr id="23" name="Номер слайда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 Id="rId9" Type="http://schemas.openxmlformats.org/officeDocument/2006/relationships/image" Target="../media/image9.jpeg"/></Relationships>
</file>

<file path=ppt/slides/_rels/slide5.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563888" y="4653136"/>
            <a:ext cx="5114778" cy="1101248"/>
          </a:xfrm>
        </p:spPr>
        <p:txBody>
          <a:bodyPr/>
          <a:lstStyle/>
          <a:p>
            <a:r>
              <a:rPr lang="en-US" i="1" smtClean="0">
                <a:solidFill>
                  <a:schemeClr val="accent3">
                    <a:lumMod val="50000"/>
                  </a:schemeClr>
                </a:solidFill>
                <a:effectLst>
                  <a:outerShdw blurRad="38100" dist="38100" dir="2700000" algn="tl">
                    <a:srgbClr val="000000">
                      <a:alpha val="43137"/>
                    </a:srgbClr>
                  </a:outerShdw>
                </a:effectLst>
                <a:latin typeface="Book Antiqua" pitchFamily="18" charset="0"/>
              </a:rPr>
              <a:t>A person is more important of all?</a:t>
            </a:r>
            <a:endParaRPr lang="uk-UA" i="1" dirty="0">
              <a:solidFill>
                <a:schemeClr val="accent3">
                  <a:lumMod val="50000"/>
                </a:schemeClr>
              </a:solidFill>
              <a:effectLst>
                <a:outerShdw blurRad="38100" dist="38100" dir="2700000" algn="tl">
                  <a:srgbClr val="000000">
                    <a:alpha val="43137"/>
                  </a:srgbClr>
                </a:outerShdw>
              </a:effectLst>
              <a:latin typeface="Book Antiqua" pitchFamily="18" charset="0"/>
            </a:endParaRPr>
          </a:p>
        </p:txBody>
      </p:sp>
      <p:sp>
        <p:nvSpPr>
          <p:cNvPr id="2" name="Заголовок 1"/>
          <p:cNvSpPr>
            <a:spLocks noGrp="1"/>
          </p:cNvSpPr>
          <p:nvPr>
            <p:ph type="ctrTitle"/>
          </p:nvPr>
        </p:nvSpPr>
        <p:spPr>
          <a:xfrm>
            <a:off x="2267744" y="836712"/>
            <a:ext cx="5105400" cy="2868168"/>
          </a:xfrm>
        </p:spPr>
        <p:txBody>
          <a:bodyPr>
            <a:normAutofit/>
          </a:bodyPr>
          <a:lstStyle/>
          <a:p>
            <a:r>
              <a:rPr lang="en-US" sz="4800" smtClean="0">
                <a:solidFill>
                  <a:srgbClr val="92D050"/>
                </a:solidFill>
                <a:effectLst>
                  <a:outerShdw blurRad="38100" dist="38100" dir="2700000" algn="tl">
                    <a:srgbClr val="000000">
                      <a:alpha val="43137"/>
                    </a:srgbClr>
                  </a:outerShdw>
                </a:effectLst>
                <a:latin typeface="Century Gothic" pitchFamily="34" charset="0"/>
              </a:rPr>
              <a:t>Humanistic psychology</a:t>
            </a:r>
            <a:endParaRPr lang="uk-UA" sz="4800" dirty="0">
              <a:solidFill>
                <a:srgbClr val="92D050"/>
              </a:solidFill>
              <a:effectLst>
                <a:outerShdw blurRad="38100" dist="38100" dir="2700000" algn="tl">
                  <a:srgbClr val="000000">
                    <a:alpha val="43137"/>
                  </a:srgbClr>
                </a:outerShdw>
              </a:effectLst>
              <a:latin typeface="Century Gothic"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 </a:t>
            </a:r>
            <a:r>
              <a:rPr lang="en-US" b="1" dirty="0" smtClean="0">
                <a:solidFill>
                  <a:srgbClr val="FFC000"/>
                </a:solidFill>
                <a:effectLst>
                  <a:outerShdw blurRad="38100" dist="38100" dir="2700000" algn="tl">
                    <a:srgbClr val="000000">
                      <a:alpha val="43137"/>
                    </a:srgbClr>
                  </a:outerShdw>
                </a:effectLst>
              </a:rPr>
              <a:t>What is a personality?</a:t>
            </a:r>
            <a:endParaRPr lang="uk-UA" b="1" dirty="0">
              <a:solidFill>
                <a:srgbClr val="FFC000"/>
              </a:solidFill>
              <a:effectLst>
                <a:outerShdw blurRad="38100" dist="38100" dir="2700000" algn="tl">
                  <a:srgbClr val="000000">
                    <a:alpha val="43137"/>
                  </a:srgbClr>
                </a:outerShdw>
              </a:effectLst>
            </a:endParaRPr>
          </a:p>
        </p:txBody>
      </p:sp>
      <p:sp>
        <p:nvSpPr>
          <p:cNvPr id="3" name="Содержимое 2"/>
          <p:cNvSpPr>
            <a:spLocks noGrp="1"/>
          </p:cNvSpPr>
          <p:nvPr>
            <p:ph sz="quarter" idx="1"/>
          </p:nvPr>
        </p:nvSpPr>
        <p:spPr/>
        <p:txBody>
          <a:bodyPr>
            <a:normAutofit/>
          </a:bodyPr>
          <a:lstStyle/>
          <a:p>
            <a:pPr indent="274320">
              <a:lnSpc>
                <a:spcPct val="150000"/>
              </a:lnSpc>
              <a:buNone/>
            </a:pPr>
            <a:r>
              <a:rPr lang="en-US" sz="1800" dirty="0" smtClean="0"/>
              <a:t>In humanistic psychology, personality is understood as a self-sustaining system capable of transcending itself to artistic creation itself. Living, real people can not be reduced to a set of mental and physiological functions, and there is a unique I, as an integral unity of body, soul and spirit. The main problems of humanistic psychology of the person: the problem of self-consciousness of personality, her self-actualization, self-development, the problem of the meaning of life.</a:t>
            </a:r>
            <a:endParaRPr lang="uk-UA" sz="1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descr="images.jpeg"/>
          <p:cNvPicPr>
            <a:picLocks noChangeAspect="1"/>
          </p:cNvPicPr>
          <p:nvPr/>
        </p:nvPicPr>
        <p:blipFill>
          <a:blip r:embed="rId2" cstate="print"/>
          <a:stretch>
            <a:fillRect/>
          </a:stretch>
        </p:blipFill>
        <p:spPr>
          <a:xfrm rot="16200000">
            <a:off x="2904998" y="3079778"/>
            <a:ext cx="2535163" cy="3809671"/>
          </a:xfrm>
          <a:prstGeom prst="rect">
            <a:avLst/>
          </a:prstGeom>
        </p:spPr>
      </p:pic>
      <p:sp>
        <p:nvSpPr>
          <p:cNvPr id="2" name="Заголовок 1"/>
          <p:cNvSpPr>
            <a:spLocks noGrp="1"/>
          </p:cNvSpPr>
          <p:nvPr>
            <p:ph type="title"/>
          </p:nvPr>
        </p:nvSpPr>
        <p:spPr/>
        <p:txBody>
          <a:bodyPr/>
          <a:lstStyle/>
          <a:p>
            <a:pPr algn="ctr"/>
            <a:r>
              <a:rPr lang="en-US" dirty="0" smtClean="0">
                <a:solidFill>
                  <a:srgbClr val="FFC000"/>
                </a:solidFill>
                <a:effectLst>
                  <a:outerShdw blurRad="38100" dist="38100" dir="2700000" algn="tl">
                    <a:srgbClr val="000000">
                      <a:alpha val="43137"/>
                    </a:srgbClr>
                  </a:outerShdw>
                </a:effectLst>
              </a:rPr>
              <a:t>Why humanistic?</a:t>
            </a:r>
            <a:endParaRPr lang="uk-UA" dirty="0">
              <a:solidFill>
                <a:srgbClr val="FFC000"/>
              </a:solidFill>
              <a:effectLst>
                <a:outerShdw blurRad="38100" dist="38100" dir="2700000" algn="tl">
                  <a:srgbClr val="000000">
                    <a:alpha val="43137"/>
                  </a:srgbClr>
                </a:outerShdw>
              </a:effectLst>
            </a:endParaRPr>
          </a:p>
        </p:txBody>
      </p:sp>
      <p:sp>
        <p:nvSpPr>
          <p:cNvPr id="3" name="Содержимое 2"/>
          <p:cNvSpPr>
            <a:spLocks noGrp="1"/>
          </p:cNvSpPr>
          <p:nvPr>
            <p:ph sz="quarter" idx="1"/>
          </p:nvPr>
        </p:nvSpPr>
        <p:spPr/>
        <p:txBody>
          <a:bodyPr/>
          <a:lstStyle/>
          <a:p>
            <a:pPr>
              <a:lnSpc>
                <a:spcPct val="150000"/>
              </a:lnSpc>
              <a:buNone/>
            </a:pPr>
            <a:r>
              <a:rPr lang="en-US" dirty="0" smtClean="0"/>
              <a:t>  </a:t>
            </a:r>
            <a:r>
              <a:rPr lang="en-US" sz="2800" dirty="0" smtClean="0">
                <a:solidFill>
                  <a:srgbClr val="92D050"/>
                </a:solidFill>
                <a:effectLst>
                  <a:outerShdw blurRad="38100" dist="38100" dir="2700000" algn="tl">
                    <a:srgbClr val="000000">
                      <a:alpha val="43137"/>
                    </a:srgbClr>
                  </a:outerShdw>
                </a:effectLst>
                <a:latin typeface="Century Gothic" pitchFamily="34" charset="0"/>
              </a:rPr>
              <a:t>Humanistic </a:t>
            </a:r>
            <a:r>
              <a:rPr lang="en-US" sz="2800" dirty="0" smtClean="0">
                <a:solidFill>
                  <a:srgbClr val="92D050"/>
                </a:solidFill>
                <a:effectLst>
                  <a:outerShdw blurRad="38100" dist="38100" dir="2700000" algn="tl">
                    <a:srgbClr val="000000">
                      <a:alpha val="43137"/>
                    </a:srgbClr>
                  </a:outerShdw>
                </a:effectLst>
                <a:latin typeface="Century Gothic" pitchFamily="34" charset="0"/>
              </a:rPr>
              <a:t>psychology - </a:t>
            </a:r>
            <a:r>
              <a:rPr lang="en-US" sz="2000" dirty="0" smtClean="0">
                <a:effectLst>
                  <a:outerShdw blurRad="38100" dist="38100" dir="2700000" algn="tl">
                    <a:srgbClr val="000000">
                      <a:alpha val="43137"/>
                    </a:srgbClr>
                  </a:outerShdw>
                </a:effectLst>
                <a:latin typeface="Century Gothic" pitchFamily="34" charset="0"/>
              </a:rPr>
              <a:t>this </a:t>
            </a:r>
            <a:r>
              <a:rPr lang="en-US" sz="2000" dirty="0" smtClean="0">
                <a:effectLst>
                  <a:outerShdw blurRad="38100" dist="38100" dir="2700000" algn="tl">
                    <a:srgbClr val="000000">
                      <a:alpha val="43137"/>
                    </a:srgbClr>
                  </a:outerShdw>
                </a:effectLst>
                <a:latin typeface="Century Gothic" pitchFamily="34" charset="0"/>
              </a:rPr>
              <a:t>is a direction </a:t>
            </a:r>
            <a:r>
              <a:rPr lang="en-US" sz="2000" dirty="0" smtClean="0">
                <a:effectLst>
                  <a:outerShdw blurRad="38100" dist="38100" dir="2700000" algn="tl">
                    <a:srgbClr val="000000">
                      <a:alpha val="43137"/>
                    </a:srgbClr>
                  </a:outerShdw>
                </a:effectLst>
                <a:latin typeface="Century Gothic" pitchFamily="34" charset="0"/>
              </a:rPr>
              <a:t>in modern Western, American psychology, the study of which is the subject of the whole </a:t>
            </a:r>
            <a:r>
              <a:rPr lang="en-US" sz="2000" dirty="0" smtClean="0">
                <a:effectLst>
                  <a:outerShdw blurRad="38100" dist="38100" dir="2700000" algn="tl">
                    <a:srgbClr val="000000">
                      <a:alpha val="43137"/>
                    </a:srgbClr>
                  </a:outerShdw>
                </a:effectLst>
                <a:latin typeface="Century Gothic" pitchFamily="34" charset="0"/>
              </a:rPr>
              <a:t>human </a:t>
            </a:r>
            <a:r>
              <a:rPr lang="en-US" sz="2000" dirty="0" smtClean="0">
                <a:effectLst>
                  <a:outerShdw blurRad="38100" dist="38100" dir="2700000" algn="tl">
                    <a:srgbClr val="000000">
                      <a:alpha val="43137"/>
                    </a:srgbClr>
                  </a:outerShdw>
                </a:effectLst>
                <a:latin typeface="Century Gothic" pitchFamily="34" charset="0"/>
              </a:rPr>
              <a:t>in his highest, specific for human </a:t>
            </a:r>
            <a:r>
              <a:rPr lang="en-US" sz="2000" dirty="0" smtClean="0">
                <a:effectLst>
                  <a:outerShdw blurRad="38100" dist="38100" dir="2700000" algn="tl">
                    <a:srgbClr val="000000">
                      <a:alpha val="43137"/>
                    </a:srgbClr>
                  </a:outerShdw>
                </a:effectLst>
                <a:latin typeface="Century Gothic" pitchFamily="34" charset="0"/>
              </a:rPr>
              <a:t>manifestations</a:t>
            </a:r>
            <a:r>
              <a:rPr lang="ru-RU" sz="2000" dirty="0" smtClean="0">
                <a:effectLst>
                  <a:outerShdw blurRad="38100" dist="38100" dir="2700000" algn="tl">
                    <a:srgbClr val="000000">
                      <a:alpha val="43137"/>
                    </a:srgbClr>
                  </a:outerShdw>
                </a:effectLst>
                <a:latin typeface="Century Gothic" pitchFamily="34" charset="0"/>
              </a:rPr>
              <a:t>:</a:t>
            </a:r>
            <a:r>
              <a:rPr lang="en-US" sz="2000" dirty="0" smtClean="0">
                <a:effectLst>
                  <a:outerShdw blurRad="38100" dist="38100" dir="2700000" algn="tl">
                    <a:srgbClr val="000000">
                      <a:alpha val="43137"/>
                    </a:srgbClr>
                  </a:outerShdw>
                </a:effectLst>
                <a:latin typeface="Century Gothic" pitchFamily="34" charset="0"/>
              </a:rPr>
              <a:t>development and self-actualization, its highest values ​​and meanings, love, creativity, mental </a:t>
            </a:r>
            <a:r>
              <a:rPr lang="en-US" sz="2000" dirty="0" smtClean="0">
                <a:effectLst>
                  <a:outerShdw blurRad="38100" dist="38100" dir="2700000" algn="tl">
                    <a:srgbClr val="000000">
                      <a:alpha val="43137"/>
                    </a:srgbClr>
                  </a:outerShdw>
                </a:effectLst>
                <a:latin typeface="Century Gothic" pitchFamily="34" charset="0"/>
              </a:rPr>
              <a:t>health</a:t>
            </a:r>
            <a:r>
              <a:rPr lang="ru-RU" sz="2000" dirty="0" smtClean="0">
                <a:effectLst>
                  <a:outerShdw blurRad="38100" dist="38100" dir="2700000" algn="tl">
                    <a:srgbClr val="000000">
                      <a:alpha val="43137"/>
                    </a:srgbClr>
                  </a:outerShdw>
                </a:effectLst>
                <a:latin typeface="Century Gothic" pitchFamily="34" charset="0"/>
              </a:rPr>
              <a:t>.</a:t>
            </a:r>
            <a:endParaRPr lang="uk-UA"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b="1" dirty="0" smtClean="0">
                <a:solidFill>
                  <a:srgbClr val="FFC000"/>
                </a:solidFill>
                <a:effectLst>
                  <a:outerShdw blurRad="38100" dist="38100" dir="2700000" algn="tl">
                    <a:srgbClr val="000000">
                      <a:alpha val="43137"/>
                    </a:srgbClr>
                  </a:outerShdw>
                </a:effectLst>
              </a:rPr>
              <a:t>Main </a:t>
            </a:r>
            <a:r>
              <a:rPr lang="en-US" b="1" dirty="0" smtClean="0">
                <a:solidFill>
                  <a:srgbClr val="FFC000"/>
                </a:solidFill>
                <a:effectLst>
                  <a:outerShdw blurRad="38100" dist="38100" dir="2700000" algn="tl">
                    <a:srgbClr val="000000">
                      <a:alpha val="43137"/>
                    </a:srgbClr>
                  </a:outerShdw>
                </a:effectLst>
              </a:rPr>
              <a:t>features</a:t>
            </a:r>
            <a:endParaRPr lang="uk-UA" b="1" dirty="0">
              <a:solidFill>
                <a:srgbClr val="FFC000"/>
              </a:solidFill>
              <a:effectLst>
                <a:outerShdw blurRad="38100" dist="38100" dir="2700000" algn="tl">
                  <a:srgbClr val="000000">
                    <a:alpha val="43137"/>
                  </a:srgbClr>
                </a:outerShdw>
              </a:effectLst>
            </a:endParaRPr>
          </a:p>
        </p:txBody>
      </p:sp>
      <p:sp>
        <p:nvSpPr>
          <p:cNvPr id="3" name="Содержимое 2"/>
          <p:cNvSpPr>
            <a:spLocks noGrp="1"/>
          </p:cNvSpPr>
          <p:nvPr>
            <p:ph sz="quarter" idx="1"/>
          </p:nvPr>
        </p:nvSpPr>
        <p:spPr/>
        <p:txBody>
          <a:bodyPr>
            <a:normAutofit lnSpcReduction="10000"/>
          </a:bodyPr>
          <a:lstStyle/>
          <a:p>
            <a:pPr indent="274320">
              <a:buNone/>
            </a:pPr>
            <a:r>
              <a:rPr lang="en-US" sz="1800" dirty="0" smtClean="0"/>
              <a:t> In 1963, the first president of the Association for Humanistic Psychology, James </a:t>
            </a:r>
            <a:r>
              <a:rPr lang="en-US" sz="1800" dirty="0" err="1" smtClean="0"/>
              <a:t>Bugental</a:t>
            </a:r>
            <a:r>
              <a:rPr lang="en-US" sz="1800" dirty="0" smtClean="0"/>
              <a:t>, put forward five basic provisions of this area of psychology</a:t>
            </a:r>
            <a:r>
              <a:rPr lang="en-US" sz="1800" dirty="0" smtClean="0"/>
              <a:t>:</a:t>
            </a:r>
          </a:p>
          <a:p>
            <a:pPr indent="274320">
              <a:buFont typeface="Arial" pitchFamily="34" charset="0"/>
              <a:buChar char="•"/>
            </a:pPr>
            <a:r>
              <a:rPr lang="en-US" sz="1800" dirty="0" smtClean="0"/>
              <a:t>Man as a whole being greater than the sum of its parts (in other words, a person can not be explained as a result of the scientific study of its partial functions</a:t>
            </a:r>
            <a:r>
              <a:rPr lang="en-US" sz="1800" dirty="0" smtClean="0"/>
              <a:t>).</a:t>
            </a:r>
          </a:p>
          <a:p>
            <a:pPr indent="274320">
              <a:buFont typeface="Arial" pitchFamily="34" charset="0"/>
              <a:buChar char="•"/>
            </a:pPr>
            <a:r>
              <a:rPr lang="en-US" sz="1800" dirty="0" smtClean="0"/>
              <a:t>The human being deployed in the context of human relationships (in other words, a person can not be explained by its partial functions, which are not taken into account the interpersonal experience</a:t>
            </a:r>
            <a:r>
              <a:rPr lang="en-US" sz="1800" dirty="0" smtClean="0"/>
              <a:t>).</a:t>
            </a:r>
          </a:p>
          <a:p>
            <a:pPr indent="274320">
              <a:buFont typeface="Arial" pitchFamily="34" charset="0"/>
              <a:buChar char="•"/>
            </a:pPr>
            <a:r>
              <a:rPr lang="en-US" sz="1800" dirty="0" smtClean="0"/>
              <a:t>The man knows himself to (and can not be understood in psychology, which does not consider it a continuous, multi-level self-awareness</a:t>
            </a:r>
            <a:r>
              <a:rPr lang="en-US" sz="1800" dirty="0" smtClean="0"/>
              <a:t>).</a:t>
            </a:r>
          </a:p>
          <a:p>
            <a:pPr indent="274320">
              <a:buFont typeface="Arial" pitchFamily="34" charset="0"/>
              <a:buChar char="•"/>
            </a:pPr>
            <a:r>
              <a:rPr lang="en-US" sz="1800" dirty="0" smtClean="0"/>
              <a:t>A person has a choice of (a person is not a passive observer of the process of its existence: he creates his own experience</a:t>
            </a:r>
            <a:r>
              <a:rPr lang="en-US" sz="1800" dirty="0" smtClean="0"/>
              <a:t>).</a:t>
            </a:r>
          </a:p>
          <a:p>
            <a:pPr indent="274320">
              <a:buFont typeface="Arial" pitchFamily="34" charset="0"/>
              <a:buChar char="•"/>
            </a:pPr>
            <a:r>
              <a:rPr lang="en-US" sz="1800" dirty="0" smtClean="0"/>
              <a:t>Man </a:t>
            </a:r>
            <a:r>
              <a:rPr lang="en-US" sz="1800" dirty="0" err="1" smtClean="0"/>
              <a:t>intentsialen</a:t>
            </a:r>
            <a:r>
              <a:rPr lang="en-US" sz="1800" dirty="0" smtClean="0"/>
              <a:t> </a:t>
            </a:r>
            <a:r>
              <a:rPr lang="en-US" sz="1800" dirty="0" smtClean="0"/>
              <a:t>(the man turned to the future and in his life has a purpose, </a:t>
            </a:r>
            <a:r>
              <a:rPr lang="en-US" sz="1800" dirty="0" smtClean="0"/>
              <a:t>value </a:t>
            </a:r>
            <a:r>
              <a:rPr lang="en-US" sz="1800" dirty="0" smtClean="0"/>
              <a:t>and meaning.)</a:t>
            </a:r>
            <a:endParaRPr lang="en-US" sz="1800" dirty="0" smtClean="0"/>
          </a:p>
          <a:p>
            <a:pPr indent="274320">
              <a:buFont typeface="Arial" pitchFamily="34" charset="0"/>
              <a:buChar char="•"/>
            </a:pPr>
            <a:endParaRPr lang="uk-UA" sz="1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b="1" dirty="0" smtClean="0">
                <a:solidFill>
                  <a:srgbClr val="FFC000"/>
                </a:solidFill>
                <a:effectLst>
                  <a:outerShdw blurRad="38100" dist="38100" dir="2700000" algn="tl">
                    <a:srgbClr val="000000">
                      <a:alpha val="43137"/>
                    </a:srgbClr>
                  </a:outerShdw>
                </a:effectLst>
              </a:rPr>
              <a:t>Representatives</a:t>
            </a:r>
            <a:endParaRPr lang="uk-UA" b="1" dirty="0">
              <a:solidFill>
                <a:srgbClr val="FFC000"/>
              </a:solidFill>
              <a:effectLst>
                <a:outerShdw blurRad="38100" dist="38100" dir="2700000" algn="tl">
                  <a:srgbClr val="000000">
                    <a:alpha val="43137"/>
                  </a:srgbClr>
                </a:outerShdw>
              </a:effectLst>
            </a:endParaRPr>
          </a:p>
        </p:txBody>
      </p:sp>
      <p:sp>
        <p:nvSpPr>
          <p:cNvPr id="3" name="Содержимое 2"/>
          <p:cNvSpPr>
            <a:spLocks noGrp="1"/>
          </p:cNvSpPr>
          <p:nvPr>
            <p:ph sz="quarter" idx="1"/>
          </p:nvPr>
        </p:nvSpPr>
        <p:spPr/>
        <p:txBody>
          <a:bodyPr numCol="2"/>
          <a:lstStyle/>
          <a:p>
            <a:pPr indent="274320">
              <a:buFont typeface="Wingdings" pitchFamily="2" charset="2"/>
              <a:buChar char="§"/>
            </a:pPr>
            <a:r>
              <a:rPr lang="en-US" dirty="0" smtClean="0"/>
              <a:t>A .Maslow             </a:t>
            </a:r>
          </a:p>
          <a:p>
            <a:pPr indent="274320">
              <a:buFont typeface="Wingdings" pitchFamily="2" charset="2"/>
              <a:buChar char="§"/>
            </a:pPr>
            <a:r>
              <a:rPr lang="en-US" dirty="0" smtClean="0"/>
              <a:t>K. Rogers</a:t>
            </a:r>
          </a:p>
          <a:p>
            <a:pPr indent="274320">
              <a:buFont typeface="Wingdings" pitchFamily="2" charset="2"/>
              <a:buChar char="§"/>
            </a:pPr>
            <a:r>
              <a:rPr lang="en-US" dirty="0" smtClean="0"/>
              <a:t>V. </a:t>
            </a:r>
            <a:r>
              <a:rPr lang="en-US" dirty="0" err="1" smtClean="0"/>
              <a:t>Frankl</a:t>
            </a:r>
            <a:endParaRPr lang="en-US" dirty="0" smtClean="0"/>
          </a:p>
          <a:p>
            <a:pPr indent="274320">
              <a:buFont typeface="Wingdings" pitchFamily="2" charset="2"/>
              <a:buChar char="§"/>
            </a:pPr>
            <a:r>
              <a:rPr lang="en-US" dirty="0" smtClean="0"/>
              <a:t>S. </a:t>
            </a:r>
            <a:r>
              <a:rPr lang="en-US" dirty="0" smtClean="0"/>
              <a:t>Buhler</a:t>
            </a:r>
          </a:p>
          <a:p>
            <a:pPr indent="274320">
              <a:buFont typeface="Wingdings" pitchFamily="2" charset="2"/>
              <a:buChar char="§"/>
            </a:pPr>
            <a:r>
              <a:rPr lang="en-US" dirty="0" smtClean="0"/>
              <a:t>F. </a:t>
            </a:r>
            <a:r>
              <a:rPr lang="en-US" dirty="0" smtClean="0"/>
              <a:t>Barron</a:t>
            </a:r>
          </a:p>
          <a:p>
            <a:pPr indent="274320">
              <a:buFont typeface="Wingdings" pitchFamily="2" charset="2"/>
              <a:buChar char="§"/>
            </a:pPr>
            <a:r>
              <a:rPr lang="en-US" dirty="0" smtClean="0"/>
              <a:t>R. </a:t>
            </a:r>
            <a:r>
              <a:rPr lang="en-US" dirty="0" smtClean="0"/>
              <a:t>May</a:t>
            </a:r>
          </a:p>
          <a:p>
            <a:pPr indent="274320">
              <a:buFont typeface="Wingdings" pitchFamily="2" charset="2"/>
              <a:buChar char="§"/>
            </a:pPr>
            <a:r>
              <a:rPr lang="en-US" dirty="0" smtClean="0"/>
              <a:t>S. </a:t>
            </a:r>
            <a:r>
              <a:rPr lang="en-US" dirty="0" err="1" smtClean="0"/>
              <a:t>Dzhurard</a:t>
            </a:r>
            <a:endParaRPr lang="en-US" dirty="0" smtClean="0"/>
          </a:p>
          <a:p>
            <a:pPr indent="274320">
              <a:buFont typeface="Wingdings" pitchFamily="2" charset="2"/>
              <a:buChar char="§"/>
            </a:pPr>
            <a:endParaRPr lang="uk-UA" dirty="0"/>
          </a:p>
        </p:txBody>
      </p:sp>
      <p:pic>
        <p:nvPicPr>
          <p:cNvPr id="4" name="Рисунок 3" descr="default.jpeg"/>
          <p:cNvPicPr>
            <a:picLocks noChangeAspect="1"/>
          </p:cNvPicPr>
          <p:nvPr/>
        </p:nvPicPr>
        <p:blipFill>
          <a:blip r:embed="rId3" cstate="print"/>
          <a:stretch>
            <a:fillRect/>
          </a:stretch>
        </p:blipFill>
        <p:spPr>
          <a:xfrm>
            <a:off x="7020272" y="1196752"/>
            <a:ext cx="1477693" cy="1878675"/>
          </a:xfrm>
          <a:prstGeom prst="rect">
            <a:avLst/>
          </a:prstGeom>
        </p:spPr>
      </p:pic>
      <p:pic>
        <p:nvPicPr>
          <p:cNvPr id="5" name="Рисунок 4" descr="гнр.jpeg"/>
          <p:cNvPicPr>
            <a:picLocks noChangeAspect="1"/>
          </p:cNvPicPr>
          <p:nvPr/>
        </p:nvPicPr>
        <p:blipFill>
          <a:blip r:embed="rId4" cstate="print"/>
          <a:stretch>
            <a:fillRect/>
          </a:stretch>
        </p:blipFill>
        <p:spPr>
          <a:xfrm>
            <a:off x="7596336" y="4941168"/>
            <a:ext cx="1421135" cy="1391324"/>
          </a:xfrm>
          <a:prstGeom prst="rect">
            <a:avLst/>
          </a:prstGeom>
        </p:spPr>
      </p:pic>
      <p:pic>
        <p:nvPicPr>
          <p:cNvPr id="6" name="Рисунок 5" descr="imagesп.jpeg"/>
          <p:cNvPicPr>
            <a:picLocks noChangeAspect="1"/>
          </p:cNvPicPr>
          <p:nvPr/>
        </p:nvPicPr>
        <p:blipFill>
          <a:blip r:embed="rId5" cstate="print"/>
          <a:stretch>
            <a:fillRect/>
          </a:stretch>
        </p:blipFill>
        <p:spPr>
          <a:xfrm>
            <a:off x="3347864" y="3212976"/>
            <a:ext cx="1233686" cy="1432635"/>
          </a:xfrm>
          <a:prstGeom prst="rect">
            <a:avLst/>
          </a:prstGeom>
        </p:spPr>
      </p:pic>
      <p:pic>
        <p:nvPicPr>
          <p:cNvPr id="7" name="Рисунок 6" descr="Karl_Buhler.jpg"/>
          <p:cNvPicPr>
            <a:picLocks noChangeAspect="1"/>
          </p:cNvPicPr>
          <p:nvPr/>
        </p:nvPicPr>
        <p:blipFill>
          <a:blip r:embed="rId6" cstate="print"/>
          <a:stretch>
            <a:fillRect/>
          </a:stretch>
        </p:blipFill>
        <p:spPr>
          <a:xfrm>
            <a:off x="3275856" y="1412776"/>
            <a:ext cx="1373138" cy="1506823"/>
          </a:xfrm>
          <a:prstGeom prst="rect">
            <a:avLst/>
          </a:prstGeom>
        </p:spPr>
      </p:pic>
      <p:pic>
        <p:nvPicPr>
          <p:cNvPr id="8" name="Рисунок 7" descr="ппппппо.jpeg"/>
          <p:cNvPicPr>
            <a:picLocks noChangeAspect="1"/>
          </p:cNvPicPr>
          <p:nvPr/>
        </p:nvPicPr>
        <p:blipFill>
          <a:blip r:embed="rId7" cstate="print"/>
          <a:stretch>
            <a:fillRect/>
          </a:stretch>
        </p:blipFill>
        <p:spPr>
          <a:xfrm>
            <a:off x="5436096" y="1412776"/>
            <a:ext cx="1151384" cy="1544960"/>
          </a:xfrm>
          <a:prstGeom prst="rect">
            <a:avLst/>
          </a:prstGeom>
        </p:spPr>
      </p:pic>
      <p:pic>
        <p:nvPicPr>
          <p:cNvPr id="9" name="Рисунок 8" descr="прко.jpeg"/>
          <p:cNvPicPr>
            <a:picLocks noChangeAspect="1"/>
          </p:cNvPicPr>
          <p:nvPr/>
        </p:nvPicPr>
        <p:blipFill>
          <a:blip r:embed="rId8" cstate="print"/>
          <a:stretch>
            <a:fillRect/>
          </a:stretch>
        </p:blipFill>
        <p:spPr>
          <a:xfrm>
            <a:off x="4788024" y="3645024"/>
            <a:ext cx="1110612" cy="1554857"/>
          </a:xfrm>
          <a:prstGeom prst="rect">
            <a:avLst/>
          </a:prstGeom>
        </p:spPr>
      </p:pic>
      <p:pic>
        <p:nvPicPr>
          <p:cNvPr id="10" name="Рисунок 9" descr="оерл.jpeg"/>
          <p:cNvPicPr>
            <a:picLocks noChangeAspect="1"/>
          </p:cNvPicPr>
          <p:nvPr/>
        </p:nvPicPr>
        <p:blipFill>
          <a:blip r:embed="rId9" cstate="print"/>
          <a:stretch>
            <a:fillRect/>
          </a:stretch>
        </p:blipFill>
        <p:spPr>
          <a:xfrm>
            <a:off x="6156176" y="4149080"/>
            <a:ext cx="1368152" cy="1644005"/>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picture_maslow_hierarchy.gif"/>
          <p:cNvPicPr>
            <a:picLocks noChangeAspect="1"/>
          </p:cNvPicPr>
          <p:nvPr/>
        </p:nvPicPr>
        <p:blipFill>
          <a:blip r:embed="rId2" cstate="print"/>
          <a:stretch>
            <a:fillRect/>
          </a:stretch>
        </p:blipFill>
        <p:spPr>
          <a:xfrm>
            <a:off x="3419872" y="4221088"/>
            <a:ext cx="1974353" cy="2302250"/>
          </a:xfrm>
          <a:prstGeom prst="rect">
            <a:avLst/>
          </a:prstGeom>
        </p:spPr>
      </p:pic>
      <p:sp>
        <p:nvSpPr>
          <p:cNvPr id="2" name="Заголовок 1"/>
          <p:cNvSpPr>
            <a:spLocks noGrp="1"/>
          </p:cNvSpPr>
          <p:nvPr>
            <p:ph type="title"/>
          </p:nvPr>
        </p:nvSpPr>
        <p:spPr/>
        <p:txBody>
          <a:bodyPr>
            <a:normAutofit/>
          </a:bodyPr>
          <a:lstStyle/>
          <a:p>
            <a:pPr algn="ctr"/>
            <a:r>
              <a:rPr lang="en-US" sz="3200" dirty="0" smtClean="0">
                <a:solidFill>
                  <a:srgbClr val="FFC000"/>
                </a:solidFill>
                <a:effectLst>
                  <a:outerShdw blurRad="38100" dist="38100" dir="2700000" algn="tl">
                    <a:srgbClr val="000000">
                      <a:alpha val="43137"/>
                    </a:srgbClr>
                  </a:outerShdw>
                </a:effectLst>
              </a:rPr>
              <a:t>Humanistic </a:t>
            </a:r>
            <a:r>
              <a:rPr lang="en-US" sz="3200" dirty="0" smtClean="0">
                <a:solidFill>
                  <a:srgbClr val="FFC000"/>
                </a:solidFill>
                <a:effectLst>
                  <a:outerShdw blurRad="38100" dist="38100" dir="2700000" algn="tl">
                    <a:srgbClr val="000000">
                      <a:alpha val="43137"/>
                    </a:srgbClr>
                  </a:outerShdw>
                </a:effectLst>
              </a:rPr>
              <a:t>psychology, MASLOW AND </a:t>
            </a:r>
            <a:r>
              <a:rPr lang="en-US" sz="3200" dirty="0" smtClean="0">
                <a:solidFill>
                  <a:srgbClr val="FFC000"/>
                </a:solidFill>
                <a:effectLst>
                  <a:outerShdw blurRad="38100" dist="38100" dir="2700000" algn="tl">
                    <a:srgbClr val="000000">
                      <a:alpha val="43137"/>
                    </a:srgbClr>
                  </a:outerShdw>
                </a:effectLst>
              </a:rPr>
              <a:t>IMAGE OF MODERN CULTURE</a:t>
            </a:r>
            <a:endParaRPr lang="uk-UA" sz="3200" dirty="0">
              <a:solidFill>
                <a:srgbClr val="FFC000"/>
              </a:solidFill>
              <a:effectLst>
                <a:outerShdw blurRad="38100" dist="38100" dir="2700000" algn="tl">
                  <a:srgbClr val="000000">
                    <a:alpha val="43137"/>
                  </a:srgbClr>
                </a:outerShdw>
              </a:effectLst>
            </a:endParaRPr>
          </a:p>
        </p:txBody>
      </p:sp>
      <p:sp>
        <p:nvSpPr>
          <p:cNvPr id="3" name="Содержимое 2"/>
          <p:cNvSpPr>
            <a:spLocks noGrp="1"/>
          </p:cNvSpPr>
          <p:nvPr>
            <p:ph sz="quarter" idx="1"/>
          </p:nvPr>
        </p:nvSpPr>
        <p:spPr/>
        <p:txBody>
          <a:bodyPr>
            <a:normAutofit/>
          </a:bodyPr>
          <a:lstStyle/>
          <a:p>
            <a:pPr indent="274320">
              <a:buNone/>
            </a:pPr>
            <a:r>
              <a:rPr lang="en-US" sz="1800" dirty="0" err="1" smtClean="0"/>
              <a:t>Feauture</a:t>
            </a:r>
            <a:r>
              <a:rPr lang="en-US" sz="1800" dirty="0" smtClean="0"/>
              <a:t> </a:t>
            </a:r>
            <a:r>
              <a:rPr lang="en-US" sz="1800" dirty="0" smtClean="0"/>
              <a:t>humanistic psychology, Maslow (1908-1970) is that in modern society, he sees the two cultures: one is formed by people prone to higher feelings and oriented toward the higher values ​​of life (beauty, truth, goodness), the other embodies the technocratic-bureaucratic tendency in society. It is made by people who are not prone to higher experiences. Maslow constructs in their research model is ideal culture (</a:t>
            </a:r>
            <a:r>
              <a:rPr lang="en-US" sz="1800" dirty="0" err="1" smtClean="0"/>
              <a:t>eupsihiya</a:t>
            </a:r>
            <a:r>
              <a:rPr lang="en-US" sz="1800" dirty="0" smtClean="0"/>
              <a:t>), allowing people to discover their potential. Ideal culture created by the people of a special mold of the main features of which - the desire for self-improvement, self-actualization. Man must become what it can be - the main principle of the creation of a new society.</a:t>
            </a:r>
            <a:endParaRPr lang="uk-UA" sz="1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b="1" dirty="0" smtClean="0">
                <a:solidFill>
                  <a:srgbClr val="FFC000"/>
                </a:solidFill>
                <a:effectLst>
                  <a:outerShdw blurRad="38100" dist="38100" dir="2700000" algn="tl">
                    <a:srgbClr val="000000">
                      <a:alpha val="43137"/>
                    </a:srgbClr>
                  </a:outerShdw>
                </a:effectLst>
              </a:rPr>
              <a:t>The pyramid </a:t>
            </a:r>
            <a:r>
              <a:rPr lang="en-US" b="1" dirty="0" smtClean="0">
                <a:solidFill>
                  <a:srgbClr val="FFC000"/>
                </a:solidFill>
                <a:effectLst>
                  <a:outerShdw blurRad="38100" dist="38100" dir="2700000" algn="tl">
                    <a:srgbClr val="000000">
                      <a:alpha val="43137"/>
                    </a:srgbClr>
                  </a:outerShdw>
                </a:effectLst>
              </a:rPr>
              <a:t>of Maslow</a:t>
            </a:r>
            <a:endParaRPr lang="uk-UA" b="1" dirty="0">
              <a:solidFill>
                <a:srgbClr val="FFC000"/>
              </a:solidFill>
              <a:effectLst>
                <a:outerShdw blurRad="38100" dist="38100" dir="2700000" algn="tl">
                  <a:srgbClr val="000000">
                    <a:alpha val="43137"/>
                  </a:srgbClr>
                </a:outerShdw>
              </a:effectLst>
            </a:endParaRPr>
          </a:p>
        </p:txBody>
      </p:sp>
      <p:sp>
        <p:nvSpPr>
          <p:cNvPr id="3" name="Содержимое 2"/>
          <p:cNvSpPr>
            <a:spLocks noGrp="1"/>
          </p:cNvSpPr>
          <p:nvPr>
            <p:ph sz="quarter" idx="1"/>
          </p:nvPr>
        </p:nvSpPr>
        <p:spPr/>
        <p:txBody>
          <a:bodyPr>
            <a:normAutofit lnSpcReduction="10000"/>
          </a:bodyPr>
          <a:lstStyle/>
          <a:p>
            <a:pPr indent="274320">
              <a:buNone/>
            </a:pPr>
            <a:r>
              <a:rPr lang="en-US" sz="1800" dirty="0" smtClean="0"/>
              <a:t>Maslow </a:t>
            </a:r>
            <a:r>
              <a:rPr lang="en-US" sz="1800" dirty="0" smtClean="0"/>
              <a:t>is known as one of the founders of humanistic psychology. He is best known his hierarchical model of motivation. According to this concept in humans from birth consistently appear and accompany him growing up seven classes of needs</a:t>
            </a:r>
            <a:r>
              <a:rPr lang="en-US" sz="1800" dirty="0" smtClean="0"/>
              <a:t>:</a:t>
            </a:r>
          </a:p>
          <a:p>
            <a:pPr indent="274320">
              <a:buFont typeface="Wingdings" pitchFamily="2" charset="2"/>
              <a:buChar char="ü"/>
            </a:pPr>
            <a:r>
              <a:rPr lang="en-US" sz="1800" dirty="0" smtClean="0"/>
              <a:t>Physiological (organic) needs such as hunger, thirst, sexual desire, and so on</a:t>
            </a:r>
            <a:r>
              <a:rPr lang="en-US" sz="1800" dirty="0" smtClean="0"/>
              <a:t>;</a:t>
            </a:r>
          </a:p>
          <a:p>
            <a:pPr indent="274320">
              <a:buFont typeface="Wingdings" pitchFamily="2" charset="2"/>
              <a:buChar char="ü"/>
            </a:pPr>
            <a:r>
              <a:rPr lang="en-US" sz="1800" dirty="0" smtClean="0"/>
              <a:t>Security needs - the need to feel safe, get rid of fear and failure, the aggressiveness</a:t>
            </a:r>
            <a:r>
              <a:rPr lang="en-US" sz="1800" dirty="0" smtClean="0"/>
              <a:t>;</a:t>
            </a:r>
          </a:p>
          <a:p>
            <a:pPr indent="274320">
              <a:buFont typeface="Wingdings" pitchFamily="2" charset="2"/>
              <a:buChar char="ü"/>
            </a:pPr>
            <a:r>
              <a:rPr lang="en-US" sz="1800" dirty="0" smtClean="0"/>
              <a:t>The needs of respect (reverence) - the need to achieve success, approval, recognition, prestige</a:t>
            </a:r>
            <a:r>
              <a:rPr lang="en-US" sz="1800" dirty="0" smtClean="0"/>
              <a:t>;</a:t>
            </a:r>
          </a:p>
          <a:p>
            <a:pPr indent="274320">
              <a:buFont typeface="Wingdings" pitchFamily="2" charset="2"/>
              <a:buChar char="ü"/>
            </a:pPr>
            <a:r>
              <a:rPr lang="en-US" sz="1800" dirty="0" smtClean="0"/>
              <a:t>Cognitive needs - the need to know and be able to, to understand, to explore</a:t>
            </a:r>
            <a:r>
              <a:rPr lang="en-US" sz="1800" dirty="0" smtClean="0"/>
              <a:t>;</a:t>
            </a:r>
          </a:p>
          <a:p>
            <a:pPr indent="274320">
              <a:buFont typeface="Wingdings" pitchFamily="2" charset="2"/>
              <a:buChar char="ü"/>
            </a:pPr>
            <a:r>
              <a:rPr lang="en-US" sz="1800" dirty="0" smtClean="0"/>
              <a:t>Aesthetic needs - the need for harmony, symmetry, order, beauty</a:t>
            </a:r>
            <a:r>
              <a:rPr lang="en-US" sz="1800" dirty="0" smtClean="0"/>
              <a:t>;</a:t>
            </a:r>
          </a:p>
          <a:p>
            <a:pPr indent="274320">
              <a:buFont typeface="Wingdings" pitchFamily="2" charset="2"/>
              <a:buChar char="ü"/>
            </a:pPr>
            <a:r>
              <a:rPr lang="en-US" sz="1800" dirty="0" smtClean="0"/>
              <a:t>The needs of self-actualization - the need to achieve their goals, abilities, the development of self.</a:t>
            </a:r>
            <a:endParaRPr lang="en-US" sz="18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b="1" dirty="0" smtClean="0">
                <a:solidFill>
                  <a:srgbClr val="FFC000"/>
                </a:solidFill>
                <a:effectLst>
                  <a:outerShdw blurRad="38100" dist="38100" dir="2700000" algn="tl">
                    <a:srgbClr val="000000">
                      <a:alpha val="43137"/>
                    </a:srgbClr>
                  </a:outerShdw>
                </a:effectLst>
              </a:rPr>
              <a:t>Carl Rogers</a:t>
            </a:r>
            <a:endParaRPr lang="uk-UA" b="1" dirty="0">
              <a:solidFill>
                <a:srgbClr val="FFC000"/>
              </a:solidFill>
              <a:effectLst>
                <a:outerShdw blurRad="38100" dist="38100" dir="2700000" algn="tl">
                  <a:srgbClr val="000000">
                    <a:alpha val="43137"/>
                  </a:srgbClr>
                </a:outerShdw>
              </a:effectLst>
            </a:endParaRPr>
          </a:p>
        </p:txBody>
      </p:sp>
      <p:sp>
        <p:nvSpPr>
          <p:cNvPr id="3" name="Содержимое 2"/>
          <p:cNvSpPr>
            <a:spLocks noGrp="1"/>
          </p:cNvSpPr>
          <p:nvPr>
            <p:ph sz="quarter" idx="1"/>
          </p:nvPr>
        </p:nvSpPr>
        <p:spPr/>
        <p:txBody>
          <a:bodyPr>
            <a:normAutofit lnSpcReduction="10000"/>
          </a:bodyPr>
          <a:lstStyle/>
          <a:p>
            <a:pPr indent="274320">
              <a:lnSpc>
                <a:spcPct val="110000"/>
              </a:lnSpc>
              <a:buNone/>
            </a:pPr>
            <a:r>
              <a:rPr lang="en-US" sz="1800" dirty="0" smtClean="0"/>
              <a:t>One of the leaders of the humanistic psychologist Carl Rogers (1902 - 1987 she.) Believed that a fundamental component of personality own life concept, which is formed in the process of human interaction with the social environment. He suggested that the main provisions of the "self-concept". According to his theory, important are the following: communication normal people should be </a:t>
            </a:r>
            <a:r>
              <a:rPr lang="en-US" sz="1800" dirty="0" err="1" smtClean="0"/>
              <a:t>indirektivnym</a:t>
            </a:r>
            <a:r>
              <a:rPr lang="en-US" sz="1800" dirty="0" smtClean="0"/>
              <a:t>, not pressure, respecting the position of each individual human core or center of personality based on her self-esteem, which is formed by the interaction with others, leading motive is the motive of the person growth of the "I" that is accelerating, inhibited interpersonal relationships in a social </a:t>
            </a:r>
            <a:r>
              <a:rPr lang="en-US" sz="1800" dirty="0" err="1" smtClean="0"/>
              <a:t>environment.The</a:t>
            </a:r>
            <a:r>
              <a:rPr lang="en-US" sz="1800" dirty="0" smtClean="0"/>
              <a:t> mismatch between the "self-concept" and the idea of ​​the perfect "I", which swarm is adequate self-esteem, encourages people to personal growth. Rogers has also developed a psychological instrument and psychotherapy treatments which contribute to the successful realization of the "self-concept".</a:t>
            </a:r>
            <a:endParaRPr lang="uk-UA" sz="1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en-US" sz="2800" b="1" dirty="0" smtClean="0">
                <a:solidFill>
                  <a:srgbClr val="FFC000"/>
                </a:solidFill>
                <a:effectLst>
                  <a:outerShdw blurRad="38100" dist="38100" dir="2700000" algn="tl">
                    <a:srgbClr val="000000">
                      <a:alpha val="43137"/>
                    </a:srgbClr>
                  </a:outerShdw>
                </a:effectLst>
              </a:rPr>
              <a:t>The theory of personality traits G. </a:t>
            </a:r>
            <a:r>
              <a:rPr lang="en-US" sz="2800" b="1" dirty="0" err="1" smtClean="0">
                <a:solidFill>
                  <a:srgbClr val="FFC000"/>
                </a:solidFill>
                <a:effectLst>
                  <a:outerShdw blurRad="38100" dist="38100" dir="2700000" algn="tl">
                    <a:srgbClr val="000000">
                      <a:alpha val="43137"/>
                    </a:srgbClr>
                  </a:outerShdw>
                </a:effectLst>
              </a:rPr>
              <a:t>Allport</a:t>
            </a:r>
            <a:endParaRPr lang="uk-UA" sz="2800" b="1" dirty="0">
              <a:solidFill>
                <a:srgbClr val="FFC000"/>
              </a:solidFill>
              <a:effectLst>
                <a:outerShdw blurRad="38100" dist="38100" dir="2700000" algn="tl">
                  <a:srgbClr val="000000">
                    <a:alpha val="43137"/>
                  </a:srgbClr>
                </a:outerShdw>
              </a:effectLst>
            </a:endParaRPr>
          </a:p>
        </p:txBody>
      </p:sp>
      <p:sp>
        <p:nvSpPr>
          <p:cNvPr id="3" name="Содержимое 2"/>
          <p:cNvSpPr>
            <a:spLocks noGrp="1"/>
          </p:cNvSpPr>
          <p:nvPr>
            <p:ph sz="quarter" idx="1"/>
          </p:nvPr>
        </p:nvSpPr>
        <p:spPr/>
        <p:txBody>
          <a:bodyPr>
            <a:normAutofit fontScale="92500"/>
          </a:bodyPr>
          <a:lstStyle/>
          <a:p>
            <a:pPr indent="274320">
              <a:lnSpc>
                <a:spcPct val="150000"/>
              </a:lnSpc>
              <a:buNone/>
            </a:pPr>
            <a:r>
              <a:rPr lang="en-US" sz="1400" dirty="0" smtClean="0"/>
              <a:t>In his concept </a:t>
            </a:r>
            <a:r>
              <a:rPr lang="en-US" sz="1400" dirty="0" err="1" smtClean="0"/>
              <a:t>personological</a:t>
            </a:r>
            <a:r>
              <a:rPr lang="en-US" sz="1400" dirty="0" smtClean="0"/>
              <a:t> G. </a:t>
            </a:r>
            <a:r>
              <a:rPr lang="en-US" sz="1400" dirty="0" err="1" smtClean="0"/>
              <a:t>Allport</a:t>
            </a:r>
            <a:r>
              <a:rPr lang="en-US" sz="1400" dirty="0" smtClean="0"/>
              <a:t> considers man as a complex "open" system, in a hierarchical organization of which he points out the following integrative levels of interaction of the individual with the world - reflexes, skills, personality traits, the system features that vary in different cases and forming multiple I- personality.     A special place in this intricate system is need-motivational sphere. In it there are two levels of operation: the level of need and the level of motivation of higher motives, or the motives of development.  The principle of the so-called homeostasis - the desire to eliminate stress - applicable only to the lowest level of the motivational system (based on needs). Forms true personhood (the pursuit of new goals, setting creative tasks, updating sense of initiative and responsibility, etc.) do not fit into the formula of homeostasis. Search for a DC voltage, the resistance of equilibrium - the characteristics of motives.           System of higher motives are included in the central core of the personality - I - and transformed into a system of human values. The quest for self-actualization and self-realization are based development and are initially laid down in the human needs. The motives of facing the future generate a system of goals, the implementation of which ensures the formation of new human capabilities. Man, according to </a:t>
            </a:r>
            <a:r>
              <a:rPr lang="en-US" sz="1400" dirty="0" err="1" smtClean="0"/>
              <a:t>Allport</a:t>
            </a:r>
            <a:r>
              <a:rPr lang="en-US" sz="1400" dirty="0" smtClean="0"/>
              <a:t>, turned in their future.</a:t>
            </a:r>
            <a:endParaRPr lang="uk-UA" sz="1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en-US" sz="3200" b="1" dirty="0" smtClean="0">
                <a:solidFill>
                  <a:srgbClr val="FFC000"/>
                </a:solidFill>
                <a:effectLst>
                  <a:outerShdw blurRad="38100" dist="38100" dir="2700000" algn="tl">
                    <a:srgbClr val="000000">
                      <a:alpha val="43137"/>
                    </a:srgbClr>
                  </a:outerShdw>
                </a:effectLst>
              </a:rPr>
              <a:t>Personality in terms of humanistic psychology</a:t>
            </a:r>
            <a:endParaRPr lang="uk-UA" sz="3200" b="1" dirty="0">
              <a:solidFill>
                <a:srgbClr val="FFC000"/>
              </a:solidFill>
              <a:effectLst>
                <a:outerShdw blurRad="38100" dist="38100" dir="2700000" algn="tl">
                  <a:srgbClr val="000000">
                    <a:alpha val="43137"/>
                  </a:srgbClr>
                </a:outerShdw>
              </a:effectLst>
            </a:endParaRPr>
          </a:p>
        </p:txBody>
      </p:sp>
      <p:sp>
        <p:nvSpPr>
          <p:cNvPr id="3" name="Содержимое 2"/>
          <p:cNvSpPr>
            <a:spLocks noGrp="1"/>
          </p:cNvSpPr>
          <p:nvPr>
            <p:ph sz="quarter" idx="1"/>
          </p:nvPr>
        </p:nvSpPr>
        <p:spPr/>
        <p:txBody>
          <a:bodyPr>
            <a:normAutofit fontScale="85000" lnSpcReduction="10000"/>
          </a:bodyPr>
          <a:lstStyle/>
          <a:p>
            <a:pPr indent="274320">
              <a:lnSpc>
                <a:spcPct val="150000"/>
              </a:lnSpc>
              <a:buNone/>
            </a:pPr>
            <a:r>
              <a:rPr lang="en-US" sz="1800" dirty="0" smtClean="0"/>
              <a:t>Humanistic psychology views the individual as a unique holistic system which is open to self-actualization, unique to humans. The founder of humanistic psychology of Carl Rogers (1902-1987 PP) in the creation of his theory of personality based on the fact that each person is endowed with the ability to personal self-improvement. An important component of the personality structure, C. Rogers, is a "self-concept". It is formed in the interaction of the subject with the environment is an integral mechanism of self-regulation of human behavior and can be positive, negative or ambivalence (controversial). As far as man content with life as he experiences the happiness of life depends on the extent to which his experience, his "real self" and the "ideal self" relate to each other. If the real life experience contradicts the "self-concept" that has developed, there is a Incongruent (disparity) between the self-image and actual experience. At the same time the most important characteristic psychologically mature person - its openness to experience, flexibility, improvement of human </a:t>
            </a:r>
            <a:r>
              <a:rPr lang="en-US" sz="1800" dirty="0" smtClean="0"/>
              <a:t>I.</a:t>
            </a:r>
            <a:endParaRPr lang="uk-UA" sz="18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праведливость">
  <a:themeElements>
    <a:clrScheme name="Справедливость">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Справедливость">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Справедливость">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220</TotalTime>
  <Words>1091</Words>
  <Application>Microsoft Office PowerPoint</Application>
  <PresentationFormat>Экран (4:3)</PresentationFormat>
  <Paragraphs>39</Paragraphs>
  <Slides>10</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Справедливость</vt:lpstr>
      <vt:lpstr>Humanistic psychology</vt:lpstr>
      <vt:lpstr>Why humanistic?</vt:lpstr>
      <vt:lpstr>Main features</vt:lpstr>
      <vt:lpstr>Representatives</vt:lpstr>
      <vt:lpstr>Humanistic psychology, MASLOW AND IMAGE OF MODERN CULTURE</vt:lpstr>
      <vt:lpstr>The pyramid of Maslow</vt:lpstr>
      <vt:lpstr>Carl Rogers</vt:lpstr>
      <vt:lpstr>The theory of personality traits G. Allport</vt:lpstr>
      <vt:lpstr>Personality in terms of humanistic psychology</vt:lpstr>
      <vt:lpstr> What is a personality?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Humanistic psychology</dc:title>
  <dc:creator>Бежик</dc:creator>
  <cp:lastModifiedBy>Бежик</cp:lastModifiedBy>
  <cp:revision>22</cp:revision>
  <dcterms:created xsi:type="dcterms:W3CDTF">2013-05-20T17:57:44Z</dcterms:created>
  <dcterms:modified xsi:type="dcterms:W3CDTF">2013-05-20T21:49:45Z</dcterms:modified>
</cp:coreProperties>
</file>