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A18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72480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2A18AE"/>
                </a:solidFill>
              </a:rPr>
              <a:t>Проект </a:t>
            </a:r>
            <a:r>
              <a:rPr lang="ru-RU" sz="5400" b="1" i="1" dirty="0" err="1" smtClean="0">
                <a:solidFill>
                  <a:srgbClr val="2A18AE"/>
                </a:solidFill>
              </a:rPr>
              <a:t>підготувала</a:t>
            </a:r>
            <a:r>
              <a:rPr lang="ru-RU" sz="5400" b="1" i="1" dirty="0" smtClean="0">
                <a:solidFill>
                  <a:srgbClr val="2A18AE"/>
                </a:solidFill>
              </a:rPr>
              <a:t> </a:t>
            </a:r>
            <a:r>
              <a:rPr lang="ru-RU" sz="5400" dirty="0" smtClean="0">
                <a:solidFill>
                  <a:srgbClr val="2A18AE"/>
                </a:solidFill>
              </a:rPr>
              <a:t>​</a:t>
            </a:r>
            <a:br>
              <a:rPr lang="ru-RU" sz="5400" dirty="0" smtClean="0">
                <a:solidFill>
                  <a:srgbClr val="2A18AE"/>
                </a:solidFill>
              </a:rPr>
            </a:br>
            <a:r>
              <a:rPr lang="ru-RU" sz="5400" b="1" i="1" dirty="0" err="1" smtClean="0">
                <a:solidFill>
                  <a:srgbClr val="2A18AE"/>
                </a:solidFill>
              </a:rPr>
              <a:t>учениця</a:t>
            </a:r>
            <a:r>
              <a:rPr lang="ru-RU" sz="5400" b="1" i="1" dirty="0" smtClean="0">
                <a:solidFill>
                  <a:srgbClr val="2A18AE"/>
                </a:solidFill>
              </a:rPr>
              <a:t> 11-А классу </a:t>
            </a:r>
            <a:r>
              <a:rPr lang="ru-RU" sz="5400" dirty="0" smtClean="0">
                <a:solidFill>
                  <a:srgbClr val="2A18AE"/>
                </a:solidFill>
              </a:rPr>
              <a:t>​</a:t>
            </a:r>
            <a:br>
              <a:rPr lang="ru-RU" sz="5400" dirty="0" smtClean="0">
                <a:solidFill>
                  <a:srgbClr val="2A18AE"/>
                </a:solidFill>
              </a:rPr>
            </a:br>
            <a:r>
              <a:rPr lang="ru-RU" sz="5400" b="1" i="1" dirty="0" err="1" smtClean="0">
                <a:solidFill>
                  <a:srgbClr val="2A18AE"/>
                </a:solidFill>
              </a:rPr>
              <a:t>Запорізько</a:t>
            </a:r>
            <a:r>
              <a:rPr lang="ru-RU" sz="5400" b="1" i="1" dirty="0" smtClean="0">
                <a:solidFill>
                  <a:srgbClr val="2A18AE"/>
                </a:solidFill>
              </a:rPr>
              <a:t> </a:t>
            </a:r>
            <a:r>
              <a:rPr lang="ru-RU" sz="5400" b="1" i="1" dirty="0" err="1" smtClean="0">
                <a:solidFill>
                  <a:srgbClr val="2A18AE"/>
                </a:solidFill>
              </a:rPr>
              <a:t>навчально</a:t>
            </a:r>
            <a:r>
              <a:rPr lang="ru-RU" sz="5400" b="1" i="1" dirty="0" smtClean="0">
                <a:solidFill>
                  <a:srgbClr val="2A18AE"/>
                </a:solidFill>
              </a:rPr>
              <a:t> </a:t>
            </a:r>
            <a:br>
              <a:rPr lang="ru-RU" sz="5400" b="1" i="1" dirty="0" smtClean="0">
                <a:solidFill>
                  <a:srgbClr val="2A18AE"/>
                </a:solidFill>
              </a:rPr>
            </a:br>
            <a:r>
              <a:rPr lang="ru-RU" sz="5400" b="1" i="1" dirty="0" err="1" smtClean="0">
                <a:solidFill>
                  <a:srgbClr val="2A18AE"/>
                </a:solidFill>
              </a:rPr>
              <a:t>виховного</a:t>
            </a:r>
            <a:r>
              <a:rPr lang="ru-RU" sz="5400" b="1" i="1" dirty="0" smtClean="0">
                <a:solidFill>
                  <a:srgbClr val="2A18AE"/>
                </a:solidFill>
              </a:rPr>
              <a:t> комплексу№67</a:t>
            </a:r>
            <a:r>
              <a:rPr lang="ru-RU" sz="5400" dirty="0" smtClean="0">
                <a:solidFill>
                  <a:srgbClr val="2A18AE"/>
                </a:solidFill>
              </a:rPr>
              <a:t>​</a:t>
            </a:r>
            <a:br>
              <a:rPr lang="ru-RU" sz="5400" dirty="0" smtClean="0">
                <a:solidFill>
                  <a:srgbClr val="2A18AE"/>
                </a:solidFill>
              </a:rPr>
            </a:br>
            <a:r>
              <a:rPr lang="ru-RU" sz="5400" b="1" i="1" dirty="0" smtClean="0">
                <a:solidFill>
                  <a:srgbClr val="2A18AE"/>
                </a:solidFill>
              </a:rPr>
              <a:t> </a:t>
            </a:r>
            <a:r>
              <a:rPr lang="ru-RU" sz="5400" b="1" i="1" dirty="0" err="1" smtClean="0">
                <a:solidFill>
                  <a:srgbClr val="2A18AE"/>
                </a:solidFill>
              </a:rPr>
              <a:t>Несват</a:t>
            </a:r>
            <a:r>
              <a:rPr lang="ru-RU" sz="5400" b="1" i="1" dirty="0" smtClean="0">
                <a:solidFill>
                  <a:srgbClr val="2A18AE"/>
                </a:solidFill>
              </a:rPr>
              <a:t> </a:t>
            </a:r>
            <a:r>
              <a:rPr lang="ru-RU" sz="5400" b="1" i="1" dirty="0" err="1" smtClean="0">
                <a:solidFill>
                  <a:srgbClr val="2A18AE"/>
                </a:solidFill>
              </a:rPr>
              <a:t>Валерія</a:t>
            </a:r>
            <a:endParaRPr lang="ru-RU" sz="5400" dirty="0">
              <a:solidFill>
                <a:srgbClr val="2A18AE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Перша </a:t>
            </a:r>
            <a:r>
              <a:rPr lang="ru-RU" b="1" i="1" dirty="0" err="1" smtClean="0">
                <a:solidFill>
                  <a:srgbClr val="00B0F0"/>
                </a:solidFill>
              </a:rPr>
              <a:t>допомога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b="1" i="1" dirty="0" smtClean="0">
                <a:solidFill>
                  <a:srgbClr val="002060"/>
                </a:solidFill>
              </a:rPr>
              <a:t>В </a:t>
            </a:r>
            <a:r>
              <a:rPr lang="ru-RU" b="1" i="1" dirty="0" err="1" smtClean="0">
                <a:solidFill>
                  <a:srgbClr val="002060"/>
                </a:solidFill>
              </a:rPr>
              <a:t>даному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розділі</a:t>
            </a:r>
            <a:r>
              <a:rPr lang="ru-RU" b="1" i="1" dirty="0" smtClean="0">
                <a:solidFill>
                  <a:srgbClr val="002060"/>
                </a:solidFill>
              </a:rPr>
              <a:t> наведено </a:t>
            </a:r>
            <a:r>
              <a:rPr lang="ru-RU" b="1" i="1" dirty="0" err="1" smtClean="0">
                <a:solidFill>
                  <a:srgbClr val="002060"/>
                </a:solidFill>
              </a:rPr>
              <a:t>більш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детальні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методи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надання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медичної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допомоги</a:t>
            </a:r>
            <a:r>
              <a:rPr lang="ru-RU" b="1" i="1" dirty="0" smtClean="0">
                <a:solidFill>
                  <a:srgbClr val="002060"/>
                </a:solidFill>
              </a:rPr>
              <a:t>. В </a:t>
            </a:r>
            <a:r>
              <a:rPr lang="ru-RU" b="1" i="1" dirty="0" err="1" smtClean="0">
                <a:solidFill>
                  <a:srgbClr val="002060"/>
                </a:solidFill>
              </a:rPr>
              <a:t>умовах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подання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першої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допомоги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можлива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тільки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тимчасова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або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попередня</a:t>
            </a: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r>
              <a:rPr lang="ru-RU" b="1" i="1" dirty="0" err="1" smtClean="0">
                <a:solidFill>
                  <a:srgbClr val="002060"/>
                </a:solidFill>
              </a:rPr>
              <a:t>зупинка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кровотечі</a:t>
            </a:r>
            <a:r>
              <a:rPr lang="ru-RU" b="1" i="1" dirty="0" smtClean="0">
                <a:solidFill>
                  <a:srgbClr val="002060"/>
                </a:solidFill>
              </a:rPr>
              <a:t> на </a:t>
            </a:r>
            <a:r>
              <a:rPr lang="ru-RU" b="1" i="1" dirty="0" err="1" smtClean="0">
                <a:solidFill>
                  <a:srgbClr val="002060"/>
                </a:solidFill>
              </a:rPr>
              <a:t>період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необхідний</a:t>
            </a:r>
            <a:r>
              <a:rPr lang="ru-RU" b="1" i="1" dirty="0" smtClean="0">
                <a:solidFill>
                  <a:srgbClr val="002060"/>
                </a:solidFill>
              </a:rPr>
              <a:t> для доставки </a:t>
            </a:r>
            <a:r>
              <a:rPr lang="ru-RU" b="1" i="1" dirty="0" err="1" smtClean="0">
                <a:solidFill>
                  <a:srgbClr val="002060"/>
                </a:solidFill>
              </a:rPr>
              <a:t>потерпілого</a:t>
            </a:r>
            <a:r>
              <a:rPr lang="ru-RU" b="1" i="1" dirty="0" smtClean="0">
                <a:solidFill>
                  <a:srgbClr val="002060"/>
                </a:solidFill>
              </a:rPr>
              <a:t> до </a:t>
            </a:r>
            <a:r>
              <a:rPr lang="ru-RU" b="1" i="1" dirty="0" err="1" smtClean="0">
                <a:solidFill>
                  <a:srgbClr val="002060"/>
                </a:solidFill>
              </a:rPr>
              <a:t>лікувального</a:t>
            </a:r>
            <a:r>
              <a:rPr lang="ru-RU" b="1" i="1" dirty="0" smtClean="0">
                <a:solidFill>
                  <a:srgbClr val="002060"/>
                </a:solidFill>
              </a:rPr>
              <a:t> закладу. </a:t>
            </a:r>
            <a:r>
              <a:rPr lang="ru-RU" b="1" i="1" dirty="0" err="1" smtClean="0">
                <a:solidFill>
                  <a:srgbClr val="002060"/>
                </a:solidFill>
              </a:rPr>
              <a:t>Найшвидший</a:t>
            </a:r>
            <a:r>
              <a:rPr lang="ru-RU" b="1" i="1" dirty="0" smtClean="0">
                <a:solidFill>
                  <a:srgbClr val="002060"/>
                </a:solidFill>
              </a:rPr>
              <a:t> та </a:t>
            </a:r>
            <a:r>
              <a:rPr lang="ru-RU" b="1" i="1" dirty="0" err="1" smtClean="0">
                <a:solidFill>
                  <a:srgbClr val="002060"/>
                </a:solidFill>
              </a:rPr>
              <a:t>доступний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спосіб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тимчасової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зупинки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артеріальної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кровотечі</a:t>
            </a:r>
            <a:r>
              <a:rPr lang="ru-RU" b="1" i="1" dirty="0" smtClean="0">
                <a:solidFill>
                  <a:srgbClr val="002060"/>
                </a:solidFill>
              </a:rPr>
              <a:t> — </a:t>
            </a:r>
            <a:r>
              <a:rPr lang="ru-RU" b="1" i="1" dirty="0" err="1" smtClean="0">
                <a:solidFill>
                  <a:srgbClr val="002060"/>
                </a:solidFill>
              </a:rPr>
              <a:t>пальцеве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притискування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артерії</a:t>
            </a:r>
            <a:r>
              <a:rPr lang="ru-RU" b="1" i="1" dirty="0" smtClean="0">
                <a:solidFill>
                  <a:srgbClr val="002060"/>
                </a:solidFill>
              </a:rPr>
              <a:t> до </a:t>
            </a:r>
            <a:r>
              <a:rPr lang="ru-RU" b="1" i="1" dirty="0" err="1" smtClean="0">
                <a:solidFill>
                  <a:srgbClr val="002060"/>
                </a:solidFill>
              </a:rPr>
              <a:t>кістки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вище</a:t>
            </a:r>
            <a:r>
              <a:rPr lang="ru-RU" b="1" i="1" dirty="0" smtClean="0">
                <a:solidFill>
                  <a:srgbClr val="002060"/>
                </a:solidFill>
              </a:rPr>
              <a:t> (потоку </a:t>
            </a:r>
            <a:r>
              <a:rPr lang="ru-RU" b="1" i="1" dirty="0" err="1" smtClean="0">
                <a:solidFill>
                  <a:srgbClr val="002060"/>
                </a:solidFill>
              </a:rPr>
              <a:t>крові</a:t>
            </a:r>
            <a:r>
              <a:rPr lang="ru-RU" b="1" i="1" dirty="0" smtClean="0">
                <a:solidFill>
                  <a:srgbClr val="002060"/>
                </a:solidFill>
              </a:rPr>
              <a:t>) </a:t>
            </a:r>
            <a:r>
              <a:rPr lang="ru-RU" b="1" i="1" dirty="0" err="1" smtClean="0">
                <a:solidFill>
                  <a:srgbClr val="002060"/>
                </a:solidFill>
              </a:rPr>
              <a:t>місця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поранення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429420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1.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Скронева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артерія</a:t>
            </a:r>
            <a:r>
              <a:rPr lang="ru-RU" sz="2000" b="1" i="1" dirty="0" smtClean="0">
                <a:solidFill>
                  <a:srgbClr val="002060"/>
                </a:solidFill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Її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притискують</a:t>
            </a:r>
            <a:r>
              <a:rPr lang="ru-RU" sz="2000" b="1" i="1" dirty="0" smtClean="0">
                <a:solidFill>
                  <a:srgbClr val="002060"/>
                </a:solidFill>
              </a:rPr>
              <a:t> одним пальцем до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скроневої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кістки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спереду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вушної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раковини</a:t>
            </a:r>
            <a:r>
              <a:rPr lang="ru-RU" sz="2000" b="1" i="1" dirty="0" smtClean="0">
                <a:solidFill>
                  <a:srgbClr val="002060"/>
                </a:solidFill>
              </a:rPr>
              <a:t> на 1-1,5 см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від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неї</a:t>
            </a:r>
            <a:r>
              <a:rPr lang="ru-RU" sz="2000" b="1" i="1" dirty="0" smtClean="0">
                <a:solidFill>
                  <a:srgbClr val="002060"/>
                </a:solidFill>
              </a:rPr>
              <a:t> при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кровоточивих</a:t>
            </a:r>
            <a:r>
              <a:rPr lang="ru-RU" sz="2000" b="1" i="1" dirty="0" smtClean="0">
                <a:solidFill>
                  <a:srgbClr val="002060"/>
                </a:solidFill>
              </a:rPr>
              <a:t> ранах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голови</a:t>
            </a:r>
            <a:r>
              <a:rPr lang="ru-RU" sz="2000" b="1" i="1" dirty="0" smtClean="0">
                <a:solidFill>
                  <a:srgbClr val="002060"/>
                </a:solidFill>
              </a:rPr>
              <a:t>. 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2.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Нижньощелепну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артерію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притискують</a:t>
            </a:r>
            <a:r>
              <a:rPr lang="ru-RU" sz="2000" b="1" i="1" dirty="0" smtClean="0">
                <a:solidFill>
                  <a:srgbClr val="002060"/>
                </a:solidFill>
              </a:rPr>
              <a:t> одним пальцем до кута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нижньої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щелепи</a:t>
            </a:r>
            <a:r>
              <a:rPr lang="ru-RU" sz="2000" b="1" i="1" dirty="0" smtClean="0">
                <a:solidFill>
                  <a:srgbClr val="002060"/>
                </a:solidFill>
              </a:rPr>
              <a:t> при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кровоточивих</a:t>
            </a:r>
            <a:r>
              <a:rPr lang="ru-RU" sz="2000" b="1" i="1" dirty="0" smtClean="0">
                <a:solidFill>
                  <a:srgbClr val="002060"/>
                </a:solidFill>
              </a:rPr>
              <a:t> ранах 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обличчі</a:t>
            </a:r>
            <a:r>
              <a:rPr lang="ru-RU" sz="2000" b="1" i="1" dirty="0" smtClean="0">
                <a:solidFill>
                  <a:srgbClr val="002060"/>
                </a:solidFill>
              </a:rPr>
              <a:t>. 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3. Сонна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артерія</a:t>
            </a:r>
            <a:r>
              <a:rPr lang="ru-RU" sz="2000" b="1" i="1" dirty="0" smtClean="0">
                <a:solidFill>
                  <a:srgbClr val="002060"/>
                </a:solidFill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Цю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артерію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притискують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нижче</a:t>
            </a:r>
            <a:r>
              <a:rPr lang="ru-RU" sz="2000" b="1" i="1" dirty="0" smtClean="0">
                <a:solidFill>
                  <a:srgbClr val="002060"/>
                </a:solidFill>
              </a:rPr>
              <a:t> (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ближче</a:t>
            </a:r>
            <a:r>
              <a:rPr lang="ru-RU" sz="2000" b="1" i="1" dirty="0" smtClean="0">
                <a:solidFill>
                  <a:srgbClr val="002060"/>
                </a:solidFill>
              </a:rPr>
              <a:t> до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серця</a:t>
            </a:r>
            <a:r>
              <a:rPr lang="ru-RU" sz="2000" b="1" i="1" dirty="0" smtClean="0">
                <a:solidFill>
                  <a:srgbClr val="002060"/>
                </a:solidFill>
              </a:rPr>
              <a:t>)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її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поранення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до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шийних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хребців</a:t>
            </a:r>
            <a:r>
              <a:rPr lang="ru-RU" sz="2000" b="1" i="1" dirty="0" smtClean="0">
                <a:solidFill>
                  <a:srgbClr val="002060"/>
                </a:solidFill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Потім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накладають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стискальну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пов'язку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під</a:t>
            </a:r>
            <a:r>
              <a:rPr lang="ru-RU" sz="2000" b="1" i="1" dirty="0" smtClean="0">
                <a:solidFill>
                  <a:srgbClr val="002060"/>
                </a:solidFill>
              </a:rPr>
              <a:t> яку 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пошкоджену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артерію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підкладають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щільний</a:t>
            </a:r>
            <a:r>
              <a:rPr lang="ru-RU" sz="2000" b="1" i="1" dirty="0" smtClean="0">
                <a:solidFill>
                  <a:srgbClr val="002060"/>
                </a:solidFill>
              </a:rPr>
              <a:t> валик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i="1" dirty="0" smtClean="0">
                <a:solidFill>
                  <a:srgbClr val="002060"/>
                </a:solidFill>
              </a:rPr>
              <a:t> бинта,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стерильних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серветок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або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вати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4. 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Підключична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артерія</a:t>
            </a:r>
            <a:r>
              <a:rPr lang="ru-RU" sz="2000" b="1" i="1" dirty="0" smtClean="0">
                <a:solidFill>
                  <a:srgbClr val="002060"/>
                </a:solidFill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її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притискують</a:t>
            </a:r>
            <a:r>
              <a:rPr lang="ru-RU" sz="2000" b="1" i="1" dirty="0" smtClean="0">
                <a:solidFill>
                  <a:srgbClr val="002060"/>
                </a:solidFill>
              </a:rPr>
              <a:t> до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першого</a:t>
            </a:r>
            <a:r>
              <a:rPr lang="ru-RU" sz="2000" b="1" i="1" dirty="0" smtClean="0">
                <a:solidFill>
                  <a:srgbClr val="002060"/>
                </a:solidFill>
              </a:rPr>
              <a:t> ребра в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ямці</a:t>
            </a:r>
            <a:r>
              <a:rPr lang="ru-RU" sz="2000" b="1" i="1" dirty="0" smtClean="0">
                <a:solidFill>
                  <a:srgbClr val="002060"/>
                </a:solidFill>
              </a:rPr>
              <a:t> над ключицею, коли кровоточива рана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розташована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високо</a:t>
            </a:r>
            <a:r>
              <a:rPr lang="ru-RU" sz="2000" b="1" i="1" dirty="0" smtClean="0">
                <a:solidFill>
                  <a:srgbClr val="002060"/>
                </a:solidFill>
              </a:rPr>
              <a:t> 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плечі</a:t>
            </a:r>
            <a:r>
              <a:rPr lang="ru-RU" sz="2000" b="1" i="1" dirty="0" smtClean="0">
                <a:solidFill>
                  <a:srgbClr val="002060"/>
                </a:solidFill>
              </a:rPr>
              <a:t>, в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області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плечового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суглобу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або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пахвинній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впадині</a:t>
            </a:r>
            <a:r>
              <a:rPr lang="ru-RU" sz="2000" b="1" i="1" dirty="0" smtClean="0">
                <a:solidFill>
                  <a:srgbClr val="002060"/>
                </a:solidFill>
              </a:rPr>
              <a:t>. 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5.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Пахвинна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артерія</a:t>
            </a:r>
            <a:r>
              <a:rPr lang="ru-RU" sz="2000" b="1" i="1" dirty="0" smtClean="0">
                <a:solidFill>
                  <a:srgbClr val="002060"/>
                </a:solidFill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її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притискуютьдо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голівки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плечової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кістки</a:t>
            </a:r>
            <a:r>
              <a:rPr lang="ru-RU" sz="2000" b="1" i="1" dirty="0" smtClean="0">
                <a:solidFill>
                  <a:srgbClr val="002060"/>
                </a:solidFill>
              </a:rPr>
              <a:t>, при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рані</a:t>
            </a:r>
            <a:r>
              <a:rPr lang="ru-RU" sz="2000" b="1" i="1" dirty="0" smtClean="0">
                <a:solidFill>
                  <a:srgbClr val="002060"/>
                </a:solidFill>
              </a:rPr>
              <a:t> в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області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середньої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або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нижньої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третини</a:t>
            </a:r>
            <a:r>
              <a:rPr lang="ru-RU" sz="2000" b="1" i="1" dirty="0" smtClean="0">
                <a:solidFill>
                  <a:srgbClr val="002060"/>
                </a:solidFill>
              </a:rPr>
              <a:t> плеча, для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цього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опираючись</a:t>
            </a:r>
            <a:r>
              <a:rPr lang="ru-RU" sz="2000" b="1" i="1" dirty="0" smtClean="0">
                <a:solidFill>
                  <a:srgbClr val="002060"/>
                </a:solidFill>
              </a:rPr>
              <a:t> одним пальцем 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верхню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поверхню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плечового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суглоба</a:t>
            </a:r>
            <a:r>
              <a:rPr lang="ru-RU" sz="2000" b="1" i="1" dirty="0" smtClean="0">
                <a:solidFill>
                  <a:srgbClr val="002060"/>
                </a:solidFill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іншими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пальцями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здавлюють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артерію</a:t>
            </a:r>
            <a:r>
              <a:rPr lang="ru-RU" sz="2000" b="1" i="1" dirty="0" smtClean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63579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6. </a:t>
            </a:r>
            <a:r>
              <a:rPr lang="ru-RU" b="1" i="1" dirty="0" err="1" smtClean="0">
                <a:solidFill>
                  <a:srgbClr val="002060"/>
                </a:solidFill>
              </a:rPr>
              <a:t>Плечову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артерію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притискують</a:t>
            </a:r>
            <a:r>
              <a:rPr lang="ru-RU" b="1" i="1" dirty="0" smtClean="0">
                <a:solidFill>
                  <a:srgbClr val="002060"/>
                </a:solidFill>
              </a:rPr>
              <a:t> до </a:t>
            </a:r>
            <a:r>
              <a:rPr lang="ru-RU" b="1" i="1" dirty="0" err="1" smtClean="0">
                <a:solidFill>
                  <a:srgbClr val="002060"/>
                </a:solidFill>
              </a:rPr>
              <a:t>плечової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кістки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внутрішньої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сторони</a:t>
            </a:r>
            <a:r>
              <a:rPr lang="ru-RU" b="1" i="1" dirty="0" smtClean="0">
                <a:solidFill>
                  <a:srgbClr val="002060"/>
                </a:solidFill>
              </a:rPr>
              <a:t> плеча </a:t>
            </a:r>
            <a:r>
              <a:rPr lang="ru-RU" b="1" i="1" dirty="0" err="1" smtClean="0">
                <a:solidFill>
                  <a:srgbClr val="002060"/>
                </a:solidFill>
              </a:rPr>
              <a:t>збоку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від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двоголового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м'яза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якщо</a:t>
            </a:r>
            <a:r>
              <a:rPr lang="ru-RU" b="1" i="1" dirty="0" smtClean="0">
                <a:solidFill>
                  <a:srgbClr val="002060"/>
                </a:solidFill>
              </a:rPr>
              <a:t> рана </a:t>
            </a:r>
            <a:r>
              <a:rPr lang="ru-RU" b="1" i="1" dirty="0" err="1" smtClean="0">
                <a:solidFill>
                  <a:srgbClr val="002060"/>
                </a:solidFill>
              </a:rPr>
              <a:t>розташована</a:t>
            </a:r>
            <a:r>
              <a:rPr lang="ru-RU" b="1" i="1" dirty="0" smtClean="0">
                <a:solidFill>
                  <a:srgbClr val="002060"/>
                </a:solidFill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</a:rPr>
              <a:t>нижній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третині</a:t>
            </a:r>
            <a:r>
              <a:rPr lang="ru-RU" b="1" i="1" dirty="0" smtClean="0">
                <a:solidFill>
                  <a:srgbClr val="002060"/>
                </a:solidFill>
              </a:rPr>
              <a:t> плеча </a:t>
            </a:r>
            <a:r>
              <a:rPr lang="ru-RU" b="1" i="1" dirty="0" err="1" smtClean="0">
                <a:solidFill>
                  <a:srgbClr val="002060"/>
                </a:solidFill>
              </a:rPr>
              <a:t>або</a:t>
            </a:r>
            <a:r>
              <a:rPr lang="ru-RU" b="1" i="1" dirty="0" smtClean="0">
                <a:solidFill>
                  <a:srgbClr val="002060"/>
                </a:solidFill>
              </a:rPr>
              <a:t> на </a:t>
            </a:r>
            <a:r>
              <a:rPr lang="ru-RU" b="1" i="1" dirty="0" err="1" smtClean="0">
                <a:solidFill>
                  <a:srgbClr val="002060"/>
                </a:solidFill>
              </a:rPr>
              <a:t>передпліччі</a:t>
            </a:r>
            <a:r>
              <a:rPr lang="ru-RU" b="1" i="1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7. </a:t>
            </a:r>
            <a:r>
              <a:rPr lang="ru-RU" b="1" i="1" dirty="0" err="1" smtClean="0">
                <a:solidFill>
                  <a:srgbClr val="002060"/>
                </a:solidFill>
              </a:rPr>
              <a:t>Променеву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артерію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притискують</a:t>
            </a:r>
            <a:r>
              <a:rPr lang="ru-RU" b="1" i="1" dirty="0" smtClean="0">
                <a:solidFill>
                  <a:srgbClr val="002060"/>
                </a:solidFill>
              </a:rPr>
              <a:t> до </a:t>
            </a:r>
            <a:r>
              <a:rPr lang="ru-RU" b="1" i="1" dirty="0" err="1" smtClean="0">
                <a:solidFill>
                  <a:srgbClr val="002060"/>
                </a:solidFill>
              </a:rPr>
              <a:t>підлягаючої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кістки</a:t>
            </a:r>
            <a:r>
              <a:rPr lang="ru-RU" b="1" i="1" dirty="0" smtClean="0">
                <a:solidFill>
                  <a:srgbClr val="002060"/>
                </a:solidFill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</a:rPr>
              <a:t>області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зап'ястка</a:t>
            </a:r>
            <a:r>
              <a:rPr lang="ru-RU" b="1" i="1" dirty="0" smtClean="0">
                <a:solidFill>
                  <a:srgbClr val="002060"/>
                </a:solidFill>
              </a:rPr>
              <a:t> великого </a:t>
            </a:r>
            <a:r>
              <a:rPr lang="ru-RU" b="1" i="1" dirty="0" err="1" smtClean="0">
                <a:solidFill>
                  <a:srgbClr val="002060"/>
                </a:solidFill>
              </a:rPr>
              <a:t>пальця</a:t>
            </a:r>
            <a:r>
              <a:rPr lang="ru-RU" b="1" i="1" dirty="0" smtClean="0">
                <a:solidFill>
                  <a:srgbClr val="002060"/>
                </a:solidFill>
              </a:rPr>
              <a:t> при </a:t>
            </a:r>
            <a:r>
              <a:rPr lang="ru-RU" b="1" i="1" dirty="0" err="1" smtClean="0">
                <a:solidFill>
                  <a:srgbClr val="002060"/>
                </a:solidFill>
              </a:rPr>
              <a:t>пошкодженні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артерії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кисті</a:t>
            </a:r>
            <a:r>
              <a:rPr lang="ru-RU" b="1" i="1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8. </a:t>
            </a:r>
            <a:r>
              <a:rPr lang="ru-RU" b="1" i="1" dirty="0" err="1" smtClean="0">
                <a:solidFill>
                  <a:srgbClr val="002060"/>
                </a:solidFill>
              </a:rPr>
              <a:t>Стегнову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артерію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притискують</a:t>
            </a:r>
            <a:r>
              <a:rPr lang="ru-RU" b="1" i="1" dirty="0" smtClean="0">
                <a:solidFill>
                  <a:srgbClr val="002060"/>
                </a:solidFill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</a:rPr>
              <a:t>паховій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ділянці</a:t>
            </a:r>
            <a:r>
              <a:rPr lang="ru-RU" b="1" i="1" dirty="0" smtClean="0">
                <a:solidFill>
                  <a:srgbClr val="002060"/>
                </a:solidFill>
              </a:rPr>
              <a:t> до </a:t>
            </a:r>
            <a:r>
              <a:rPr lang="ru-RU" b="1" i="1" dirty="0" err="1" smtClean="0">
                <a:solidFill>
                  <a:srgbClr val="002060"/>
                </a:solidFill>
              </a:rPr>
              <a:t>лобкової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кістки</a:t>
            </a:r>
            <a:r>
              <a:rPr lang="ru-RU" b="1" i="1" dirty="0" smtClean="0">
                <a:solidFill>
                  <a:srgbClr val="002060"/>
                </a:solidFill>
              </a:rPr>
              <a:t> таза шляхом </a:t>
            </a:r>
            <a:r>
              <a:rPr lang="ru-RU" b="1" i="1" dirty="0" err="1" smtClean="0">
                <a:solidFill>
                  <a:srgbClr val="002060"/>
                </a:solidFill>
              </a:rPr>
              <a:t>натиснення</a:t>
            </a:r>
            <a:r>
              <a:rPr lang="ru-RU" b="1" i="1" dirty="0" smtClean="0">
                <a:solidFill>
                  <a:srgbClr val="002060"/>
                </a:solidFill>
              </a:rPr>
              <a:t> кулаком. 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9. </a:t>
            </a:r>
            <a:r>
              <a:rPr lang="ru-RU" b="1" i="1" dirty="0" err="1" smtClean="0">
                <a:solidFill>
                  <a:srgbClr val="002060"/>
                </a:solidFill>
              </a:rPr>
              <a:t>Підколінну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артерію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притискують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вобласті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підколінної</a:t>
            </a:r>
            <a:r>
              <a:rPr lang="ru-RU" b="1" i="1" dirty="0" smtClean="0">
                <a:solidFill>
                  <a:srgbClr val="002060"/>
                </a:solidFill>
              </a:rPr>
              <a:t> ямки при </a:t>
            </a:r>
            <a:r>
              <a:rPr lang="ru-RU" b="1" i="1" dirty="0" err="1" smtClean="0">
                <a:solidFill>
                  <a:srgbClr val="002060"/>
                </a:solidFill>
              </a:rPr>
              <a:t>рані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гомілки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або</a:t>
            </a:r>
            <a:r>
              <a:rPr lang="ru-RU" b="1" i="1" dirty="0" smtClean="0">
                <a:solidFill>
                  <a:srgbClr val="002060"/>
                </a:solidFill>
              </a:rPr>
              <a:t> стопи, для </a:t>
            </a:r>
            <a:r>
              <a:rPr lang="ru-RU" b="1" i="1" dirty="0" err="1" smtClean="0">
                <a:solidFill>
                  <a:srgbClr val="002060"/>
                </a:solidFill>
              </a:rPr>
              <a:t>чого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великі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пальці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кладуть</a:t>
            </a:r>
            <a:r>
              <a:rPr lang="ru-RU" b="1" i="1" dirty="0" smtClean="0">
                <a:solidFill>
                  <a:srgbClr val="002060"/>
                </a:solidFill>
              </a:rPr>
              <a:t> на </a:t>
            </a:r>
            <a:r>
              <a:rPr lang="ru-RU" b="1" i="1" dirty="0" err="1" smtClean="0">
                <a:solidFill>
                  <a:srgbClr val="002060"/>
                </a:solidFill>
              </a:rPr>
              <a:t>передню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поверхню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колінного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суглоба</a:t>
            </a:r>
            <a:r>
              <a:rPr lang="ru-RU" b="1" i="1" dirty="0" smtClean="0">
                <a:solidFill>
                  <a:srgbClr val="002060"/>
                </a:solidFill>
              </a:rPr>
              <a:t>, а </a:t>
            </a:r>
            <a:r>
              <a:rPr lang="ru-RU" b="1" i="1" dirty="0" err="1" smtClean="0">
                <a:solidFill>
                  <a:srgbClr val="002060"/>
                </a:solidFill>
              </a:rPr>
              <a:t>іншими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притискують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артерію</a:t>
            </a:r>
            <a:r>
              <a:rPr lang="ru-RU" b="1" i="1" dirty="0" smtClean="0">
                <a:solidFill>
                  <a:srgbClr val="002060"/>
                </a:solidFill>
              </a:rPr>
              <a:t> до </a:t>
            </a:r>
            <a:r>
              <a:rPr lang="ru-RU" b="1" i="1" dirty="0" err="1" smtClean="0">
                <a:solidFill>
                  <a:srgbClr val="002060"/>
                </a:solidFill>
              </a:rPr>
              <a:t>кістки</a:t>
            </a:r>
            <a:r>
              <a:rPr lang="ru-RU" b="1" i="1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10. </a:t>
            </a:r>
            <a:r>
              <a:rPr lang="ru-RU" b="1" i="1" dirty="0" err="1" smtClean="0">
                <a:solidFill>
                  <a:srgbClr val="002060"/>
                </a:solidFill>
              </a:rPr>
              <a:t>Артерії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тилу</a:t>
            </a:r>
            <a:r>
              <a:rPr lang="ru-RU" b="1" i="1" dirty="0" smtClean="0">
                <a:solidFill>
                  <a:srgbClr val="002060"/>
                </a:solidFill>
              </a:rPr>
              <a:t> стопи </a:t>
            </a:r>
            <a:r>
              <a:rPr lang="ru-RU" b="1" i="1" dirty="0" err="1" smtClean="0">
                <a:solidFill>
                  <a:srgbClr val="002060"/>
                </a:solidFill>
              </a:rPr>
              <a:t>можна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притиснути</a:t>
            </a:r>
            <a:r>
              <a:rPr lang="ru-RU" b="1" i="1" dirty="0" smtClean="0">
                <a:solidFill>
                  <a:srgbClr val="002060"/>
                </a:solidFill>
              </a:rPr>
              <a:t> до </a:t>
            </a:r>
            <a:r>
              <a:rPr lang="ru-RU" b="1" i="1" dirty="0" err="1" smtClean="0">
                <a:solidFill>
                  <a:srgbClr val="002060"/>
                </a:solidFill>
              </a:rPr>
              <a:t>підлягаючих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кісток</a:t>
            </a:r>
            <a:r>
              <a:rPr lang="ru-RU" b="1" i="1" dirty="0" smtClean="0">
                <a:solidFill>
                  <a:srgbClr val="002060"/>
                </a:solidFill>
              </a:rPr>
              <a:t> стопи, а </a:t>
            </a:r>
            <a:r>
              <a:rPr lang="ru-RU" b="1" i="1" dirty="0" err="1" smtClean="0">
                <a:solidFill>
                  <a:srgbClr val="002060"/>
                </a:solidFill>
              </a:rPr>
              <a:t>потім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накласти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стискальну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пов'язку</a:t>
            </a:r>
            <a:r>
              <a:rPr lang="ru-RU" b="1" i="1" dirty="0" smtClean="0">
                <a:solidFill>
                  <a:srgbClr val="002060"/>
                </a:solidFill>
              </a:rPr>
              <a:t>. За </a:t>
            </a:r>
            <a:r>
              <a:rPr lang="ru-RU" b="1" i="1" dirty="0" err="1" smtClean="0">
                <a:solidFill>
                  <a:srgbClr val="002060"/>
                </a:solidFill>
              </a:rPr>
              <a:t>сильних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кровотеч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накласти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джгут</a:t>
            </a:r>
            <a:r>
              <a:rPr lang="ru-RU" b="1" i="1" dirty="0" smtClean="0">
                <a:solidFill>
                  <a:srgbClr val="002060"/>
                </a:solidFill>
              </a:rPr>
              <a:t> на </a:t>
            </a:r>
            <a:r>
              <a:rPr lang="ru-RU" b="1" i="1" dirty="0" err="1" smtClean="0">
                <a:solidFill>
                  <a:srgbClr val="002060"/>
                </a:solidFill>
              </a:rPr>
              <a:t>ділянку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гомілки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664371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Притискування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артерій</a:t>
            </a:r>
            <a:r>
              <a:rPr lang="ru-RU" sz="4200" b="1" i="1" dirty="0" smtClean="0">
                <a:solidFill>
                  <a:srgbClr val="002060"/>
                </a:solidFill>
              </a:rPr>
              <a:t> пальцем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вимагає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значних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зусиль</a:t>
            </a:r>
            <a:r>
              <a:rPr lang="ru-RU" sz="4200" b="1" i="1" dirty="0" smtClean="0">
                <a:solidFill>
                  <a:srgbClr val="002060"/>
                </a:solidFill>
              </a:rPr>
              <a:t>.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Навіть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фізично</a:t>
            </a:r>
            <a:r>
              <a:rPr lang="ru-RU" sz="4200" b="1" i="1" dirty="0" smtClean="0">
                <a:solidFill>
                  <a:srgbClr val="002060"/>
                </a:solidFill>
              </a:rPr>
              <a:t> сильна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і</a:t>
            </a:r>
            <a:r>
              <a:rPr lang="ru-RU" sz="4200" b="1" i="1" dirty="0" smtClean="0">
                <a:solidFill>
                  <a:srgbClr val="002060"/>
                </a:solidFill>
              </a:rPr>
              <a:t> добре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підготована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людина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може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здійснювати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його</a:t>
            </a:r>
            <a:r>
              <a:rPr lang="ru-RU" sz="4200" b="1" i="1" dirty="0" smtClean="0">
                <a:solidFill>
                  <a:srgbClr val="002060"/>
                </a:solidFill>
              </a:rPr>
              <a:t> не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більше</a:t>
            </a:r>
            <a:r>
              <a:rPr lang="ru-RU" sz="4200" b="1" i="1" dirty="0" smtClean="0">
                <a:solidFill>
                  <a:srgbClr val="002060"/>
                </a:solidFill>
              </a:rPr>
              <a:t> 15 — 20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хвилин</a:t>
            </a:r>
            <a:r>
              <a:rPr lang="ru-RU" sz="4200" b="1" i="1" dirty="0" smtClean="0">
                <a:solidFill>
                  <a:srgbClr val="002060"/>
                </a:solidFill>
              </a:rPr>
              <a:t>. Тому,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зробивши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пальцеве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притискування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судини</a:t>
            </a:r>
            <a:r>
              <a:rPr lang="ru-RU" sz="4200" b="1" i="1" dirty="0" smtClean="0">
                <a:solidFill>
                  <a:srgbClr val="002060"/>
                </a:solidFill>
              </a:rPr>
              <a:t>,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негайно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накладіть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джгут</a:t>
            </a:r>
            <a:r>
              <a:rPr lang="ru-RU" sz="4200" b="1" i="1" dirty="0" smtClean="0">
                <a:solidFill>
                  <a:srgbClr val="002060"/>
                </a:solidFill>
              </a:rPr>
              <a:t>, закрутку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або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стерильну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пов'язку</a:t>
            </a:r>
            <a:r>
              <a:rPr lang="ru-RU" sz="4200" b="1" i="1" dirty="0" smtClean="0">
                <a:solidFill>
                  <a:srgbClr val="002060"/>
                </a:solidFill>
              </a:rPr>
              <a:t>.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Імпровізованим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джгутом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може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слугувати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зкручена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хустка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або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ремінь</a:t>
            </a:r>
            <a:r>
              <a:rPr lang="ru-RU" sz="4200" b="1" i="1" dirty="0" smtClean="0">
                <a:solidFill>
                  <a:srgbClr val="002060"/>
                </a:solidFill>
              </a:rPr>
              <a:t>.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Ніколи</a:t>
            </a:r>
            <a:r>
              <a:rPr lang="ru-RU" sz="4200" b="1" i="1" dirty="0" smtClean="0">
                <a:solidFill>
                  <a:srgbClr val="002060"/>
                </a:solidFill>
              </a:rPr>
              <a:t> не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використовуйте</a:t>
            </a:r>
            <a:r>
              <a:rPr lang="ru-RU" sz="4200" b="1" i="1" dirty="0" smtClean="0">
                <a:solidFill>
                  <a:srgbClr val="002060"/>
                </a:solidFill>
              </a:rPr>
              <a:t> як закрутку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ліску</a:t>
            </a:r>
            <a:r>
              <a:rPr lang="ru-RU" sz="4200" b="1" i="1" dirty="0" smtClean="0">
                <a:solidFill>
                  <a:srgbClr val="002060"/>
                </a:solidFill>
              </a:rPr>
              <a:t>,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капронову</a:t>
            </a:r>
            <a:r>
              <a:rPr lang="ru-RU" sz="4200" b="1" i="1" dirty="0" smtClean="0">
                <a:solidFill>
                  <a:srgbClr val="002060"/>
                </a:solidFill>
              </a:rPr>
              <a:t> нитку, тонкий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дріт</a:t>
            </a:r>
            <a:r>
              <a:rPr lang="ru-RU" sz="4200" b="1" i="1" dirty="0" smtClean="0">
                <a:solidFill>
                  <a:srgbClr val="002060"/>
                </a:solidFill>
              </a:rPr>
              <a:t>. Ними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можна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перерізати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м'які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тканини</a:t>
            </a:r>
            <a:r>
              <a:rPr lang="ru-RU" sz="4200" b="1" i="1" dirty="0" smtClean="0">
                <a:solidFill>
                  <a:srgbClr val="002060"/>
                </a:solidFill>
              </a:rPr>
              <a:t>.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Щоб</a:t>
            </a:r>
            <a:r>
              <a:rPr lang="ru-RU" sz="4200" b="1" i="1" dirty="0" smtClean="0">
                <a:solidFill>
                  <a:srgbClr val="002060"/>
                </a:solidFill>
              </a:rPr>
              <a:t> через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кілька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днів</a:t>
            </a:r>
            <a:r>
              <a:rPr lang="ru-RU" sz="4200" b="1" i="1" dirty="0" smtClean="0">
                <a:solidFill>
                  <a:srgbClr val="002060"/>
                </a:solidFill>
              </a:rPr>
              <a:t> на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місці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травми</a:t>
            </a:r>
            <a:r>
              <a:rPr lang="ru-RU" sz="4200" b="1" i="1" dirty="0" smtClean="0">
                <a:solidFill>
                  <a:srgbClr val="002060"/>
                </a:solidFill>
              </a:rPr>
              <a:t> не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утворилася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інфікована</a:t>
            </a:r>
            <a:r>
              <a:rPr lang="ru-RU" sz="4200" b="1" i="1" dirty="0" smtClean="0">
                <a:solidFill>
                  <a:srgbClr val="002060"/>
                </a:solidFill>
              </a:rPr>
              <a:t> рана,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потрібно</a:t>
            </a:r>
            <a:r>
              <a:rPr lang="ru-RU" sz="4200" b="1" i="1" dirty="0" smtClean="0">
                <a:solidFill>
                  <a:srgbClr val="002060"/>
                </a:solidFill>
              </a:rPr>
              <a:t> правильно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обробити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її</a:t>
            </a:r>
            <a:r>
              <a:rPr lang="ru-RU" sz="4200" b="1" i="1" dirty="0" smtClean="0">
                <a:solidFill>
                  <a:srgbClr val="002060"/>
                </a:solidFill>
              </a:rPr>
              <a:t> в момент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ушкодження</a:t>
            </a:r>
            <a:r>
              <a:rPr lang="ru-RU" sz="4200" b="1" i="1" dirty="0" smtClean="0">
                <a:solidFill>
                  <a:srgbClr val="002060"/>
                </a:solidFill>
              </a:rPr>
              <a:t>. Рану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можна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промивати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тільки</a:t>
            </a:r>
            <a:r>
              <a:rPr lang="ru-RU" sz="4200" b="1" i="1" dirty="0" smtClean="0">
                <a:solidFill>
                  <a:srgbClr val="002060"/>
                </a:solidFill>
              </a:rPr>
              <a:t> 3%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розчином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перекису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водню</a:t>
            </a:r>
            <a:r>
              <a:rPr lang="ru-RU" sz="4200" b="1" i="1" dirty="0" smtClean="0">
                <a:solidFill>
                  <a:srgbClr val="002060"/>
                </a:solidFill>
              </a:rPr>
              <a:t>.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Шкіру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навколо</a:t>
            </a:r>
            <a:r>
              <a:rPr lang="ru-RU" sz="4200" b="1" i="1" dirty="0" smtClean="0">
                <a:solidFill>
                  <a:srgbClr val="002060"/>
                </a:solidFill>
              </a:rPr>
              <a:t> рани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можна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протерти</a:t>
            </a:r>
            <a:r>
              <a:rPr lang="ru-RU" sz="4200" b="1" i="1" dirty="0" smtClean="0">
                <a:solidFill>
                  <a:srgbClr val="002060"/>
                </a:solidFill>
              </a:rPr>
              <a:t> спиртом,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горілкою</a:t>
            </a:r>
            <a:r>
              <a:rPr lang="ru-RU" sz="4200" b="1" i="1" dirty="0" smtClean="0">
                <a:solidFill>
                  <a:srgbClr val="002060"/>
                </a:solidFill>
              </a:rPr>
              <a:t>, самогоном, йодом,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кип'яченою</a:t>
            </a:r>
            <a:r>
              <a:rPr lang="ru-RU" sz="4200" b="1" i="1" dirty="0" smtClean="0">
                <a:solidFill>
                  <a:srgbClr val="002060"/>
                </a:solidFill>
              </a:rPr>
              <a:t> водою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з</a:t>
            </a:r>
            <a:r>
              <a:rPr lang="ru-RU" sz="4200" b="1" i="1" dirty="0" smtClean="0">
                <a:solidFill>
                  <a:srgbClr val="002060"/>
                </a:solidFill>
              </a:rPr>
              <a:t> милом, не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допускаючи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влучення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рідини</a:t>
            </a:r>
            <a:r>
              <a:rPr lang="ru-RU" sz="4200" b="1" i="1" dirty="0" smtClean="0">
                <a:solidFill>
                  <a:srgbClr val="002060"/>
                </a:solidFill>
              </a:rPr>
              <a:t> в рану, тому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що</a:t>
            </a:r>
            <a:r>
              <a:rPr lang="ru-RU" sz="4200" b="1" i="1" dirty="0" smtClean="0">
                <a:solidFill>
                  <a:srgbClr val="002060"/>
                </a:solidFill>
              </a:rPr>
              <a:t>,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потрапивши</a:t>
            </a:r>
            <a:r>
              <a:rPr lang="ru-RU" sz="4200" b="1" i="1" dirty="0" smtClean="0">
                <a:solidFill>
                  <a:srgbClr val="002060"/>
                </a:solidFill>
              </a:rPr>
              <a:t> в рану,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дія</a:t>
            </a:r>
            <a:r>
              <a:rPr lang="ru-RU" sz="4200" b="1" i="1" dirty="0" smtClean="0">
                <a:solidFill>
                  <a:srgbClr val="002060"/>
                </a:solidFill>
              </a:rPr>
              <a:t> йоду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або</a:t>
            </a:r>
            <a:r>
              <a:rPr lang="ru-RU" sz="4200" b="1" i="1" dirty="0" smtClean="0">
                <a:solidFill>
                  <a:srgbClr val="002060"/>
                </a:solidFill>
              </a:rPr>
              <a:t> спирту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викличе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загибель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живих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клітин</a:t>
            </a:r>
            <a:r>
              <a:rPr lang="ru-RU" sz="4200" b="1" i="1" dirty="0" smtClean="0">
                <a:solidFill>
                  <a:srgbClr val="002060"/>
                </a:solidFill>
              </a:rPr>
              <a:t> та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ускладнити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загоєння</a:t>
            </a:r>
            <a:r>
              <a:rPr lang="ru-RU" sz="4200" b="1" i="1" dirty="0" smtClean="0">
                <a:solidFill>
                  <a:srgbClr val="002060"/>
                </a:solidFill>
              </a:rPr>
              <a:t>. Перед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накладанням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пов'язки</a:t>
            </a:r>
            <a:r>
              <a:rPr lang="ru-RU" sz="4200" b="1" i="1" dirty="0" smtClean="0">
                <a:solidFill>
                  <a:srgbClr val="002060"/>
                </a:solidFill>
              </a:rPr>
              <a:t> не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кладіть</a:t>
            </a:r>
            <a:r>
              <a:rPr lang="ru-RU" sz="4200" b="1" i="1" dirty="0" smtClean="0">
                <a:solidFill>
                  <a:srgbClr val="002060"/>
                </a:solidFill>
              </a:rPr>
              <a:t> на рану вату, тому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що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ватяні</a:t>
            </a:r>
            <a:r>
              <a:rPr lang="ru-RU" sz="4200" b="1" i="1" dirty="0" smtClean="0">
                <a:solidFill>
                  <a:srgbClr val="002060"/>
                </a:solidFill>
              </a:rPr>
              <a:t> волокна присохнуть до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поверхні</a:t>
            </a:r>
            <a:r>
              <a:rPr lang="ru-RU" sz="4200" b="1" i="1" dirty="0" smtClean="0">
                <a:solidFill>
                  <a:srgbClr val="002060"/>
                </a:solidFill>
              </a:rPr>
              <a:t> рани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і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потім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видалити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їх</a:t>
            </a:r>
            <a:r>
              <a:rPr lang="ru-RU" sz="4200" b="1" i="1" dirty="0" smtClean="0">
                <a:solidFill>
                  <a:srgbClr val="002060"/>
                </a:solidFill>
              </a:rPr>
              <a:t> буде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дуже</a:t>
            </a:r>
            <a:r>
              <a:rPr lang="ru-RU" sz="4200" b="1" i="1" dirty="0" smtClean="0">
                <a:solidFill>
                  <a:srgbClr val="002060"/>
                </a:solidFill>
              </a:rPr>
              <a:t> складно. Перед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обробкою</a:t>
            </a:r>
            <a:r>
              <a:rPr lang="ru-RU" sz="4200" b="1" i="1" dirty="0" smtClean="0">
                <a:solidFill>
                  <a:srgbClr val="002060"/>
                </a:solidFill>
              </a:rPr>
              <a:t> рани треба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вимити</a:t>
            </a:r>
            <a:r>
              <a:rPr lang="ru-RU" sz="4200" b="1" i="1" dirty="0" smtClean="0">
                <a:solidFill>
                  <a:srgbClr val="002060"/>
                </a:solidFill>
              </a:rPr>
              <a:t> руки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з</a:t>
            </a:r>
            <a:r>
              <a:rPr lang="ru-RU" sz="4200" b="1" i="1" dirty="0" smtClean="0">
                <a:solidFill>
                  <a:srgbClr val="002060"/>
                </a:solidFill>
              </a:rPr>
              <a:t> милом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і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протерти</a:t>
            </a:r>
            <a:r>
              <a:rPr lang="ru-RU" sz="4200" b="1" i="1" dirty="0" smtClean="0">
                <a:solidFill>
                  <a:srgbClr val="002060"/>
                </a:solidFill>
              </a:rPr>
              <a:t> </a:t>
            </a:r>
            <a:r>
              <a:rPr lang="ru-RU" sz="4200" b="1" i="1" dirty="0" err="1" smtClean="0">
                <a:solidFill>
                  <a:srgbClr val="002060"/>
                </a:solidFill>
              </a:rPr>
              <a:t>їх</a:t>
            </a:r>
            <a:r>
              <a:rPr lang="ru-RU" sz="4200" b="1" i="1" dirty="0" smtClean="0">
                <a:solidFill>
                  <a:srgbClr val="002060"/>
                </a:solidFill>
              </a:rPr>
              <a:t> спиртом.</a:t>
            </a:r>
            <a:endParaRPr lang="ru-RU" sz="4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211266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2436477" cy="4525963"/>
          </a:xfrm>
        </p:spPr>
      </p:pic>
      <p:pic>
        <p:nvPicPr>
          <p:cNvPr id="9" name="Рисунок 8" descr="1302003520_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85728"/>
            <a:ext cx="5449230" cy="578647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6083320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7030A0"/>
                </a:solidFill>
              </a:rPr>
              <a:t>Перша </a:t>
            </a:r>
            <a:r>
              <a:rPr lang="ru-RU" sz="8000" b="1" i="1" dirty="0" err="1" smtClean="0">
                <a:solidFill>
                  <a:srgbClr val="7030A0"/>
                </a:solidFill>
              </a:rPr>
              <a:t>допомога</a:t>
            </a:r>
            <a:r>
              <a:rPr lang="ru-RU" sz="8000" b="1" i="1" dirty="0" smtClean="0">
                <a:solidFill>
                  <a:srgbClr val="7030A0"/>
                </a:solidFill>
              </a:rPr>
              <a:t> </a:t>
            </a:r>
            <a:br>
              <a:rPr lang="ru-RU" sz="8000" b="1" i="1" dirty="0" smtClean="0">
                <a:solidFill>
                  <a:srgbClr val="7030A0"/>
                </a:solidFill>
              </a:rPr>
            </a:br>
            <a:r>
              <a:rPr lang="ru-RU" sz="8000" b="1" i="1" dirty="0" smtClean="0">
                <a:solidFill>
                  <a:srgbClr val="7030A0"/>
                </a:solidFill>
              </a:rPr>
              <a:t>при </a:t>
            </a:r>
            <a:r>
              <a:rPr lang="ru-RU" sz="8000" b="1" i="1" dirty="0" err="1" smtClean="0">
                <a:solidFill>
                  <a:srgbClr val="7030A0"/>
                </a:solidFill>
              </a:rPr>
              <a:t>кровотечах</a:t>
            </a:r>
            <a:r>
              <a:rPr lang="ru-RU" sz="8000" b="1" i="1" dirty="0" smtClean="0">
                <a:solidFill>
                  <a:srgbClr val="7030A0"/>
                </a:solidFill>
              </a:rPr>
              <a:t>.</a:t>
            </a:r>
            <a:endParaRPr lang="ru-RU" sz="8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План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Що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таке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кровотеча</a:t>
            </a:r>
            <a:r>
              <a:rPr lang="ru-RU" b="1" i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b="1" i="1" dirty="0" err="1" smtClean="0">
                <a:solidFill>
                  <a:srgbClr val="7030A0"/>
                </a:solidFill>
              </a:rPr>
              <a:t>Класифікація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кровотеч</a:t>
            </a:r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err="1" smtClean="0">
                <a:solidFill>
                  <a:srgbClr val="7030A0"/>
                </a:solidFill>
              </a:rPr>
              <a:t>Артеріальна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кровотеча</a:t>
            </a:r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err="1" smtClean="0">
                <a:solidFill>
                  <a:srgbClr val="7030A0"/>
                </a:solidFill>
              </a:rPr>
              <a:t>Венозна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кровотеча</a:t>
            </a:r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err="1" smtClean="0">
                <a:solidFill>
                  <a:srgbClr val="7030A0"/>
                </a:solidFill>
              </a:rPr>
              <a:t>Капілярна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кровотеча</a:t>
            </a:r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err="1" smtClean="0">
                <a:solidFill>
                  <a:srgbClr val="7030A0"/>
                </a:solidFill>
              </a:rPr>
              <a:t>Паренхіматозна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кровотеча</a:t>
            </a:r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Перша </a:t>
            </a:r>
            <a:r>
              <a:rPr lang="ru-RU" b="1" i="1" dirty="0" err="1" smtClean="0">
                <a:solidFill>
                  <a:srgbClr val="7030A0"/>
                </a:solidFill>
              </a:rPr>
              <a:t>допомога</a:t>
            </a:r>
            <a:endParaRPr lang="ru-RU" b="1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00B0F0"/>
                </a:solidFill>
              </a:rPr>
              <a:t>Що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таке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кровотеча</a:t>
            </a:r>
            <a:r>
              <a:rPr lang="ru-RU" b="1" i="1" dirty="0" smtClean="0">
                <a:solidFill>
                  <a:srgbClr val="00B0F0"/>
                </a:solidFill>
              </a:rPr>
              <a:t>?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</a:t>
            </a:r>
            <a:r>
              <a:rPr lang="ru-RU" i="1" dirty="0" err="1" smtClean="0">
                <a:solidFill>
                  <a:srgbClr val="7030A0"/>
                </a:solidFill>
              </a:rPr>
              <a:t>Кровотеча</a:t>
            </a:r>
            <a:r>
              <a:rPr lang="ru-RU" i="1" dirty="0" smtClean="0"/>
              <a:t> </a:t>
            </a:r>
            <a:r>
              <a:rPr lang="ru-RU" i="1" dirty="0" smtClean="0">
                <a:solidFill>
                  <a:srgbClr val="7030A0"/>
                </a:solidFill>
              </a:rPr>
              <a:t>— </a:t>
            </a:r>
            <a:r>
              <a:rPr lang="ru-RU" i="1" dirty="0" err="1" smtClean="0">
                <a:solidFill>
                  <a:srgbClr val="7030A0"/>
                </a:solidFill>
              </a:rPr>
              <a:t>це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витікання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крові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із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кровоносних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судин</a:t>
            </a:r>
            <a:r>
              <a:rPr lang="ru-RU" i="1" dirty="0" smtClean="0">
                <a:solidFill>
                  <a:srgbClr val="7030A0"/>
                </a:solidFill>
              </a:rPr>
              <a:t> при </a:t>
            </a:r>
            <a:r>
              <a:rPr lang="ru-RU" i="1" dirty="0" err="1" smtClean="0">
                <a:solidFill>
                  <a:srgbClr val="7030A0"/>
                </a:solidFill>
              </a:rPr>
              <a:t>порушенні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їхньої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цілісності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1_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786058"/>
            <a:ext cx="5345114" cy="383590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00B0F0"/>
                </a:solidFill>
              </a:rPr>
              <a:t>Класифікація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кровотеч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b="1" i="1" dirty="0" smtClean="0">
                <a:solidFill>
                  <a:srgbClr val="7030A0"/>
                </a:solidFill>
              </a:rPr>
              <a:t>Причиною </a:t>
            </a:r>
            <a:r>
              <a:rPr lang="ru-RU" b="1" i="1" dirty="0" err="1" smtClean="0">
                <a:solidFill>
                  <a:srgbClr val="7030A0"/>
                </a:solidFill>
              </a:rPr>
              <a:t>кровотечі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може</a:t>
            </a:r>
            <a:r>
              <a:rPr lang="ru-RU" b="1" i="1" dirty="0" smtClean="0">
                <a:solidFill>
                  <a:srgbClr val="7030A0"/>
                </a:solidFill>
              </a:rPr>
              <a:t> бути </a:t>
            </a:r>
            <a:r>
              <a:rPr lang="ru-RU" b="1" i="1" dirty="0" err="1" smtClean="0">
                <a:solidFill>
                  <a:srgbClr val="7030A0"/>
                </a:solidFill>
              </a:rPr>
              <a:t>ушкодження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судин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внаслідок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травмування</a:t>
            </a:r>
            <a:r>
              <a:rPr lang="ru-RU" b="1" i="1" dirty="0" smtClean="0">
                <a:solidFill>
                  <a:srgbClr val="7030A0"/>
                </a:solidFill>
              </a:rPr>
              <a:t> (укол, </a:t>
            </a:r>
            <a:r>
              <a:rPr lang="ru-RU" b="1" i="1" dirty="0" err="1" smtClean="0">
                <a:solidFill>
                  <a:srgbClr val="7030A0"/>
                </a:solidFill>
              </a:rPr>
              <a:t>поріз</a:t>
            </a:r>
            <a:r>
              <a:rPr lang="ru-RU" b="1" i="1" dirty="0" smtClean="0">
                <a:solidFill>
                  <a:srgbClr val="7030A0"/>
                </a:solidFill>
              </a:rPr>
              <a:t>, удар). </a:t>
            </a:r>
            <a:r>
              <a:rPr lang="ru-RU" b="1" i="1" dirty="0" err="1" smtClean="0">
                <a:solidFill>
                  <a:srgbClr val="7030A0"/>
                </a:solidFill>
              </a:rPr>
              <a:t>Розрізняють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кровотечі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зовнішні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й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внутрішні</a:t>
            </a:r>
            <a:r>
              <a:rPr lang="ru-RU" b="1" i="1" dirty="0" smtClean="0">
                <a:solidFill>
                  <a:srgbClr val="7030A0"/>
                </a:solidFill>
              </a:rPr>
              <a:t> (кров </a:t>
            </a:r>
            <a:r>
              <a:rPr lang="ru-RU" b="1" i="1" dirty="0" err="1" smtClean="0">
                <a:solidFill>
                  <a:srgbClr val="7030A0"/>
                </a:solidFill>
              </a:rPr>
              <a:t>виливається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із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внутрішніх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органів</a:t>
            </a:r>
            <a:r>
              <a:rPr lang="ru-RU" b="1" i="1" dirty="0" smtClean="0">
                <a:solidFill>
                  <a:srgbClr val="7030A0"/>
                </a:solidFill>
              </a:rPr>
              <a:t> в </a:t>
            </a:r>
            <a:r>
              <a:rPr lang="ru-RU" b="1" i="1" dirty="0" err="1" smtClean="0">
                <a:solidFill>
                  <a:srgbClr val="7030A0"/>
                </a:solidFill>
              </a:rPr>
              <a:t>оточуючі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їх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тканини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чи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порожнини</a:t>
            </a:r>
            <a:r>
              <a:rPr lang="ru-RU" b="1" i="1" dirty="0" smtClean="0">
                <a:solidFill>
                  <a:srgbClr val="7030A0"/>
                </a:solidFill>
              </a:rPr>
              <a:t>). </a:t>
            </a:r>
            <a:r>
              <a:rPr lang="ru-RU" b="1" i="1" dirty="0" err="1" smtClean="0">
                <a:solidFill>
                  <a:srgbClr val="7030A0"/>
                </a:solidFill>
              </a:rPr>
              <a:t>Інтенсивність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кровотечі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залежить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від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кількості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ушкоджених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судин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їх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калібру</a:t>
            </a:r>
            <a:r>
              <a:rPr lang="ru-RU" b="1" i="1" dirty="0" smtClean="0">
                <a:solidFill>
                  <a:srgbClr val="7030A0"/>
                </a:solidFill>
              </a:rPr>
              <a:t>, виду </a:t>
            </a:r>
            <a:r>
              <a:rPr lang="ru-RU" b="1" i="1" dirty="0" err="1" smtClean="0">
                <a:solidFill>
                  <a:srgbClr val="7030A0"/>
                </a:solidFill>
              </a:rPr>
              <a:t>ушкодженої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судини</a:t>
            </a:r>
            <a:r>
              <a:rPr lang="ru-RU" b="1" i="1" dirty="0" smtClean="0">
                <a:solidFill>
                  <a:srgbClr val="7030A0"/>
                </a:solidFill>
              </a:rPr>
              <a:t> (</a:t>
            </a:r>
            <a:r>
              <a:rPr lang="ru-RU" b="1" i="1" dirty="0" err="1" smtClean="0">
                <a:solidFill>
                  <a:srgbClr val="7030A0"/>
                </a:solidFill>
              </a:rPr>
              <a:t>артерія</a:t>
            </a:r>
            <a:r>
              <a:rPr lang="ru-RU" b="1" i="1" dirty="0" smtClean="0">
                <a:solidFill>
                  <a:srgbClr val="7030A0"/>
                </a:solidFill>
              </a:rPr>
              <a:t>, вена, </a:t>
            </a:r>
            <a:r>
              <a:rPr lang="ru-RU" b="1" i="1" dirty="0" err="1" smtClean="0">
                <a:solidFill>
                  <a:srgbClr val="7030A0"/>
                </a:solidFill>
              </a:rPr>
              <a:t>капіляр</a:t>
            </a:r>
            <a:r>
              <a:rPr lang="ru-RU" b="1" i="1" dirty="0" smtClean="0">
                <a:solidFill>
                  <a:srgbClr val="7030A0"/>
                </a:solidFill>
              </a:rPr>
              <a:t>), </a:t>
            </a:r>
            <a:r>
              <a:rPr lang="ru-RU" b="1" i="1" dirty="0" err="1" smtClean="0">
                <a:solidFill>
                  <a:srgbClr val="7030A0"/>
                </a:solidFill>
              </a:rPr>
              <a:t>рівня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артеріального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тиску</a:t>
            </a:r>
            <a:r>
              <a:rPr lang="ru-RU" b="1" i="1" dirty="0" smtClean="0">
                <a:solidFill>
                  <a:srgbClr val="7030A0"/>
                </a:solidFill>
              </a:rPr>
              <a:t>, стану </a:t>
            </a:r>
            <a:r>
              <a:rPr lang="ru-RU" b="1" i="1" dirty="0" err="1" smtClean="0">
                <a:solidFill>
                  <a:srgbClr val="7030A0"/>
                </a:solidFill>
              </a:rPr>
              <a:t>системи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що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згортає</a:t>
            </a:r>
            <a:r>
              <a:rPr lang="ru-RU" b="1" i="1" dirty="0" smtClean="0">
                <a:solidFill>
                  <a:srgbClr val="7030A0"/>
                </a:solidFill>
              </a:rPr>
              <a:t> кров.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78579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F0"/>
                </a:solidFill>
              </a:rPr>
              <a:t>Артеріальна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кровотеча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78647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</a:t>
            </a:r>
            <a:r>
              <a:rPr lang="ru-RU" sz="3100" b="1" i="1" dirty="0" smtClean="0">
                <a:solidFill>
                  <a:srgbClr val="002060"/>
                </a:solidFill>
              </a:rPr>
              <a:t>При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даному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виді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кровотеч</a:t>
            </a:r>
            <a:r>
              <a:rPr lang="ru-RU" sz="3100" b="1" i="1" dirty="0" smtClean="0">
                <a:solidFill>
                  <a:srgbClr val="002060"/>
                </a:solidFill>
              </a:rPr>
              <a:t> кров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яскраво-червоного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кольору</a:t>
            </a:r>
            <a:r>
              <a:rPr lang="ru-RU" sz="3100" b="1" i="1" dirty="0" smtClean="0">
                <a:solidFill>
                  <a:srgbClr val="002060"/>
                </a:solidFill>
              </a:rPr>
              <a:t>,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викидається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з</a:t>
            </a:r>
            <a:r>
              <a:rPr lang="ru-RU" sz="3100" b="1" i="1" dirty="0" smtClean="0">
                <a:solidFill>
                  <a:srgbClr val="002060"/>
                </a:solidFill>
              </a:rPr>
              <a:t> рани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сильним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пульсуючим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струменем</a:t>
            </a:r>
            <a:r>
              <a:rPr lang="ru-RU" sz="3100" b="1" i="1" dirty="0" smtClean="0">
                <a:solidFill>
                  <a:srgbClr val="002060"/>
                </a:solidFill>
              </a:rPr>
              <a:t>.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Ця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кровотеча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найнебезпечніша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і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дуже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інтенсивна</a:t>
            </a:r>
            <a:r>
              <a:rPr lang="ru-RU" sz="3100" b="1" i="1" dirty="0" smtClean="0">
                <a:solidFill>
                  <a:srgbClr val="002060"/>
                </a:solidFill>
              </a:rPr>
              <a:t>. В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такій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ситуації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зупинити</a:t>
            </a:r>
            <a:r>
              <a:rPr lang="ru-RU" sz="3100" b="1" i="1" dirty="0" smtClean="0">
                <a:solidFill>
                  <a:srgbClr val="002060"/>
                </a:solidFill>
              </a:rPr>
              <a:t> кров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можна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тільки</a:t>
            </a:r>
            <a:r>
              <a:rPr lang="ru-RU" sz="3100" b="1" i="1" dirty="0" smtClean="0">
                <a:solidFill>
                  <a:srgbClr val="002060"/>
                </a:solidFill>
              </a:rPr>
              <a:t> способом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накладання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джгута</a:t>
            </a:r>
            <a:r>
              <a:rPr lang="ru-RU" sz="3100" b="1" i="1" dirty="0" smtClean="0">
                <a:solidFill>
                  <a:srgbClr val="002060"/>
                </a:solidFill>
              </a:rPr>
              <a:t> 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вище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місця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поранення</a:t>
            </a:r>
            <a:r>
              <a:rPr lang="ru-RU" sz="3100" b="1" i="1" dirty="0" smtClean="0">
                <a:solidFill>
                  <a:srgbClr val="002060"/>
                </a:solidFill>
              </a:rPr>
              <a:t>.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Варто</a:t>
            </a:r>
            <a:r>
              <a:rPr lang="ru-RU" sz="3100" b="1" i="1" dirty="0" smtClean="0">
                <a:solidFill>
                  <a:srgbClr val="002060"/>
                </a:solidFill>
              </a:rPr>
              <a:t> не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забувати</a:t>
            </a:r>
            <a:r>
              <a:rPr lang="ru-RU" sz="3100" b="1" i="1" dirty="0" smtClean="0">
                <a:solidFill>
                  <a:srgbClr val="002060"/>
                </a:solidFill>
              </a:rPr>
              <a:t> про те,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що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під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джгут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необхідно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підставити</a:t>
            </a:r>
            <a:r>
              <a:rPr lang="ru-RU" sz="3100" b="1" i="1" dirty="0" smtClean="0">
                <a:solidFill>
                  <a:srgbClr val="002060"/>
                </a:solidFill>
              </a:rPr>
              <a:t> шматок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м'якої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тканини</a:t>
            </a:r>
            <a:r>
              <a:rPr lang="ru-RU" sz="3100" b="1" i="1" dirty="0" smtClean="0">
                <a:solidFill>
                  <a:srgbClr val="002060"/>
                </a:solidFill>
              </a:rPr>
              <a:t>,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щоб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попередити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пошкодження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шкірного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покриву</a:t>
            </a:r>
            <a:r>
              <a:rPr lang="ru-RU" sz="3100" b="1" i="1" dirty="0" smtClean="0">
                <a:solidFill>
                  <a:srgbClr val="002060"/>
                </a:solidFill>
              </a:rPr>
              <a:t> та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обов'язково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занотувати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аркуш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з</a:t>
            </a:r>
            <a:r>
              <a:rPr lang="ru-RU" sz="3100" b="1" i="1" dirty="0" smtClean="0">
                <a:solidFill>
                  <a:srgbClr val="002060"/>
                </a:solidFill>
              </a:rPr>
              <a:t> точно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вказаним</a:t>
            </a:r>
            <a:r>
              <a:rPr lang="ru-RU" sz="3100" b="1" i="1" dirty="0" smtClean="0">
                <a:solidFill>
                  <a:srgbClr val="002060"/>
                </a:solidFill>
              </a:rPr>
              <a:t> часом (год.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хв</a:t>
            </a:r>
            <a:r>
              <a:rPr lang="ru-RU" sz="3100" b="1" i="1" dirty="0" smtClean="0">
                <a:solidFill>
                  <a:srgbClr val="002060"/>
                </a:solidFill>
              </a:rPr>
              <a:t>.).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Влітку</a:t>
            </a:r>
            <a:r>
              <a:rPr lang="ru-RU" sz="3100" b="1" i="1" dirty="0" smtClean="0">
                <a:solidFill>
                  <a:srgbClr val="002060"/>
                </a:solidFill>
              </a:rPr>
              <a:t> (при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високій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температурі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повітря</a:t>
            </a:r>
            <a:r>
              <a:rPr lang="ru-RU" sz="3100" b="1" i="1" dirty="0" smtClean="0">
                <a:solidFill>
                  <a:srgbClr val="002060"/>
                </a:solidFill>
              </a:rPr>
              <a:t>)час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тримання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джгуту</a:t>
            </a:r>
            <a:r>
              <a:rPr lang="ru-RU" sz="3100" b="1" i="1" dirty="0" smtClean="0">
                <a:solidFill>
                  <a:srgbClr val="002060"/>
                </a:solidFill>
              </a:rPr>
              <a:t> у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нерухомому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положенні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може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досягати</a:t>
            </a:r>
            <a:r>
              <a:rPr lang="ru-RU" sz="3100" b="1" i="1" dirty="0" smtClean="0">
                <a:solidFill>
                  <a:srgbClr val="002060"/>
                </a:solidFill>
              </a:rPr>
              <a:t> 1,5 — 2 год.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Після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закінчення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можливого</a:t>
            </a:r>
            <a:r>
              <a:rPr lang="ru-RU" sz="3100" b="1" i="1" dirty="0" smtClean="0">
                <a:solidFill>
                  <a:srgbClr val="002060"/>
                </a:solidFill>
              </a:rPr>
              <a:t> часу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джгут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необхідно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поступово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відпустити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і</a:t>
            </a:r>
            <a:r>
              <a:rPr lang="ru-RU" sz="3100" b="1" i="1" dirty="0" smtClean="0">
                <a:solidFill>
                  <a:srgbClr val="002060"/>
                </a:solidFill>
              </a:rPr>
              <a:t> через 5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хв</a:t>
            </a:r>
            <a:r>
              <a:rPr lang="ru-RU" sz="3100" b="1" i="1" dirty="0" smtClean="0">
                <a:solidFill>
                  <a:srgbClr val="002060"/>
                </a:solidFill>
              </a:rPr>
              <a:t>. за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необхідності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накласти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знову</a:t>
            </a:r>
            <a:r>
              <a:rPr lang="ru-RU" sz="3100" b="1" i="1" dirty="0" smtClean="0">
                <a:solidFill>
                  <a:srgbClr val="002060"/>
                </a:solidFill>
              </a:rPr>
              <a:t> на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повторний</a:t>
            </a:r>
            <a:r>
              <a:rPr lang="ru-RU" sz="3100" b="1" i="1" dirty="0" smtClean="0">
                <a:solidFill>
                  <a:srgbClr val="002060"/>
                </a:solidFill>
              </a:rPr>
              <a:t> час (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якщо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кровотеча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відновлюється</a:t>
            </a:r>
            <a:r>
              <a:rPr lang="ru-RU" sz="3100" b="1" i="1" dirty="0" smtClean="0">
                <a:solidFill>
                  <a:srgbClr val="002060"/>
                </a:solidFill>
              </a:rPr>
              <a:t>).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Взимку</a:t>
            </a:r>
            <a:r>
              <a:rPr lang="ru-RU" sz="3100" b="1" i="1" dirty="0" smtClean="0">
                <a:solidFill>
                  <a:srgbClr val="002060"/>
                </a:solidFill>
              </a:rPr>
              <a:t> (при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низьких</a:t>
            </a:r>
            <a:r>
              <a:rPr lang="ru-RU" sz="3100" b="1" i="1" dirty="0" smtClean="0">
                <a:solidFill>
                  <a:srgbClr val="002060"/>
                </a:solidFill>
              </a:rPr>
              <a:t> температурах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повітря</a:t>
            </a:r>
            <a:r>
              <a:rPr lang="ru-RU" sz="3100" b="1" i="1" dirty="0" smtClean="0">
                <a:solidFill>
                  <a:srgbClr val="002060"/>
                </a:solidFill>
              </a:rPr>
              <a:t>) максимальна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тривалість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накладання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джгуту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може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сягати</a:t>
            </a:r>
            <a:r>
              <a:rPr lang="ru-RU" sz="3100" b="1" i="1" dirty="0" smtClean="0">
                <a:solidFill>
                  <a:srgbClr val="002060"/>
                </a:solidFill>
              </a:rPr>
              <a:t> до 1 год.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Звільнення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від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джгуту</a:t>
            </a:r>
            <a:r>
              <a:rPr lang="ru-RU" sz="3100" b="1" i="1" dirty="0" smtClean="0">
                <a:solidFill>
                  <a:srgbClr val="002060"/>
                </a:solidFill>
              </a:rPr>
              <a:t> проводимо таким же чином, як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і</a:t>
            </a:r>
            <a:r>
              <a:rPr lang="ru-RU" sz="3100" b="1" i="1" dirty="0" smtClean="0">
                <a:solidFill>
                  <a:srgbClr val="002060"/>
                </a:solidFill>
              </a:rPr>
              <a:t> у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першому</a:t>
            </a:r>
            <a:r>
              <a:rPr 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випадку</a:t>
            </a:r>
            <a:r>
              <a:rPr lang="ru-RU" sz="3100" dirty="0" smtClean="0">
                <a:solidFill>
                  <a:srgbClr val="7030A0"/>
                </a:solidFill>
              </a:rPr>
              <a:t>.</a:t>
            </a:r>
            <a:endParaRPr lang="ru-RU" sz="31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F0"/>
                </a:solidFill>
              </a:rPr>
              <a:t>Венозна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кровотеча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429684" cy="564357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</a:t>
            </a:r>
            <a:r>
              <a:rPr lang="ru-RU" b="1" i="1" dirty="0" smtClean="0">
                <a:solidFill>
                  <a:srgbClr val="002060"/>
                </a:solidFill>
              </a:rPr>
              <a:t>При </a:t>
            </a:r>
            <a:r>
              <a:rPr lang="ru-RU" b="1" i="1" dirty="0" err="1" smtClean="0">
                <a:solidFill>
                  <a:srgbClr val="002060"/>
                </a:solidFill>
              </a:rPr>
              <a:t>даному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виді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кровотеч</a:t>
            </a:r>
            <a:r>
              <a:rPr lang="ru-RU" b="1" i="1" dirty="0" smtClean="0">
                <a:solidFill>
                  <a:srgbClr val="002060"/>
                </a:solidFill>
              </a:rPr>
              <a:t> кров, темно-вишневого </a:t>
            </a:r>
            <a:r>
              <a:rPr lang="ru-RU" b="1" i="1" dirty="0" err="1" smtClean="0">
                <a:solidFill>
                  <a:srgbClr val="002060"/>
                </a:solidFill>
              </a:rPr>
              <a:t>кольору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витікає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менш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інтенсивно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рідко</a:t>
            </a:r>
            <a:r>
              <a:rPr lang="ru-RU" b="1" i="1" dirty="0" smtClean="0">
                <a:solidFill>
                  <a:srgbClr val="002060"/>
                </a:solidFill>
              </a:rPr>
              <a:t> носить </a:t>
            </a:r>
            <a:r>
              <a:rPr lang="ru-RU" b="1" i="1" dirty="0" err="1" smtClean="0">
                <a:solidFill>
                  <a:srgbClr val="002060"/>
                </a:solidFill>
              </a:rPr>
              <a:t>загрозливий</a:t>
            </a:r>
            <a:r>
              <a:rPr lang="ru-RU" b="1" i="1" dirty="0" smtClean="0">
                <a:solidFill>
                  <a:srgbClr val="002060"/>
                </a:solidFill>
              </a:rPr>
              <a:t> характер. </a:t>
            </a:r>
            <a:r>
              <a:rPr lang="ru-RU" b="1" i="1" dirty="0" err="1" smtClean="0">
                <a:solidFill>
                  <a:srgbClr val="002060"/>
                </a:solidFill>
              </a:rPr>
              <a:t>Однак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потрібно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пам'ятати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що</a:t>
            </a:r>
            <a:r>
              <a:rPr lang="ru-RU" b="1" i="1" dirty="0" smtClean="0">
                <a:solidFill>
                  <a:srgbClr val="002060"/>
                </a:solidFill>
              </a:rPr>
              <a:t> при </a:t>
            </a:r>
            <a:r>
              <a:rPr lang="ru-RU" b="1" i="1" dirty="0" err="1" smtClean="0">
                <a:solidFill>
                  <a:srgbClr val="002060"/>
                </a:solidFill>
              </a:rPr>
              <a:t>пораненні</a:t>
            </a:r>
            <a:r>
              <a:rPr lang="ru-RU" b="1" i="1" dirty="0" smtClean="0">
                <a:solidFill>
                  <a:srgbClr val="002060"/>
                </a:solidFill>
              </a:rPr>
              <a:t> вен </a:t>
            </a:r>
            <a:r>
              <a:rPr lang="ru-RU" b="1" i="1" dirty="0" err="1" smtClean="0">
                <a:solidFill>
                  <a:srgbClr val="002060"/>
                </a:solidFill>
              </a:rPr>
              <a:t>шиї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грудної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клітки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є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небезпека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виникнення</a:t>
            </a:r>
            <a:r>
              <a:rPr lang="ru-RU" b="1" i="1" dirty="0" smtClean="0">
                <a:solidFill>
                  <a:srgbClr val="002060"/>
                </a:solidFill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</a:rPr>
              <a:t>судинах</a:t>
            </a:r>
            <a:r>
              <a:rPr lang="ru-RU" b="1" i="1" dirty="0" smtClean="0">
                <a:solidFill>
                  <a:srgbClr val="002060"/>
                </a:solidFill>
              </a:rPr>
              <a:t> негативного </a:t>
            </a:r>
            <a:r>
              <a:rPr lang="ru-RU" b="1" i="1" dirty="0" err="1" smtClean="0">
                <a:solidFill>
                  <a:srgbClr val="002060"/>
                </a:solidFill>
              </a:rPr>
              <a:t>тиску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під</a:t>
            </a:r>
            <a:r>
              <a:rPr lang="ru-RU" b="1" i="1" dirty="0" smtClean="0">
                <a:solidFill>
                  <a:srgbClr val="002060"/>
                </a:solidFill>
              </a:rPr>
              <a:t> час </a:t>
            </a:r>
            <a:r>
              <a:rPr lang="ru-RU" b="1" i="1" dirty="0" err="1" smtClean="0">
                <a:solidFill>
                  <a:srgbClr val="002060"/>
                </a:solidFill>
              </a:rPr>
              <a:t>глибокого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вдиху</a:t>
            </a:r>
            <a:r>
              <a:rPr lang="ru-RU" b="1" i="1" dirty="0" smtClean="0">
                <a:solidFill>
                  <a:srgbClr val="002060"/>
                </a:solidFill>
              </a:rPr>
              <a:t>. </a:t>
            </a:r>
            <a:r>
              <a:rPr lang="ru-RU" b="1" i="1" dirty="0" err="1" smtClean="0">
                <a:solidFill>
                  <a:srgbClr val="002060"/>
                </a:solidFill>
              </a:rPr>
              <a:t>Пухирці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повітря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проникаючи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</a:t>
            </a:r>
            <a:r>
              <a:rPr lang="ru-RU" b="1" i="1" dirty="0" smtClean="0">
                <a:solidFill>
                  <a:srgbClr val="002060"/>
                </a:solidFill>
              </a:rPr>
              <a:t> потоком </a:t>
            </a:r>
            <a:r>
              <a:rPr lang="ru-RU" b="1" i="1" dirty="0" err="1" smtClean="0">
                <a:solidFill>
                  <a:srgbClr val="002060"/>
                </a:solidFill>
              </a:rPr>
              <a:t>крові</a:t>
            </a:r>
            <a:r>
              <a:rPr lang="ru-RU" b="1" i="1" dirty="0" smtClean="0">
                <a:solidFill>
                  <a:srgbClr val="002060"/>
                </a:solidFill>
              </a:rPr>
              <a:t> в </a:t>
            </a:r>
            <a:r>
              <a:rPr lang="ru-RU" b="1" i="1" dirty="0" err="1" smtClean="0">
                <a:solidFill>
                  <a:srgbClr val="002060"/>
                </a:solidFill>
              </a:rPr>
              <a:t>серце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можуть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викликати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повітряну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емболію</a:t>
            </a:r>
            <a:r>
              <a:rPr lang="ru-RU" b="1" i="1" dirty="0" smtClean="0">
                <a:solidFill>
                  <a:srgbClr val="002060"/>
                </a:solidFill>
              </a:rPr>
              <a:t> — закупорку </a:t>
            </a:r>
            <a:r>
              <a:rPr lang="ru-RU" b="1" i="1" dirty="0" err="1" smtClean="0">
                <a:solidFill>
                  <a:srgbClr val="002060"/>
                </a:solidFill>
              </a:rPr>
              <a:t>серця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кровоносних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судин</a:t>
            </a:r>
            <a:r>
              <a:rPr lang="ru-RU" b="1" i="1" dirty="0" smtClean="0">
                <a:solidFill>
                  <a:srgbClr val="002060"/>
                </a:solidFill>
              </a:rPr>
              <a:t> та стати причиною </a:t>
            </a:r>
            <a:r>
              <a:rPr lang="ru-RU" b="1" i="1" dirty="0" err="1" smtClean="0">
                <a:solidFill>
                  <a:srgbClr val="002060"/>
                </a:solidFill>
              </a:rPr>
              <a:t>смерті</a:t>
            </a:r>
            <a:r>
              <a:rPr lang="ru-RU" b="1" i="1" dirty="0" smtClean="0">
                <a:solidFill>
                  <a:srgbClr val="002060"/>
                </a:solidFill>
              </a:rPr>
              <a:t>. В </a:t>
            </a:r>
            <a:r>
              <a:rPr lang="ru-RU" b="1" i="1" dirty="0" err="1" smtClean="0">
                <a:solidFill>
                  <a:srgbClr val="002060"/>
                </a:solidFill>
              </a:rPr>
              <a:t>даній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ситуації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припинити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кровотечу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можна</a:t>
            </a:r>
            <a:r>
              <a:rPr lang="ru-RU" b="1" i="1" dirty="0" smtClean="0">
                <a:solidFill>
                  <a:srgbClr val="002060"/>
                </a:solidFill>
              </a:rPr>
              <a:t> способом </a:t>
            </a:r>
            <a:r>
              <a:rPr lang="ru-RU" b="1" i="1" dirty="0" err="1" smtClean="0">
                <a:solidFill>
                  <a:srgbClr val="002060"/>
                </a:solidFill>
              </a:rPr>
              <a:t>накладання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джгута</a:t>
            </a: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r>
              <a:rPr lang="ru-RU" b="1" i="1" dirty="0" err="1" smtClean="0">
                <a:solidFill>
                  <a:srgbClr val="002060"/>
                </a:solidFill>
              </a:rPr>
              <a:t>нижче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місця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поранення</a:t>
            </a:r>
            <a:r>
              <a:rPr lang="ru-RU" b="1" i="1" dirty="0" smtClean="0">
                <a:solidFill>
                  <a:srgbClr val="002060"/>
                </a:solidFill>
              </a:rPr>
              <a:t>. Методика </a:t>
            </a:r>
            <a:r>
              <a:rPr lang="ru-RU" b="1" i="1" dirty="0" err="1" smtClean="0">
                <a:solidFill>
                  <a:srgbClr val="002060"/>
                </a:solidFill>
              </a:rPr>
              <a:t>накладання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джгута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така</a:t>
            </a:r>
            <a:r>
              <a:rPr lang="ru-RU" b="1" i="1" dirty="0" smtClean="0">
                <a:solidFill>
                  <a:srgbClr val="002060"/>
                </a:solidFill>
              </a:rPr>
              <a:t> ж сама, як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 при </a:t>
            </a:r>
            <a:r>
              <a:rPr lang="ru-RU" b="1" i="1" dirty="0" err="1" smtClean="0">
                <a:solidFill>
                  <a:srgbClr val="002060"/>
                </a:solidFill>
              </a:rPr>
              <a:t>його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накладанні</a:t>
            </a:r>
            <a:r>
              <a:rPr lang="ru-RU" b="1" i="1" dirty="0" smtClean="0">
                <a:solidFill>
                  <a:srgbClr val="002060"/>
                </a:solidFill>
              </a:rPr>
              <a:t> у </a:t>
            </a:r>
            <a:r>
              <a:rPr lang="ru-RU" b="1" i="1" dirty="0" err="1" smtClean="0">
                <a:solidFill>
                  <a:srgbClr val="002060"/>
                </a:solidFill>
              </a:rPr>
              <a:t>випадку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артеріальної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кровотечі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00B0F0"/>
                </a:solidFill>
              </a:rPr>
              <a:t>Капілярна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кровотеча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214974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</a:t>
            </a:r>
            <a:r>
              <a:rPr lang="ru-RU" b="1" i="1" dirty="0" err="1" smtClean="0">
                <a:solidFill>
                  <a:srgbClr val="002060"/>
                </a:solidFill>
              </a:rPr>
              <a:t>Даний</a:t>
            </a:r>
            <a:r>
              <a:rPr lang="ru-RU" b="1" i="1" dirty="0" smtClean="0">
                <a:solidFill>
                  <a:srgbClr val="002060"/>
                </a:solidFill>
              </a:rPr>
              <a:t> тип </a:t>
            </a:r>
            <a:r>
              <a:rPr lang="ru-RU" b="1" i="1" dirty="0" err="1" smtClean="0">
                <a:solidFill>
                  <a:srgbClr val="002060"/>
                </a:solidFill>
              </a:rPr>
              <a:t>кровотеч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спостерігається</a:t>
            </a:r>
            <a:r>
              <a:rPr lang="ru-RU" b="1" i="1" dirty="0" smtClean="0">
                <a:solidFill>
                  <a:srgbClr val="002060"/>
                </a:solidFill>
              </a:rPr>
              <a:t> при </a:t>
            </a:r>
            <a:r>
              <a:rPr lang="ru-RU" b="1" i="1" dirty="0" err="1" smtClean="0">
                <a:solidFill>
                  <a:srgbClr val="002060"/>
                </a:solidFill>
              </a:rPr>
              <a:t>неглибоких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порізах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шкіри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садинах</a:t>
            </a:r>
            <a:r>
              <a:rPr lang="ru-RU" b="1" i="1" dirty="0" smtClean="0">
                <a:solidFill>
                  <a:srgbClr val="002060"/>
                </a:solidFill>
              </a:rPr>
              <a:t>. </a:t>
            </a:r>
            <a:r>
              <a:rPr lang="ru-RU" b="1" i="1" dirty="0" err="1" smtClean="0">
                <a:solidFill>
                  <a:srgbClr val="002060"/>
                </a:solidFill>
              </a:rPr>
              <a:t>Завдяки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зсіданню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крові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капілярна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кровотеча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припиняється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самостійно</a:t>
            </a:r>
            <a:r>
              <a:rPr lang="ru-RU" b="1" i="1" dirty="0" smtClean="0">
                <a:solidFill>
                  <a:srgbClr val="002060"/>
                </a:solidFill>
              </a:rPr>
              <a:t>. </a:t>
            </a:r>
            <a:r>
              <a:rPr lang="ru-RU" b="1" i="1" dirty="0" err="1" smtClean="0">
                <a:solidFill>
                  <a:srgbClr val="002060"/>
                </a:solidFill>
              </a:rPr>
              <a:t>Варто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лише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використати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певні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антисептичні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засоби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чи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засоби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вмістом</a:t>
            </a:r>
            <a:r>
              <a:rPr lang="ru-RU" b="1" i="1" dirty="0" smtClean="0">
                <a:solidFill>
                  <a:srgbClr val="002060"/>
                </a:solidFill>
              </a:rPr>
              <a:t> спирту для </a:t>
            </a:r>
            <a:r>
              <a:rPr lang="ru-RU" b="1" i="1" dirty="0" err="1" smtClean="0">
                <a:solidFill>
                  <a:srgbClr val="002060"/>
                </a:solidFill>
              </a:rPr>
              <a:t>дезінфекції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ушкодженої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ділянки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покриву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00B0F0"/>
                </a:solidFill>
              </a:rPr>
              <a:t>Паренхіматозна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кровотеча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6436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b="1" i="1" dirty="0" err="1" smtClean="0">
                <a:solidFill>
                  <a:srgbClr val="002060"/>
                </a:solidFill>
              </a:rPr>
              <a:t>Паренхіматозна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кровотеча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виникає</a:t>
            </a:r>
            <a:r>
              <a:rPr lang="ru-RU" b="1" i="1" dirty="0" smtClean="0">
                <a:solidFill>
                  <a:srgbClr val="002060"/>
                </a:solidFill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</a:rPr>
              <a:t>разі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пошкодження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печінки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нирок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селезінки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завжди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небезпечна</a:t>
            </a:r>
            <a:r>
              <a:rPr lang="ru-RU" b="1" i="1" dirty="0" smtClean="0">
                <a:solidFill>
                  <a:srgbClr val="002060"/>
                </a:solidFill>
              </a:rPr>
              <a:t> для </a:t>
            </a:r>
            <a:r>
              <a:rPr lang="ru-RU" b="1" i="1" dirty="0" err="1" smtClean="0">
                <a:solidFill>
                  <a:srgbClr val="002060"/>
                </a:solidFill>
              </a:rPr>
              <a:t>життя</a:t>
            </a:r>
            <a:r>
              <a:rPr lang="ru-RU" b="1" i="1" dirty="0" smtClean="0">
                <a:solidFill>
                  <a:srgbClr val="002060"/>
                </a:solidFill>
              </a:rPr>
              <a:t>. </a:t>
            </a:r>
            <a:r>
              <a:rPr lang="ru-RU" b="1" i="1" dirty="0" err="1" smtClean="0">
                <a:solidFill>
                  <a:srgbClr val="002060"/>
                </a:solidFill>
              </a:rPr>
              <a:t>Самостійної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зупинки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кровотечі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майже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ніколи</a:t>
            </a:r>
            <a:r>
              <a:rPr lang="ru-RU" b="1" i="1" dirty="0" smtClean="0">
                <a:solidFill>
                  <a:srgbClr val="002060"/>
                </a:solidFill>
              </a:rPr>
              <a:t> не </a:t>
            </a:r>
            <a:r>
              <a:rPr lang="ru-RU" b="1" i="1" dirty="0" err="1" smtClean="0">
                <a:solidFill>
                  <a:srgbClr val="002060"/>
                </a:solidFill>
              </a:rPr>
              <a:t>відбувається</a:t>
            </a:r>
            <a:r>
              <a:rPr lang="ru-RU" b="1" i="1" dirty="0" smtClean="0">
                <a:solidFill>
                  <a:srgbClr val="002060"/>
                </a:solidFill>
              </a:rPr>
              <a:t>. У </a:t>
            </a:r>
            <a:r>
              <a:rPr lang="ru-RU" b="1" i="1" dirty="0" err="1" smtClean="0">
                <a:solidFill>
                  <a:srgbClr val="002060"/>
                </a:solidFill>
              </a:rPr>
              <a:t>деяких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випадках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кровотеча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може</a:t>
            </a:r>
            <a:r>
              <a:rPr lang="ru-RU" b="1" i="1" dirty="0" smtClean="0">
                <a:solidFill>
                  <a:srgbClr val="002060"/>
                </a:solidFill>
              </a:rPr>
              <a:t> стати </a:t>
            </a:r>
            <a:r>
              <a:rPr lang="ru-RU" b="1" i="1" dirty="0" err="1" smtClean="0">
                <a:solidFill>
                  <a:srgbClr val="002060"/>
                </a:solidFill>
              </a:rPr>
              <a:t>небезпечною</a:t>
            </a:r>
            <a:r>
              <a:rPr lang="ru-RU" b="1" i="1" dirty="0" smtClean="0">
                <a:solidFill>
                  <a:srgbClr val="002060"/>
                </a:solidFill>
              </a:rPr>
              <a:t> не через </a:t>
            </a:r>
            <a:r>
              <a:rPr lang="ru-RU" b="1" i="1" dirty="0" err="1" smtClean="0">
                <a:solidFill>
                  <a:srgbClr val="002060"/>
                </a:solidFill>
              </a:rPr>
              <a:t>кількість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крові</a:t>
            </a:r>
            <a:r>
              <a:rPr lang="ru-RU" b="1" i="1" dirty="0" smtClean="0">
                <a:solidFill>
                  <a:srgbClr val="002060"/>
                </a:solidFill>
              </a:rPr>
              <a:t>, яка </a:t>
            </a:r>
            <a:r>
              <a:rPr lang="ru-RU" b="1" i="1" dirty="0" err="1" smtClean="0">
                <a:solidFill>
                  <a:srgbClr val="002060"/>
                </a:solidFill>
              </a:rPr>
              <a:t>витікає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ушкодженої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судини</a:t>
            </a:r>
            <a:r>
              <a:rPr lang="ru-RU" b="1" i="1" dirty="0" smtClean="0">
                <a:solidFill>
                  <a:srgbClr val="002060"/>
                </a:solidFill>
              </a:rPr>
              <a:t>, а </a:t>
            </a:r>
            <a:r>
              <a:rPr lang="ru-RU" b="1" i="1" dirty="0" err="1" smtClean="0">
                <a:solidFill>
                  <a:srgbClr val="002060"/>
                </a:solidFill>
              </a:rPr>
              <a:t>внаслідок</a:t>
            </a:r>
            <a:r>
              <a:rPr lang="ru-RU" b="1" i="1" dirty="0" smtClean="0">
                <a:solidFill>
                  <a:srgbClr val="002060"/>
                </a:solidFill>
              </a:rPr>
              <a:t> того, </a:t>
            </a:r>
            <a:r>
              <a:rPr lang="ru-RU" b="1" i="1" dirty="0" err="1" smtClean="0">
                <a:solidFill>
                  <a:srgbClr val="002060"/>
                </a:solidFill>
              </a:rPr>
              <a:t>що</a:t>
            </a:r>
            <a:r>
              <a:rPr lang="ru-RU" b="1" i="1" dirty="0" smtClean="0">
                <a:solidFill>
                  <a:srgbClr val="002060"/>
                </a:solidFill>
              </a:rPr>
              <a:t> кров </a:t>
            </a:r>
            <a:r>
              <a:rPr lang="ru-RU" b="1" i="1" dirty="0" err="1" smtClean="0">
                <a:solidFill>
                  <a:srgbClr val="002060"/>
                </a:solidFill>
              </a:rPr>
              <a:t>викликає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стискування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життєво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важливих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органів</a:t>
            </a:r>
            <a:r>
              <a:rPr lang="ru-RU" b="1" i="1" dirty="0" smtClean="0">
                <a:solidFill>
                  <a:srgbClr val="002060"/>
                </a:solidFill>
              </a:rPr>
              <a:t>. Так, </a:t>
            </a:r>
            <a:r>
              <a:rPr lang="ru-RU" b="1" i="1" dirty="0" err="1" smtClean="0">
                <a:solidFill>
                  <a:srgbClr val="002060"/>
                </a:solidFill>
              </a:rPr>
              <a:t>скупчення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крові</a:t>
            </a:r>
            <a:r>
              <a:rPr lang="ru-RU" b="1" i="1" dirty="0" smtClean="0">
                <a:solidFill>
                  <a:srgbClr val="002060"/>
                </a:solidFill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</a:rPr>
              <a:t>ендокарді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може</a:t>
            </a:r>
            <a:r>
              <a:rPr lang="ru-RU" b="1" i="1" dirty="0" smtClean="0">
                <a:solidFill>
                  <a:srgbClr val="002060"/>
                </a:solidFill>
              </a:rPr>
              <a:t> привести до </a:t>
            </a:r>
            <a:r>
              <a:rPr lang="ru-RU" b="1" i="1" dirty="0" err="1" smtClean="0">
                <a:solidFill>
                  <a:srgbClr val="002060"/>
                </a:solidFill>
              </a:rPr>
              <a:t>стискування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серця</a:t>
            </a:r>
            <a:r>
              <a:rPr lang="ru-RU" b="1" i="1" dirty="0" smtClean="0">
                <a:solidFill>
                  <a:srgbClr val="002060"/>
                </a:solidFill>
              </a:rPr>
              <a:t> (</a:t>
            </a:r>
            <a:r>
              <a:rPr lang="ru-RU" b="1" i="1" dirty="0" err="1" smtClean="0">
                <a:solidFill>
                  <a:srgbClr val="002060"/>
                </a:solidFill>
              </a:rPr>
              <a:t>тампонаді</a:t>
            </a:r>
            <a:r>
              <a:rPr lang="ru-RU" b="1" i="1" dirty="0" smtClean="0">
                <a:solidFill>
                  <a:srgbClr val="002060"/>
                </a:solidFill>
              </a:rPr>
              <a:t>) та </a:t>
            </a:r>
            <a:r>
              <a:rPr lang="ru-RU" b="1" i="1" dirty="0" err="1" smtClean="0">
                <a:solidFill>
                  <a:srgbClr val="002060"/>
                </a:solidFill>
              </a:rPr>
              <a:t>його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зупинці</a:t>
            </a:r>
            <a:r>
              <a:rPr lang="ru-RU" b="1" i="1" dirty="0" smtClean="0">
                <a:solidFill>
                  <a:srgbClr val="002060"/>
                </a:solidFill>
              </a:rPr>
              <a:t>, а </a:t>
            </a:r>
            <a:r>
              <a:rPr lang="ru-RU" b="1" i="1" dirty="0" err="1" smtClean="0">
                <a:solidFill>
                  <a:srgbClr val="002060"/>
                </a:solidFill>
              </a:rPr>
              <a:t>скупчення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крові</a:t>
            </a:r>
            <a:r>
              <a:rPr lang="ru-RU" b="1" i="1" dirty="0" smtClean="0">
                <a:solidFill>
                  <a:srgbClr val="002060"/>
                </a:solidFill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</a:rPr>
              <a:t>порожнині</a:t>
            </a:r>
            <a:r>
              <a:rPr lang="ru-RU" b="1" i="1" dirty="0" smtClean="0">
                <a:solidFill>
                  <a:srgbClr val="002060"/>
                </a:solidFill>
              </a:rPr>
              <a:t> черепа </a:t>
            </a:r>
            <a:r>
              <a:rPr lang="ru-RU" b="1" i="1" dirty="0" err="1" smtClean="0">
                <a:solidFill>
                  <a:srgbClr val="002060"/>
                </a:solidFill>
              </a:rPr>
              <a:t>приведе</a:t>
            </a:r>
            <a:r>
              <a:rPr lang="ru-RU" b="1" i="1" dirty="0" smtClean="0">
                <a:solidFill>
                  <a:srgbClr val="002060"/>
                </a:solidFill>
              </a:rPr>
              <a:t> до </a:t>
            </a:r>
            <a:r>
              <a:rPr lang="ru-RU" b="1" i="1" dirty="0" err="1" smtClean="0">
                <a:solidFill>
                  <a:srgbClr val="002060"/>
                </a:solidFill>
              </a:rPr>
              <a:t>стиснення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мозку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смерті</a:t>
            </a:r>
            <a:r>
              <a:rPr lang="ru-RU" b="1" i="1" dirty="0" smtClean="0">
                <a:solidFill>
                  <a:srgbClr val="002060"/>
                </a:solidFill>
              </a:rPr>
              <a:t>. При </a:t>
            </a:r>
            <a:r>
              <a:rPr lang="ru-RU" b="1" i="1" dirty="0" err="1" smtClean="0">
                <a:solidFill>
                  <a:srgbClr val="002060"/>
                </a:solidFill>
              </a:rPr>
              <a:t>крововиливах</a:t>
            </a:r>
            <a:r>
              <a:rPr lang="ru-RU" b="1" i="1" dirty="0" smtClean="0">
                <a:solidFill>
                  <a:srgbClr val="002060"/>
                </a:solidFill>
              </a:rPr>
              <a:t> у </a:t>
            </a:r>
            <a:r>
              <a:rPr lang="ru-RU" b="1" i="1" dirty="0" err="1" smtClean="0">
                <a:solidFill>
                  <a:srgbClr val="002060"/>
                </a:solidFill>
              </a:rPr>
              <a:t>міжтканеві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простори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утворюються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гематоми</a:t>
            </a:r>
            <a:r>
              <a:rPr lang="ru-RU" b="1" i="1" dirty="0" smtClean="0">
                <a:solidFill>
                  <a:srgbClr val="002060"/>
                </a:solidFill>
              </a:rPr>
              <a:t>. </a:t>
            </a:r>
            <a:r>
              <a:rPr lang="ru-RU" b="1" i="1" dirty="0" err="1" smtClean="0">
                <a:solidFill>
                  <a:srgbClr val="002060"/>
                </a:solidFill>
              </a:rPr>
              <a:t>Кровотечі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небезпечні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тим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що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зменшенням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кількості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циркулюючої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крові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погіршується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діяльність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серця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що</a:t>
            </a:r>
            <a:r>
              <a:rPr lang="ru-RU" b="1" i="1" dirty="0" smtClean="0">
                <a:solidFill>
                  <a:srgbClr val="002060"/>
                </a:solidFill>
              </a:rPr>
              <a:t> в свою </a:t>
            </a:r>
            <a:r>
              <a:rPr lang="ru-RU" b="1" i="1" dirty="0" err="1" smtClean="0">
                <a:solidFill>
                  <a:srgbClr val="002060"/>
                </a:solidFill>
              </a:rPr>
              <a:t>чергу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знижує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постачання</a:t>
            </a:r>
            <a:r>
              <a:rPr lang="ru-RU" b="1" i="1" dirty="0" smtClean="0">
                <a:solidFill>
                  <a:srgbClr val="002060"/>
                </a:solidFill>
              </a:rPr>
              <a:t> киснем </a:t>
            </a:r>
            <a:r>
              <a:rPr lang="ru-RU" b="1" i="1" dirty="0" err="1" smtClean="0">
                <a:solidFill>
                  <a:srgbClr val="002060"/>
                </a:solidFill>
              </a:rPr>
              <a:t>життєво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важливі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органи</a:t>
            </a:r>
            <a:r>
              <a:rPr lang="ru-RU" b="1" i="1" dirty="0" smtClean="0">
                <a:solidFill>
                  <a:srgbClr val="002060"/>
                </a:solidFill>
              </a:rPr>
              <a:t> (</a:t>
            </a:r>
            <a:r>
              <a:rPr lang="ru-RU" b="1" i="1" dirty="0" err="1" smtClean="0">
                <a:solidFill>
                  <a:srgbClr val="002060"/>
                </a:solidFill>
              </a:rPr>
              <a:t>мозок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нирки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печінку</a:t>
            </a:r>
            <a:r>
              <a:rPr lang="ru-RU" b="1" i="1" dirty="0" smtClean="0">
                <a:solidFill>
                  <a:srgbClr val="002060"/>
                </a:solidFill>
              </a:rPr>
              <a:t>). </a:t>
            </a:r>
            <a:r>
              <a:rPr lang="ru-RU" b="1" i="1" dirty="0" err="1" smtClean="0">
                <a:solidFill>
                  <a:srgbClr val="002060"/>
                </a:solidFill>
              </a:rPr>
              <a:t>Це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прискорює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розвиток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термінальних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станів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539</Words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 підготувала ​ учениця 11-А классу ​ Запорізько навчально  виховного комплексу№67​  Несват Валерія</vt:lpstr>
      <vt:lpstr>Перша допомога  при кровотечах.</vt:lpstr>
      <vt:lpstr>План</vt:lpstr>
      <vt:lpstr>Що таке кровотеча?</vt:lpstr>
      <vt:lpstr>Класифікація кровотеч </vt:lpstr>
      <vt:lpstr>Артеріальна кровотеча </vt:lpstr>
      <vt:lpstr>Венозна кровотеча </vt:lpstr>
      <vt:lpstr>Капілярна кровотеча </vt:lpstr>
      <vt:lpstr>Паренхіматозна кровотеча </vt:lpstr>
      <vt:lpstr>Перша допомога 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 підготувала ​ учениця 11-А классу ​ Запорізько навчально  виховного комплексу№67​  Несват Валерія</dc:title>
  <cp:lastModifiedBy>Admin</cp:lastModifiedBy>
  <cp:revision>13</cp:revision>
  <dcterms:modified xsi:type="dcterms:W3CDTF">2015-03-28T14:43:31Z</dcterms:modified>
</cp:coreProperties>
</file>