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39EC7-CD98-4A01-9F3A-1C7B24EC8B67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C8A08-2A6E-4F6B-957D-348C9F117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C8A08-2A6E-4F6B-957D-348C9F1178E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06.02.2015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lo.ua/wiki/Glossary/bjudzhet-bjudzhet-110774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785794"/>
            <a:ext cx="6172200" cy="1894362"/>
          </a:xfrm>
        </p:spPr>
        <p:txBody>
          <a:bodyPr/>
          <a:lstStyle/>
          <a:p>
            <a:r>
              <a:rPr lang="uk-UA" dirty="0" smtClean="0"/>
              <a:t>Бюджетний кодекс України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000232" y="928670"/>
            <a:ext cx="6172200" cy="1371600"/>
          </a:xfrm>
        </p:spPr>
        <p:txBody>
          <a:bodyPr/>
          <a:lstStyle/>
          <a:p>
            <a:r>
              <a:rPr lang="uk-UA" dirty="0" smtClean="0"/>
              <a:t>Презентацію виконала </a:t>
            </a:r>
          </a:p>
          <a:p>
            <a:r>
              <a:rPr lang="uk-UA" dirty="0" smtClean="0"/>
              <a:t>учениця 11 класу </a:t>
            </a:r>
          </a:p>
          <a:p>
            <a:r>
              <a:rPr lang="uk-UA" dirty="0" smtClean="0"/>
              <a:t>Ніколаєнко Аліна</a:t>
            </a:r>
            <a:endParaRPr lang="ru-RU" dirty="0"/>
          </a:p>
        </p:txBody>
      </p:sp>
      <p:pic>
        <p:nvPicPr>
          <p:cNvPr id="4" name="Рисунок 3" descr="49394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8728" y="1000108"/>
            <a:ext cx="50006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Бюджетний кодекс України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3429000"/>
            <a:ext cx="27430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Презентацію виконала</a:t>
            </a:r>
          </a:p>
          <a:p>
            <a:r>
              <a:rPr lang="uk-UA" dirty="0" smtClean="0"/>
              <a:t> учениця 11 класу</a:t>
            </a:r>
          </a:p>
          <a:p>
            <a:r>
              <a:rPr lang="uk-UA" dirty="0" smtClean="0"/>
              <a:t> Ніколаєнко Аліна</a:t>
            </a:r>
            <a:endParaRPr lang="ru-RU" dirty="0"/>
          </a:p>
        </p:txBody>
      </p:sp>
      <p:pic>
        <p:nvPicPr>
          <p:cNvPr id="7" name="Рисунок 6" descr="1063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4214818"/>
            <a:ext cx="2786063" cy="19145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Стадії бюджетного процесу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Стадіями</a:t>
            </a:r>
            <a:r>
              <a:rPr lang="ru-RU" dirty="0" smtClean="0"/>
              <a:t> бюджетного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визнаються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1)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2) </a:t>
            </a:r>
            <a:r>
              <a:rPr lang="ru-RU" dirty="0" err="1" smtClean="0"/>
              <a:t>розгляд</a:t>
            </a:r>
            <a:r>
              <a:rPr lang="ru-RU" dirty="0" smtClean="0"/>
              <a:t> та </a:t>
            </a:r>
            <a:r>
              <a:rPr lang="ru-RU" dirty="0" err="1" smtClean="0"/>
              <a:t>прийняття</a:t>
            </a:r>
            <a:r>
              <a:rPr lang="ru-RU" dirty="0" smtClean="0"/>
              <a:t> закону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рішень</a:t>
            </a:r>
            <a:r>
              <a:rPr lang="ru-RU" dirty="0" smtClean="0"/>
              <a:t> про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бюджети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3) </a:t>
            </a:r>
            <a:r>
              <a:rPr lang="ru-RU" dirty="0" err="1" smtClean="0"/>
              <a:t>виконання</a:t>
            </a:r>
            <a:r>
              <a:rPr lang="ru-RU" dirty="0" smtClean="0"/>
              <a:t> бюджету, в тому </a:t>
            </a:r>
            <a:r>
              <a:rPr lang="ru-RU" dirty="0" err="1" smtClean="0"/>
              <a:t>числі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закону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бюджети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4) </a:t>
            </a:r>
            <a:r>
              <a:rPr lang="ru-RU" dirty="0" err="1" smtClean="0"/>
              <a:t>підготовка</a:t>
            </a:r>
            <a:r>
              <a:rPr lang="ru-RU" dirty="0" smtClean="0"/>
              <a:t> та </a:t>
            </a:r>
            <a:r>
              <a:rPr lang="ru-RU" dirty="0" err="1" smtClean="0"/>
              <a:t>розгляд</a:t>
            </a:r>
            <a:r>
              <a:rPr lang="ru-RU" dirty="0" smtClean="0"/>
              <a:t> </a:t>
            </a:r>
            <a:r>
              <a:rPr lang="ru-RU" dirty="0" err="1" smtClean="0"/>
              <a:t>звіту</a:t>
            </a:r>
            <a:r>
              <a:rPr lang="ru-RU" dirty="0" smtClean="0"/>
              <a:t> про </a:t>
            </a:r>
            <a:r>
              <a:rPr lang="ru-RU" dirty="0" err="1" smtClean="0"/>
              <a:t>виконання</a:t>
            </a:r>
            <a:r>
              <a:rPr lang="ru-RU" dirty="0" smtClean="0"/>
              <a:t> бюджету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Склад доходів </a:t>
            </a:r>
            <a:r>
              <a:rPr lang="uk-UA" dirty="0" smtClean="0"/>
              <a:t>державного </a:t>
            </a:r>
            <a:r>
              <a:rPr lang="uk-UA" dirty="0" smtClean="0"/>
              <a:t>бюджету України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1600" dirty="0" smtClean="0"/>
              <a:t>Доходи Державного бюджету України </a:t>
            </a:r>
            <a:r>
              <a:rPr lang="ru-RU" sz="1600" dirty="0" err="1" smtClean="0"/>
              <a:t>включають</a:t>
            </a:r>
            <a:r>
              <a:rPr lang="ru-RU" sz="1600" dirty="0" smtClean="0"/>
              <a:t>: </a:t>
            </a:r>
            <a:br>
              <a:rPr lang="ru-RU" sz="1600" dirty="0" smtClean="0"/>
            </a:br>
            <a:r>
              <a:rPr lang="ru-RU" sz="1600" dirty="0" smtClean="0"/>
              <a:t>1) доходи,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законодавства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податки</a:t>
            </a:r>
            <a:r>
              <a:rPr lang="ru-RU" sz="1600" dirty="0" smtClean="0"/>
              <a:t>, </a:t>
            </a:r>
            <a:r>
              <a:rPr lang="ru-RU" sz="1600" dirty="0" err="1" smtClean="0"/>
              <a:t>збори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обов'язкові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платежі</a:t>
            </a:r>
            <a:r>
              <a:rPr lang="ru-RU" sz="1600" dirty="0" smtClean="0"/>
              <a:t> та Закону України "Про </a:t>
            </a:r>
            <a:r>
              <a:rPr lang="ru-RU" sz="1600" dirty="0" err="1" smtClean="0"/>
              <a:t>основи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соціальної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захищеності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інвалідів</a:t>
            </a:r>
            <a:r>
              <a:rPr lang="ru-RU" sz="1600" dirty="0" smtClean="0"/>
              <a:t>",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плати за </a:t>
            </a:r>
            <a:r>
              <a:rPr lang="ru-RU" sz="1600" dirty="0" err="1" smtClean="0"/>
              <a:t>послуги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бюджетними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установами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утримуються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за</a:t>
            </a:r>
            <a:r>
              <a:rPr lang="ru-RU" sz="1600" dirty="0" smtClean="0"/>
              <a:t> </a:t>
            </a:r>
            <a:r>
              <a:rPr lang="ru-RU" sz="1600" dirty="0" err="1" smtClean="0"/>
              <a:t>рахунок</a:t>
            </a:r>
            <a:r>
              <a:rPr lang="ru-RU" sz="1600" dirty="0" smtClean="0"/>
              <a:t> Державного бюджету України,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законодавством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</a:t>
            </a:r>
            <a:r>
              <a:rPr lang="ru-RU" sz="1600" dirty="0" smtClean="0"/>
              <a:t>, </a:t>
            </a:r>
            <a:r>
              <a:rPr lang="ru-RU" sz="1600" dirty="0" err="1" smtClean="0"/>
              <a:t>включаючи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кошти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продажу </a:t>
            </a:r>
            <a:r>
              <a:rPr lang="ru-RU" sz="1600" dirty="0" err="1" smtClean="0"/>
              <a:t>активів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належать </a:t>
            </a:r>
            <a:r>
              <a:rPr lang="ru-RU" sz="1600" dirty="0" err="1" smtClean="0"/>
              <a:t>державі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підприємствам</a:t>
            </a:r>
            <a:r>
              <a:rPr lang="ru-RU" sz="1600" dirty="0" smtClean="0"/>
              <a:t>, </a:t>
            </a:r>
            <a:r>
              <a:rPr lang="ru-RU" sz="1600" dirty="0" err="1" smtClean="0"/>
              <a:t>установам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організаціям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проценти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дивіденди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нараховані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частку</a:t>
            </a:r>
            <a:r>
              <a:rPr lang="ru-RU" sz="1600" dirty="0" smtClean="0"/>
              <a:t> майна,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державі</a:t>
            </a:r>
            <a:r>
              <a:rPr lang="ru-RU" sz="1600" dirty="0" smtClean="0"/>
              <a:t> в </a:t>
            </a:r>
            <a:r>
              <a:rPr lang="ru-RU" sz="1600" dirty="0" err="1" smtClean="0"/>
              <a:t>майні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господарських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товариств</a:t>
            </a:r>
            <a:r>
              <a:rPr lang="ru-RU" sz="1600" dirty="0" smtClean="0"/>
              <a:t>; </a:t>
            </a:r>
            <a:br>
              <a:rPr lang="ru-RU" sz="1600" dirty="0" smtClean="0"/>
            </a:br>
            <a:r>
              <a:rPr lang="ru-RU" sz="1600" dirty="0" smtClean="0"/>
              <a:t>2) </a:t>
            </a:r>
            <a:r>
              <a:rPr lang="ru-RU" sz="1600" dirty="0" err="1" smtClean="0"/>
              <a:t>гранти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дарунки</a:t>
            </a:r>
            <a:r>
              <a:rPr lang="ru-RU" sz="1600" dirty="0" smtClean="0"/>
              <a:t> у </a:t>
            </a:r>
            <a:r>
              <a:rPr lang="ru-RU" sz="1600" dirty="0" err="1" smtClean="0"/>
              <a:t>вартісному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обрахунку</a:t>
            </a:r>
            <a:r>
              <a:rPr lang="ru-RU" sz="1600" dirty="0" smtClean="0"/>
              <a:t>; </a:t>
            </a:r>
            <a:br>
              <a:rPr lang="ru-RU" sz="1600" dirty="0" smtClean="0"/>
            </a:br>
            <a:r>
              <a:rPr lang="ru-RU" sz="1600" dirty="0" smtClean="0"/>
              <a:t>3) </a:t>
            </a:r>
            <a:r>
              <a:rPr lang="ru-RU" sz="1600" dirty="0" err="1" smtClean="0"/>
              <a:t>міжбюджетні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трансферти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бюджетів</a:t>
            </a:r>
            <a:r>
              <a:rPr lang="ru-RU" sz="1600" dirty="0" smtClean="0"/>
              <a:t>; </a:t>
            </a:r>
            <a:br>
              <a:rPr lang="ru-RU" sz="1600" dirty="0" smtClean="0"/>
            </a:br>
            <a:r>
              <a:rPr lang="ru-RU" sz="1600" dirty="0" smtClean="0"/>
              <a:t>4) 50 </a:t>
            </a:r>
            <a:r>
              <a:rPr lang="ru-RU" sz="1600" dirty="0" err="1" smtClean="0"/>
              <a:t>відсотків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надходження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адміністративних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штрафів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безпеки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дорожнього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руху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 </a:t>
            </a:r>
            <a:r>
              <a:rPr lang="ru-RU" sz="1600" dirty="0" err="1" smtClean="0"/>
              <a:t>накладаються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уповноваженими</a:t>
            </a:r>
            <a:r>
              <a:rPr lang="ru-RU" sz="1600" dirty="0" smtClean="0"/>
              <a:t> органами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    </a:t>
            </a:r>
            <a:r>
              <a:rPr lang="ru-RU" sz="1600" dirty="0" smtClean="0"/>
              <a:t>(</a:t>
            </a:r>
            <a:r>
              <a:rPr lang="ru-RU" sz="1600" dirty="0" err="1" smtClean="0"/>
              <a:t>посадовими</a:t>
            </a:r>
            <a:r>
              <a:rPr lang="ru-RU" sz="1600" dirty="0" smtClean="0"/>
              <a:t> </a:t>
            </a:r>
            <a:r>
              <a:rPr lang="ru-RU" sz="1600" dirty="0" smtClean="0"/>
              <a:t>особами</a:t>
            </a:r>
            <a:r>
              <a:rPr lang="ru-RU" sz="1600" dirty="0" smtClean="0"/>
              <a:t>). </a:t>
            </a:r>
            <a:endParaRPr lang="ru-RU" sz="1600" dirty="0"/>
          </a:p>
        </p:txBody>
      </p:sp>
      <p:pic>
        <p:nvPicPr>
          <p:cNvPr id="4" name="Рисунок 3" descr="1382443631_1345019390_tren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5068716"/>
            <a:ext cx="2786082" cy="17892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Відносини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регулюються</a:t>
            </a:r>
            <a:r>
              <a:rPr lang="ru-RU" dirty="0" smtClean="0"/>
              <a:t> </a:t>
            </a:r>
            <a:r>
              <a:rPr lang="ru-RU" dirty="0" err="1" smtClean="0"/>
              <a:t>Бюджетним</a:t>
            </a:r>
            <a:r>
              <a:rPr lang="ru-RU" dirty="0" smtClean="0"/>
              <a:t> кодексом </a:t>
            </a:r>
            <a:r>
              <a:rPr lang="ru-RU" dirty="0" err="1" smtClean="0"/>
              <a:t>України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Бюджетним</a:t>
            </a:r>
            <a:r>
              <a:rPr lang="ru-RU" dirty="0" smtClean="0"/>
              <a:t> кодексом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регулюються</a:t>
            </a:r>
            <a:r>
              <a:rPr lang="en-IE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складання</a:t>
            </a:r>
            <a:r>
              <a:rPr lang="ru-RU" dirty="0" smtClean="0"/>
              <a:t>, </a:t>
            </a:r>
            <a:r>
              <a:rPr lang="ru-RU" dirty="0" err="1" smtClean="0"/>
              <a:t>розгляду</a:t>
            </a:r>
            <a:r>
              <a:rPr lang="ru-RU" dirty="0" smtClean="0"/>
              <a:t>, </a:t>
            </a:r>
            <a:r>
              <a:rPr lang="ru-RU" dirty="0" err="1" smtClean="0"/>
              <a:t>затвердження</a:t>
            </a:r>
            <a:r>
              <a:rPr lang="ru-RU" dirty="0" smtClean="0"/>
              <a:t>,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 та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звітів</a:t>
            </a:r>
            <a:r>
              <a:rPr lang="ru-RU" dirty="0" smtClean="0"/>
              <a:t> про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контролю за </a:t>
            </a:r>
            <a:r>
              <a:rPr lang="ru-RU" dirty="0" err="1" smtClean="0"/>
              <a:t>виконанням</a:t>
            </a:r>
            <a:r>
              <a:rPr lang="ru-RU" dirty="0" smtClean="0"/>
              <a:t> Державного </a:t>
            </a:r>
            <a:r>
              <a:rPr lang="ru-RU" dirty="0" smtClean="0">
                <a:hlinkClick r:id="rId3" tooltip="бюджету"/>
              </a:rPr>
              <a:t>бюджету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та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image00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3857628"/>
            <a:ext cx="3500462" cy="20345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Бюджетний період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Бюджетний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бюджетну</a:t>
            </a:r>
            <a:r>
              <a:rPr lang="ru-RU" dirty="0" smtClean="0"/>
              <a:t> систему, становить один </a:t>
            </a:r>
            <a:r>
              <a:rPr lang="ru-RU" dirty="0" err="1" smtClean="0"/>
              <a:t>календарний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1 </a:t>
            </a:r>
            <a:r>
              <a:rPr lang="ru-RU" dirty="0" err="1" smtClean="0"/>
              <a:t>січня</a:t>
            </a:r>
            <a:r>
              <a:rPr lang="ru-RU" dirty="0" smtClean="0"/>
              <a:t> кожного року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31 </a:t>
            </a:r>
            <a:r>
              <a:rPr lang="ru-RU" dirty="0" err="1" smtClean="0"/>
              <a:t>грудня</a:t>
            </a:r>
            <a:r>
              <a:rPr lang="ru-RU" dirty="0" smtClean="0"/>
              <a:t> того ж року. </a:t>
            </a:r>
            <a:r>
              <a:rPr lang="ru-RU" dirty="0" err="1" smtClean="0"/>
              <a:t>Неприйняття</a:t>
            </a:r>
            <a:r>
              <a:rPr lang="ru-RU" dirty="0" smtClean="0"/>
              <a:t> Верховною Радою </a:t>
            </a:r>
            <a:r>
              <a:rPr lang="ru-RU" dirty="0" err="1" smtClean="0"/>
              <a:t>України</a:t>
            </a:r>
            <a:r>
              <a:rPr lang="ru-RU" dirty="0" smtClean="0"/>
              <a:t> закону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 до 1 </a:t>
            </a:r>
            <a:r>
              <a:rPr lang="ru-RU" dirty="0" err="1" smtClean="0"/>
              <a:t>січня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підставою</a:t>
            </a:r>
            <a:r>
              <a:rPr lang="ru-RU" dirty="0" smtClean="0"/>
              <a:t> для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бюджетного </a:t>
            </a:r>
            <a:r>
              <a:rPr lang="ru-RU" dirty="0" err="1" smtClean="0"/>
              <a:t>періоду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yak-zrobiti-kalendar-u-kore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4357694"/>
            <a:ext cx="2214578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Особливими</a:t>
            </a:r>
            <a:r>
              <a:rPr lang="ru-RU" dirty="0" smtClean="0"/>
              <a:t> </a:t>
            </a:r>
            <a:r>
              <a:rPr lang="ru-RU" dirty="0" err="1" smtClean="0"/>
              <a:t>обставинами</a:t>
            </a:r>
            <a:r>
              <a:rPr lang="ru-RU" dirty="0" smtClean="0"/>
              <a:t>, за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прийнято</a:t>
            </a:r>
            <a:r>
              <a:rPr lang="ru-RU" dirty="0" smtClean="0"/>
              <a:t> на </a:t>
            </a:r>
            <a:r>
              <a:rPr lang="ru-RU" dirty="0" err="1" smtClean="0"/>
              <a:t>інший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передбачено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, </a:t>
            </a:r>
            <a:r>
              <a:rPr lang="ru-RU" dirty="0" err="1" smtClean="0"/>
              <a:t>бюджетний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, є: </a:t>
            </a:r>
            <a:br>
              <a:rPr lang="ru-RU" dirty="0" smtClean="0"/>
            </a:br>
            <a:r>
              <a:rPr lang="ru-RU" dirty="0" smtClean="0"/>
              <a:t>1)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стану; </a:t>
            </a:r>
            <a:br>
              <a:rPr lang="ru-RU" dirty="0" smtClean="0"/>
            </a:br>
            <a:r>
              <a:rPr lang="ru-RU" dirty="0" smtClean="0"/>
              <a:t>2) </a:t>
            </a:r>
            <a:r>
              <a:rPr lang="ru-RU" dirty="0" err="1" smtClean="0"/>
              <a:t>оголошення</a:t>
            </a:r>
            <a:r>
              <a:rPr lang="ru-RU" dirty="0" smtClean="0"/>
              <a:t> </a:t>
            </a:r>
            <a:r>
              <a:rPr lang="ru-RU" dirty="0" err="1" smtClean="0"/>
              <a:t>надзвичайного</a:t>
            </a:r>
            <a:r>
              <a:rPr lang="ru-RU" dirty="0" smtClean="0"/>
              <a:t> стану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місцевостях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3) </a:t>
            </a:r>
            <a:r>
              <a:rPr lang="ru-RU" dirty="0" err="1" smtClean="0"/>
              <a:t>оголошення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місцевостей</a:t>
            </a:r>
            <a:r>
              <a:rPr lang="ru-RU" dirty="0" smtClean="0"/>
              <a:t> зонами </a:t>
            </a:r>
            <a:r>
              <a:rPr lang="ru-RU" dirty="0" err="1" smtClean="0"/>
              <a:t>надзвичайної</a:t>
            </a:r>
            <a:r>
              <a:rPr lang="ru-RU" dirty="0" smtClean="0"/>
              <a:t>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техногенних</a:t>
            </a:r>
            <a:r>
              <a:rPr lang="ru-RU" dirty="0" smtClean="0"/>
              <a:t> катастроф</a:t>
            </a:r>
            <a:endParaRPr lang="ru-RU" dirty="0"/>
          </a:p>
        </p:txBody>
      </p:sp>
      <p:pic>
        <p:nvPicPr>
          <p:cNvPr id="4" name="Рисунок 3" descr="559278_w_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4429132"/>
            <a:ext cx="2571768" cy="20574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04-1576w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429132"/>
            <a:ext cx="2714644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бюджетної системи України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6186502" cy="275749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sz="2600" dirty="0" err="1" smtClean="0"/>
              <a:t>Бюджетна</a:t>
            </a:r>
            <a:r>
              <a:rPr lang="ru-RU" sz="2600" dirty="0" smtClean="0"/>
              <a:t> система України </a:t>
            </a:r>
            <a:r>
              <a:rPr lang="ru-RU" sz="2600" dirty="0" err="1" smtClean="0"/>
              <a:t>складається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</a:t>
            </a:r>
            <a:r>
              <a:rPr lang="ru-RU" sz="2600" dirty="0" smtClean="0"/>
              <a:t>державного </a:t>
            </a:r>
            <a:r>
              <a:rPr lang="ru-RU" sz="2600" dirty="0" smtClean="0"/>
              <a:t>бюджету та </a:t>
            </a:r>
            <a:r>
              <a:rPr lang="ru-RU" sz="2600" dirty="0" err="1" smtClean="0"/>
              <a:t>місцевих</a:t>
            </a:r>
            <a:r>
              <a:rPr lang="ru-RU" sz="2600" dirty="0" smtClean="0"/>
              <a:t> </a:t>
            </a:r>
            <a:r>
              <a:rPr lang="ru-RU" sz="2600" dirty="0" err="1" smtClean="0"/>
              <a:t>бюджетів</a:t>
            </a:r>
            <a:r>
              <a:rPr lang="ru-RU" sz="2600" dirty="0" smtClean="0"/>
              <a:t>. </a:t>
            </a:r>
            <a:r>
              <a:rPr lang="ru-RU" sz="2600" dirty="0" smtClean="0"/>
              <a:t> </a:t>
            </a:r>
            <a:r>
              <a:rPr lang="ru-RU" sz="2600" dirty="0" smtClean="0"/>
              <a:t> </a:t>
            </a:r>
            <a:r>
              <a:rPr lang="ru-RU" sz="2600" dirty="0" smtClean="0"/>
              <a:t>2</a:t>
            </a:r>
            <a:r>
              <a:rPr lang="ru-RU" sz="2600" dirty="0" smtClean="0"/>
              <a:t>. Бюджетами </a:t>
            </a:r>
            <a:r>
              <a:rPr lang="ru-RU" sz="2600" dirty="0" err="1" smtClean="0"/>
              <a:t>місцевого</a:t>
            </a:r>
            <a:r>
              <a:rPr lang="ru-RU" sz="2600" dirty="0" smtClean="0"/>
              <a:t> </a:t>
            </a:r>
            <a:r>
              <a:rPr lang="ru-RU" sz="2600" dirty="0" err="1" smtClean="0"/>
              <a:t>самоврядування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визнаються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бюджети</a:t>
            </a:r>
            <a:r>
              <a:rPr lang="ru-RU" sz="2600" dirty="0" smtClean="0"/>
              <a:t> </a:t>
            </a:r>
            <a:r>
              <a:rPr lang="ru-RU" sz="2600" dirty="0" err="1" smtClean="0"/>
              <a:t>територіальних</a:t>
            </a:r>
            <a:r>
              <a:rPr lang="ru-RU" sz="2600" dirty="0" smtClean="0"/>
              <a:t> громад </a:t>
            </a:r>
            <a:r>
              <a:rPr lang="ru-RU" sz="2600" dirty="0" err="1" smtClean="0"/>
              <a:t>сіл</a:t>
            </a:r>
            <a:r>
              <a:rPr lang="ru-RU" sz="2600" dirty="0" smtClean="0"/>
              <a:t>, селищ, </a:t>
            </a:r>
            <a:r>
              <a:rPr lang="ru-RU" sz="2600" dirty="0" err="1" smtClean="0"/>
              <a:t>міст</a:t>
            </a:r>
            <a:r>
              <a:rPr lang="ru-RU" sz="2600" dirty="0" smtClean="0"/>
              <a:t> та </a:t>
            </a:r>
            <a:r>
              <a:rPr lang="ru-RU" sz="2600" dirty="0" err="1" smtClean="0"/>
              <a:t>їх</a:t>
            </a:r>
            <a:r>
              <a:rPr lang="ru-RU" sz="2600" dirty="0" smtClean="0"/>
              <a:t> </a:t>
            </a:r>
            <a:r>
              <a:rPr lang="ru-RU" sz="2600" dirty="0" err="1" smtClean="0"/>
              <a:t>об'єднань</a:t>
            </a:r>
            <a:r>
              <a:rPr lang="ru-RU" sz="2600" dirty="0" smtClean="0"/>
              <a:t>. </a:t>
            </a:r>
            <a:br>
              <a:rPr lang="ru-RU" sz="2600" dirty="0" smtClean="0"/>
            </a:br>
            <a:r>
              <a:rPr lang="ru-RU" sz="2600" dirty="0" smtClean="0"/>
              <a:t>3. </a:t>
            </a:r>
            <a:r>
              <a:rPr lang="ru-RU" sz="2600" dirty="0" err="1" smtClean="0"/>
              <a:t>Місцевими</a:t>
            </a:r>
            <a:r>
              <a:rPr lang="ru-RU" sz="2600" dirty="0" smtClean="0"/>
              <a:t> бюджетами </a:t>
            </a:r>
            <a:r>
              <a:rPr lang="ru-RU" sz="2600" dirty="0" err="1" smtClean="0"/>
              <a:t>визнаються</a:t>
            </a:r>
            <a:r>
              <a:rPr lang="ru-RU" sz="2600" dirty="0" smtClean="0"/>
              <a:t> </a:t>
            </a:r>
            <a:r>
              <a:rPr lang="ru-RU" sz="2600" dirty="0" err="1" smtClean="0"/>
              <a:t>бюджети</a:t>
            </a:r>
            <a:r>
              <a:rPr lang="ru-RU" sz="2600" dirty="0" smtClean="0"/>
              <a:t> </a:t>
            </a:r>
            <a:r>
              <a:rPr lang="ru-RU" sz="2600" dirty="0" err="1" smtClean="0"/>
              <a:t>обласні</a:t>
            </a:r>
            <a:r>
              <a:rPr lang="ru-RU" sz="2600" dirty="0" smtClean="0"/>
              <a:t>, </a:t>
            </a:r>
            <a:r>
              <a:rPr lang="ru-RU" sz="2600" dirty="0" err="1" smtClean="0"/>
              <a:t>районні</a:t>
            </a:r>
            <a:r>
              <a:rPr lang="ru-RU" sz="2600" dirty="0" smtClean="0"/>
              <a:t>, </a:t>
            </a:r>
            <a:r>
              <a:rPr lang="ru-RU" sz="2600" dirty="0" err="1" smtClean="0"/>
              <a:t>бюджети</a:t>
            </a:r>
            <a:r>
              <a:rPr lang="ru-RU" sz="2600" dirty="0" smtClean="0"/>
              <a:t> </a:t>
            </a:r>
            <a:r>
              <a:rPr lang="ru-RU" sz="2600" dirty="0" err="1" smtClean="0"/>
              <a:t>районів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 </a:t>
            </a:r>
            <a:r>
              <a:rPr lang="ru-RU" sz="2600" dirty="0" smtClean="0"/>
              <a:t>   </a:t>
            </a:r>
            <a:r>
              <a:rPr lang="ru-RU" sz="2600" dirty="0" smtClean="0"/>
              <a:t> </a:t>
            </a:r>
            <a:r>
              <a:rPr lang="ru-RU" sz="2600" dirty="0" smtClean="0"/>
              <a:t>у </a:t>
            </a:r>
            <a:r>
              <a:rPr lang="ru-RU" sz="2600" dirty="0" err="1" smtClean="0"/>
              <a:t>містах</a:t>
            </a:r>
            <a:r>
              <a:rPr lang="ru-RU" sz="2600" dirty="0" smtClean="0"/>
              <a:t> та 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 </a:t>
            </a:r>
            <a:r>
              <a:rPr lang="ru-RU" sz="2600" dirty="0" smtClean="0"/>
              <a:t>    </a:t>
            </a:r>
            <a:r>
              <a:rPr lang="ru-RU" sz="2600" dirty="0" err="1" smtClean="0"/>
              <a:t>бюджети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     </a:t>
            </a:r>
            <a:r>
              <a:rPr lang="ru-RU" sz="2600" dirty="0" err="1" smtClean="0"/>
              <a:t>місцевого</a:t>
            </a: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 </a:t>
            </a:r>
            <a:r>
              <a:rPr lang="ru-RU" sz="2600" dirty="0" smtClean="0"/>
              <a:t>   </a:t>
            </a:r>
            <a:r>
              <a:rPr lang="ru-RU" sz="2600" dirty="0" smtClean="0"/>
              <a:t> </a:t>
            </a:r>
            <a:r>
              <a:rPr lang="ru-RU" sz="2600" dirty="0" err="1" smtClean="0"/>
              <a:t>самоврядування</a:t>
            </a:r>
            <a:r>
              <a:rPr lang="ru-RU" sz="2600" dirty="0" smtClean="0"/>
              <a:t>. </a:t>
            </a:r>
            <a:endParaRPr lang="ru-RU" sz="2600" dirty="0"/>
          </a:p>
        </p:txBody>
      </p:sp>
      <p:pic>
        <p:nvPicPr>
          <p:cNvPr id="4" name="Рисунок 3" descr="ris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214686"/>
            <a:ext cx="5743575" cy="27908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Бюджетна класифікація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Бюджетна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для </a:t>
            </a:r>
            <a:r>
              <a:rPr lang="ru-RU" dirty="0" err="1" smtClean="0"/>
              <a:t>здійснення</a:t>
            </a:r>
            <a:r>
              <a:rPr lang="ru-RU" dirty="0" smtClean="0"/>
              <a:t> контролю за </a:t>
            </a:r>
            <a:r>
              <a:rPr lang="ru-RU" dirty="0" err="1" smtClean="0"/>
              <a:t>фінансовою</a:t>
            </a:r>
            <a:r>
              <a:rPr lang="ru-RU" dirty="0" smtClean="0"/>
              <a:t>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розпорядників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,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необхідного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в </a:t>
            </a:r>
            <a:r>
              <a:rPr lang="ru-RU" dirty="0" err="1" smtClean="0"/>
              <a:t>розрізі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,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та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видатків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загальнодержавної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порівнянності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доходів бюджету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Доходи бюджету </a:t>
            </a:r>
            <a:r>
              <a:rPr lang="ru-RU" dirty="0" err="1" smtClean="0"/>
              <a:t>класифікуються</a:t>
            </a:r>
            <a:r>
              <a:rPr lang="ru-RU" dirty="0" smtClean="0"/>
              <a:t> за такими </a:t>
            </a:r>
            <a:r>
              <a:rPr lang="ru-RU" dirty="0" err="1" smtClean="0"/>
              <a:t>розділами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1) </a:t>
            </a:r>
            <a:r>
              <a:rPr lang="ru-RU" dirty="0" err="1" smtClean="0"/>
              <a:t>податкові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2) </a:t>
            </a:r>
            <a:r>
              <a:rPr lang="ru-RU" dirty="0" err="1" smtClean="0"/>
              <a:t>неподаткові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3) доходи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капіталом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4) </a:t>
            </a:r>
            <a:r>
              <a:rPr lang="ru-RU" dirty="0" err="1" smtClean="0"/>
              <a:t>трансферти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2-bab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2357430"/>
            <a:ext cx="2714644" cy="32664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7467600" cy="4873752"/>
          </a:xfrm>
        </p:spPr>
        <p:txBody>
          <a:bodyPr/>
          <a:lstStyle/>
          <a:p>
            <a:r>
              <a:rPr lang="ru-RU" dirty="0" err="1" smtClean="0"/>
              <a:t>Загальний</a:t>
            </a:r>
            <a:r>
              <a:rPr lang="ru-RU" dirty="0" smtClean="0"/>
              <a:t> фонд бюджету </a:t>
            </a:r>
            <a:r>
              <a:rPr lang="ru-RU" dirty="0" err="1" smtClean="0"/>
              <a:t>включає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1) </a:t>
            </a:r>
            <a:r>
              <a:rPr lang="ru-RU" dirty="0" err="1" smtClean="0"/>
              <a:t>всі</a:t>
            </a:r>
            <a:r>
              <a:rPr lang="ru-RU" dirty="0" smtClean="0"/>
              <a:t> доходи бюджету, </a:t>
            </a:r>
            <a:r>
              <a:rPr lang="ru-RU" dirty="0" err="1" smtClean="0"/>
              <a:t>крім</a:t>
            </a:r>
            <a:r>
              <a:rPr lang="ru-RU" dirty="0" smtClean="0"/>
              <a:t> тих,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призначені</a:t>
            </a:r>
            <a:r>
              <a:rPr lang="ru-RU" dirty="0" smtClean="0"/>
              <a:t> для </a:t>
            </a:r>
            <a:r>
              <a:rPr lang="ru-RU" dirty="0" err="1" smtClean="0"/>
              <a:t>зарахування</a:t>
            </a:r>
            <a:r>
              <a:rPr lang="ru-RU" dirty="0" smtClean="0"/>
              <a:t> до </a:t>
            </a:r>
            <a:r>
              <a:rPr lang="ru-RU" dirty="0" err="1" smtClean="0"/>
              <a:t>спеціального</a:t>
            </a:r>
            <a:r>
              <a:rPr lang="ru-RU" dirty="0" smtClean="0"/>
              <a:t> фонду; </a:t>
            </a:r>
            <a:br>
              <a:rPr lang="ru-RU" dirty="0" smtClean="0"/>
            </a:br>
            <a:r>
              <a:rPr lang="ru-RU" dirty="0" smtClean="0"/>
              <a:t>2)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видатки</a:t>
            </a:r>
            <a:r>
              <a:rPr lang="ru-RU" dirty="0" smtClean="0"/>
              <a:t> бюджету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до </a:t>
            </a:r>
            <a:r>
              <a:rPr lang="ru-RU" dirty="0" err="1" smtClean="0"/>
              <a:t>загального</a:t>
            </a:r>
            <a:r>
              <a:rPr lang="ru-RU" dirty="0" smtClean="0"/>
              <a:t> фонду бюджету; </a:t>
            </a:r>
            <a:br>
              <a:rPr lang="ru-RU" dirty="0" smtClean="0"/>
            </a:br>
            <a:r>
              <a:rPr lang="ru-RU" dirty="0" smtClean="0"/>
              <a:t>3)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фонду бюджету.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115196" cy="550072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Спеціальний</a:t>
            </a:r>
            <a:r>
              <a:rPr lang="ru-RU" dirty="0" smtClean="0"/>
              <a:t> фонд бюджету </a:t>
            </a:r>
            <a:r>
              <a:rPr lang="ru-RU" dirty="0" err="1" smtClean="0"/>
              <a:t>включає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1) </a:t>
            </a:r>
            <a:r>
              <a:rPr lang="ru-RU" dirty="0" err="1" smtClean="0"/>
              <a:t>бюджетні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на </a:t>
            </a:r>
            <a:r>
              <a:rPr lang="ru-RU" dirty="0" err="1" smtClean="0"/>
              <a:t>видатки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конкретно </a:t>
            </a:r>
            <a:r>
              <a:rPr lang="ru-RU" dirty="0" err="1" smtClean="0"/>
              <a:t>визначених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; </a:t>
            </a:r>
            <a:br>
              <a:rPr lang="ru-RU" dirty="0" smtClean="0"/>
            </a:br>
            <a:r>
              <a:rPr lang="ru-RU" dirty="0" smtClean="0"/>
              <a:t>2) </a:t>
            </a:r>
            <a:r>
              <a:rPr lang="ru-RU" dirty="0" err="1" smtClean="0"/>
              <a:t>гранти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дарунки</a:t>
            </a:r>
            <a:r>
              <a:rPr lang="ru-RU" dirty="0" smtClean="0"/>
              <a:t> (у </a:t>
            </a:r>
            <a:r>
              <a:rPr lang="ru-RU" dirty="0" err="1" smtClean="0"/>
              <a:t>вартісному</a:t>
            </a:r>
            <a:r>
              <a:rPr lang="ru-RU" dirty="0" smtClean="0"/>
              <a:t> </a:t>
            </a:r>
            <a:r>
              <a:rPr lang="ru-RU" dirty="0" err="1" smtClean="0"/>
              <a:t>обрахунку</a:t>
            </a:r>
            <a:r>
              <a:rPr lang="ru-RU" dirty="0" smtClean="0"/>
              <a:t>), </a:t>
            </a:r>
            <a:r>
              <a:rPr lang="ru-RU" dirty="0" err="1" smtClean="0"/>
              <a:t>одержані</a:t>
            </a:r>
            <a:r>
              <a:rPr lang="ru-RU" dirty="0" smtClean="0"/>
              <a:t> </a:t>
            </a:r>
            <a:r>
              <a:rPr lang="ru-RU" dirty="0" err="1" smtClean="0"/>
              <a:t>розпорядниками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на </a:t>
            </a:r>
            <a:r>
              <a:rPr lang="ru-RU" dirty="0" err="1" smtClean="0"/>
              <a:t>конкретну</a:t>
            </a:r>
            <a:r>
              <a:rPr lang="ru-RU" dirty="0" smtClean="0"/>
              <a:t> мету; </a:t>
            </a:r>
            <a:br>
              <a:rPr lang="ru-RU" dirty="0" smtClean="0"/>
            </a:br>
            <a:r>
              <a:rPr lang="ru-RU" dirty="0" smtClean="0"/>
              <a:t>3) </a:t>
            </a:r>
            <a:r>
              <a:rPr lang="ru-RU" dirty="0" err="1" smtClean="0"/>
              <a:t>різницю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доходами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видатками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фонду бюджету. 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 smtClean="0"/>
              <a:t>Розподіл</a:t>
            </a:r>
            <a:r>
              <a:rPr lang="ru-RU" dirty="0" smtClean="0"/>
              <a:t> бюджету на </a:t>
            </a:r>
            <a:r>
              <a:rPr lang="ru-RU" dirty="0" err="1" smtClean="0"/>
              <a:t>загальний</a:t>
            </a:r>
            <a:r>
              <a:rPr lang="ru-RU" dirty="0" smtClean="0"/>
              <a:t> та </a:t>
            </a:r>
            <a:r>
              <a:rPr lang="ru-RU" dirty="0" err="1" smtClean="0"/>
              <a:t>спеціальний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законом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фонду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законами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5. </a:t>
            </a:r>
            <a:r>
              <a:rPr lang="ru-RU" dirty="0" err="1" smtClean="0"/>
              <a:t>Підставою</a:t>
            </a:r>
            <a:r>
              <a:rPr lang="ru-RU" dirty="0" smtClean="0"/>
              <a:t> для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ради про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фонду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бюджету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виключно</a:t>
            </a:r>
            <a:r>
              <a:rPr lang="ru-RU" dirty="0" smtClean="0"/>
              <a:t> закон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6. Передача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 та </a:t>
            </a:r>
            <a:r>
              <a:rPr lang="ru-RU" dirty="0" err="1" smtClean="0"/>
              <a:t>спеціальним</a:t>
            </a:r>
            <a:r>
              <a:rPr lang="ru-RU" dirty="0" smtClean="0"/>
              <a:t> фондами бюджету </a:t>
            </a:r>
            <a:r>
              <a:rPr lang="ru-RU" dirty="0" err="1" smtClean="0"/>
              <a:t>дозволяється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межах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призначень</a:t>
            </a:r>
            <a:r>
              <a:rPr lang="ru-RU" dirty="0" smtClean="0"/>
              <a:t> шляхом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закону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відповідної</a:t>
            </a:r>
            <a:r>
              <a:rPr lang="ru-RU" dirty="0" smtClean="0"/>
              <a:t> ради. </a:t>
            </a:r>
            <a:br>
              <a:rPr lang="ru-RU" dirty="0" smtClean="0"/>
            </a:br>
            <a:r>
              <a:rPr lang="ru-RU" dirty="0" smtClean="0"/>
              <a:t>7. </a:t>
            </a:r>
            <a:r>
              <a:rPr lang="ru-RU" dirty="0" err="1" smtClean="0"/>
              <a:t>Платежі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фонду </a:t>
            </a:r>
            <a:r>
              <a:rPr lang="ru-RU" dirty="0" err="1" smtClean="0"/>
              <a:t>здійснюються</a:t>
            </a:r>
            <a:r>
              <a:rPr lang="ru-RU" dirty="0" smtClean="0"/>
              <a:t> в межах </a:t>
            </a:r>
            <a:r>
              <a:rPr lang="ru-RU" dirty="0" err="1" smtClean="0"/>
              <a:t>коштів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надійшли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фонду на </a:t>
            </a:r>
            <a:r>
              <a:rPr lang="ru-RU" dirty="0" err="1" smtClean="0"/>
              <a:t>відповідну</a:t>
            </a:r>
            <a:r>
              <a:rPr lang="ru-RU" dirty="0" smtClean="0"/>
              <a:t> мету. </a:t>
            </a:r>
            <a:br>
              <a:rPr lang="ru-RU" dirty="0" smtClean="0"/>
            </a:br>
            <a:r>
              <a:rPr lang="ru-RU" dirty="0" smtClean="0"/>
              <a:t>8.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позабюджетних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органами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органами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бюджетними</a:t>
            </a:r>
            <a:r>
              <a:rPr lang="ru-RU" dirty="0" smtClean="0"/>
              <a:t> </a:t>
            </a:r>
            <a:r>
              <a:rPr lang="ru-RU" dirty="0" err="1" smtClean="0"/>
              <a:t>установами</a:t>
            </a:r>
            <a:r>
              <a:rPr lang="ru-RU" dirty="0" smtClean="0"/>
              <a:t> не </a:t>
            </a:r>
            <a:r>
              <a:rPr lang="ru-RU" dirty="0" err="1" smtClean="0"/>
              <a:t>допускається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льков">
  <a:themeElements>
    <a:clrScheme name="Альков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льков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льков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277</Words>
  <PresentationFormat>Экран (4:3)</PresentationFormat>
  <Paragraphs>33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Альков</vt:lpstr>
      <vt:lpstr>Бюджетний кодекс України</vt:lpstr>
      <vt:lpstr>Відносини, що регулюються Бюджетним кодексом України</vt:lpstr>
      <vt:lpstr>Бюджетний період</vt:lpstr>
      <vt:lpstr>Слайд 4</vt:lpstr>
      <vt:lpstr>Структура бюджетної системи України</vt:lpstr>
      <vt:lpstr>Бюджетна класифікація</vt:lpstr>
      <vt:lpstr>Класифікація доходів бюджету</vt:lpstr>
      <vt:lpstr>Слайд 8</vt:lpstr>
      <vt:lpstr>Слайд 9</vt:lpstr>
      <vt:lpstr>Стадії бюджетного процесу</vt:lpstr>
      <vt:lpstr>Склад доходів державного бюджету України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</cp:revision>
  <dcterms:modified xsi:type="dcterms:W3CDTF">2015-02-06T16:02:42Z</dcterms:modified>
</cp:coreProperties>
</file>