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7" r:id="rId7"/>
    <p:sldId id="270" r:id="rId8"/>
    <p:sldId id="262" r:id="rId9"/>
    <p:sldId id="271" r:id="rId10"/>
    <p:sldId id="276" r:id="rId11"/>
    <p:sldId id="273" r:id="rId12"/>
    <p:sldId id="274" r:id="rId13"/>
    <p:sldId id="269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EAC860D-4B31-4DCE-A55A-19BE407CFEEA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32E7BD9-6222-4625-8CDA-D63E10711F25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860D-4B31-4DCE-A55A-19BE407CFEEA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7BD9-6222-4625-8CDA-D63E10711F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860D-4B31-4DCE-A55A-19BE407CFEEA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7BD9-6222-4625-8CDA-D63E10711F2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860D-4B31-4DCE-A55A-19BE407CFEEA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7BD9-6222-4625-8CDA-D63E10711F2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EAC860D-4B31-4DCE-A55A-19BE407CFEEA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32E7BD9-6222-4625-8CDA-D63E10711F2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860D-4B31-4DCE-A55A-19BE407CFEEA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7BD9-6222-4625-8CDA-D63E10711F2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860D-4B31-4DCE-A55A-19BE407CFEEA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7BD9-6222-4625-8CDA-D63E10711F2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860D-4B31-4DCE-A55A-19BE407CFEEA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7BD9-6222-4625-8CDA-D63E10711F2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860D-4B31-4DCE-A55A-19BE407CFEEA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7BD9-6222-4625-8CDA-D63E10711F2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860D-4B31-4DCE-A55A-19BE407CFEEA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7BD9-6222-4625-8CDA-D63E10711F2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860D-4B31-4DCE-A55A-19BE407CFEEA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7BD9-6222-4625-8CDA-D63E10711F2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EAC860D-4B31-4DCE-A55A-19BE407CFEEA}" type="datetimeFigureOut">
              <a:rPr lang="ru-RU" smtClean="0"/>
              <a:t>07.09.2014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32E7BD9-6222-4625-8CDA-D63E10711F25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183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uk.wikipedia.org/wiki/%D0%96%D0%BE%D1%80%D0%B6_%D0%91%D1%96%D0%B7%D0%B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357354" y="3714752"/>
            <a:ext cx="9434554" cy="1000132"/>
          </a:xfrm>
        </p:spPr>
        <p:txBody>
          <a:bodyPr>
            <a:noAutofit/>
          </a:bodyPr>
          <a:lstStyle/>
          <a:p>
            <a:r>
              <a:rPr lang="ru-RU" sz="6900" b="1" i="1" dirty="0" err="1" smtClean="0"/>
              <a:t>Проспер</a:t>
            </a:r>
            <a:r>
              <a:rPr lang="ru-RU" sz="6900" b="1" i="1" dirty="0" smtClean="0"/>
              <a:t> Мер</a:t>
            </a:r>
            <a:r>
              <a:rPr lang="uk-UA" sz="6900" b="1" i="1" dirty="0" err="1" smtClean="0"/>
              <a:t>іме</a:t>
            </a:r>
            <a:r>
              <a:rPr lang="uk-UA" sz="6900" b="1" i="1" dirty="0" smtClean="0"/>
              <a:t> </a:t>
            </a:r>
            <a:endParaRPr lang="ru-RU" sz="69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124450"/>
            <a:ext cx="5500726" cy="533400"/>
          </a:xfrm>
        </p:spPr>
        <p:txBody>
          <a:bodyPr>
            <a:noAutofit/>
          </a:bodyPr>
          <a:lstStyle/>
          <a:p>
            <a:r>
              <a:rPr lang="uk-UA" sz="3600" dirty="0" smtClean="0"/>
              <a:t>1803-1870</a:t>
            </a:r>
            <a:endParaRPr lang="ru-RU" sz="3600" dirty="0"/>
          </a:p>
        </p:txBody>
      </p:sp>
      <p:pic>
        <p:nvPicPr>
          <p:cNvPr id="4" name="Рисунок 3" descr="Prosper_Mérimé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53775"/>
            <a:ext cx="2786082" cy="358953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14422"/>
            <a:ext cx="9001156" cy="493776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4400" i="1" dirty="0" err="1" smtClean="0">
                <a:latin typeface="+mj-lt"/>
              </a:rPr>
              <a:t>Починаючи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з</a:t>
            </a:r>
            <a:r>
              <a:rPr lang="ru-RU" sz="4400" i="1" dirty="0" smtClean="0">
                <a:latin typeface="+mj-lt"/>
              </a:rPr>
              <a:t> 1848 року </a:t>
            </a:r>
            <a:r>
              <a:rPr lang="ru-RU" sz="4400" i="1" dirty="0" err="1" smtClean="0">
                <a:latin typeface="+mj-lt"/>
              </a:rPr>
              <a:t>Проспер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Меріме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smtClean="0">
                <a:latin typeface="+mj-lt"/>
              </a:rPr>
              <a:t>"</a:t>
            </a:r>
            <a:r>
              <a:rPr lang="ru-RU" sz="4400" i="1" dirty="0" err="1" smtClean="0">
                <a:latin typeface="+mj-lt"/>
              </a:rPr>
              <a:t>літературно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емігрував</a:t>
            </a:r>
            <a:r>
              <a:rPr lang="ru-RU" sz="4400" i="1" dirty="0" smtClean="0">
                <a:latin typeface="+mj-lt"/>
              </a:rPr>
              <a:t> до </a:t>
            </a:r>
            <a:r>
              <a:rPr lang="ru-RU" sz="4400" i="1" dirty="0" err="1" smtClean="0">
                <a:latin typeface="+mj-lt"/>
              </a:rPr>
              <a:t>Росії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й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України</a:t>
            </a:r>
            <a:r>
              <a:rPr lang="ru-RU" sz="4400" i="1" dirty="0" smtClean="0">
                <a:latin typeface="+mj-lt"/>
              </a:rPr>
              <a:t>". </a:t>
            </a:r>
            <a:r>
              <a:rPr lang="ru-RU" sz="4400" i="1" dirty="0" err="1" smtClean="0">
                <a:latin typeface="+mj-lt"/>
              </a:rPr>
              <a:t>Знайомство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з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історією</a:t>
            </a:r>
            <a:r>
              <a:rPr lang="ru-RU" sz="4400" i="1" dirty="0" smtClean="0">
                <a:latin typeface="+mj-lt"/>
              </a:rPr>
              <a:t>, </a:t>
            </a:r>
            <a:r>
              <a:rPr lang="ru-RU" sz="4400" i="1" dirty="0" err="1" smtClean="0">
                <a:latin typeface="+mj-lt"/>
              </a:rPr>
              <a:t>творами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письменників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цих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країн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спонукало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його</a:t>
            </a:r>
            <a:r>
              <a:rPr lang="ru-RU" sz="4400" i="1" dirty="0" smtClean="0">
                <a:latin typeface="+mj-lt"/>
              </a:rPr>
              <a:t> до </a:t>
            </a:r>
            <a:r>
              <a:rPr lang="ru-RU" sz="4400" i="1" dirty="0" err="1" smtClean="0">
                <a:latin typeface="+mj-lt"/>
              </a:rPr>
              <a:t>вивчення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їхньої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мови</a:t>
            </a:r>
            <a:r>
              <a:rPr lang="ru-RU" sz="4400" i="1" dirty="0" smtClean="0">
                <a:latin typeface="+mj-lt"/>
              </a:rPr>
              <a:t>, </a:t>
            </a:r>
            <a:r>
              <a:rPr lang="ru-RU" sz="4400" i="1" dirty="0" err="1" smtClean="0">
                <a:latin typeface="+mj-lt"/>
              </a:rPr>
              <a:t>бо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письменник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прагнув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читати</a:t>
            </a:r>
            <a:r>
              <a:rPr lang="ru-RU" sz="4400" i="1" dirty="0" smtClean="0">
                <a:latin typeface="+mj-lt"/>
              </a:rPr>
              <a:t> твори </a:t>
            </a:r>
            <a:r>
              <a:rPr lang="ru-RU" sz="4400" i="1" dirty="0" err="1" smtClean="0">
                <a:latin typeface="+mj-lt"/>
              </a:rPr>
              <a:t>мовою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оригіналу</a:t>
            </a:r>
            <a:r>
              <a:rPr lang="ru-RU" sz="4400" i="1" dirty="0" smtClean="0">
                <a:latin typeface="+mj-lt"/>
              </a:rPr>
              <a:t>.</a:t>
            </a:r>
          </a:p>
          <a:p>
            <a:pPr algn="ctr"/>
            <a:r>
              <a:rPr lang="ru-RU" sz="4400" i="1" dirty="0" smtClean="0">
                <a:latin typeface="+mj-lt"/>
              </a:rPr>
              <a:t>Особливо </a:t>
            </a:r>
            <a:r>
              <a:rPr lang="ru-RU" sz="4400" b="1" i="1" dirty="0" err="1" smtClean="0">
                <a:latin typeface="+mj-lt"/>
              </a:rPr>
              <a:t>прозаїк</a:t>
            </a:r>
            <a:r>
              <a:rPr lang="ru-RU" sz="4400" b="1" i="1" dirty="0" smtClean="0">
                <a:latin typeface="+mj-lt"/>
              </a:rPr>
              <a:t> </a:t>
            </a:r>
            <a:r>
              <a:rPr lang="ru-RU" sz="4400" b="1" i="1" dirty="0" err="1" smtClean="0">
                <a:latin typeface="+mj-lt"/>
              </a:rPr>
              <a:t>захоплювався</a:t>
            </a:r>
            <a:r>
              <a:rPr lang="ru-RU" sz="4400" b="1" i="1" dirty="0" smtClean="0">
                <a:latin typeface="+mj-lt"/>
              </a:rPr>
              <a:t> </a:t>
            </a:r>
            <a:r>
              <a:rPr lang="ru-RU" sz="4400" b="1" i="1" dirty="0" err="1" smtClean="0">
                <a:latin typeface="+mj-lt"/>
              </a:rPr>
              <a:t>Україною</a:t>
            </a:r>
            <a:r>
              <a:rPr lang="ru-RU" sz="4400" i="1" dirty="0" smtClean="0">
                <a:latin typeface="+mj-lt"/>
              </a:rPr>
              <a:t>, </a:t>
            </a:r>
            <a:r>
              <a:rPr lang="ru-RU" sz="4400" i="1" dirty="0" err="1" smtClean="0">
                <a:latin typeface="+mj-lt"/>
              </a:rPr>
              <a:t>його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приваблювало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минуле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і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героїчна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боротьба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українського</a:t>
            </a:r>
            <a:r>
              <a:rPr lang="ru-RU" sz="4400" i="1" dirty="0" smtClean="0">
                <a:latin typeface="+mj-lt"/>
              </a:rPr>
              <a:t> народу за </a:t>
            </a:r>
            <a:r>
              <a:rPr lang="ru-RU" sz="4400" i="1" dirty="0" err="1" smtClean="0">
                <a:latin typeface="+mj-lt"/>
              </a:rPr>
              <a:t>національну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незалежність</a:t>
            </a:r>
            <a:r>
              <a:rPr lang="ru-RU" sz="4400" i="1" dirty="0" smtClean="0">
                <a:latin typeface="+mj-lt"/>
              </a:rPr>
              <a:t>. </a:t>
            </a:r>
            <a:r>
              <a:rPr lang="ru-RU" sz="4400" i="1" dirty="0" err="1" smtClean="0">
                <a:latin typeface="+mj-lt"/>
              </a:rPr>
              <a:t>Найбільше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новеліста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зацікавила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епоха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українського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козацтва</a:t>
            </a:r>
            <a:r>
              <a:rPr lang="ru-RU" sz="4400" i="1" dirty="0" smtClean="0">
                <a:latin typeface="+mj-lt"/>
              </a:rPr>
              <a:t>, </a:t>
            </a:r>
            <a:r>
              <a:rPr lang="ru-RU" sz="4400" i="1" dirty="0" err="1" smtClean="0">
                <a:latin typeface="+mj-lt"/>
              </a:rPr>
              <a:t>гетьманування</a:t>
            </a:r>
            <a:r>
              <a:rPr lang="ru-RU" sz="4400" i="1" dirty="0" smtClean="0">
                <a:latin typeface="+mj-lt"/>
              </a:rPr>
              <a:t>, </a:t>
            </a:r>
            <a:r>
              <a:rPr lang="ru-RU" sz="4400" i="1" dirty="0" err="1" smtClean="0">
                <a:latin typeface="+mj-lt"/>
              </a:rPr>
              <a:t>їхні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звичаї</a:t>
            </a:r>
            <a:r>
              <a:rPr lang="ru-RU" sz="4400" i="1" dirty="0" smtClean="0">
                <a:latin typeface="+mj-lt"/>
              </a:rPr>
              <a:t> та обряди. Про </a:t>
            </a:r>
            <a:r>
              <a:rPr lang="ru-RU" sz="4400" i="1" dirty="0" err="1" smtClean="0">
                <a:latin typeface="+mj-lt"/>
              </a:rPr>
              <a:t>історію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українського</a:t>
            </a:r>
            <a:r>
              <a:rPr lang="ru-RU" sz="4400" i="1" dirty="0" smtClean="0">
                <a:latin typeface="+mj-lt"/>
              </a:rPr>
              <a:t> народу </a:t>
            </a:r>
            <a:r>
              <a:rPr lang="ru-RU" sz="4400" i="1" dirty="0" err="1" smtClean="0">
                <a:latin typeface="+mj-lt"/>
              </a:rPr>
              <a:t>видані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такі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праці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письменника</a:t>
            </a:r>
            <a:r>
              <a:rPr lang="ru-RU" sz="4400" i="1" dirty="0" smtClean="0">
                <a:latin typeface="+mj-lt"/>
              </a:rPr>
              <a:t>, як "</a:t>
            </a:r>
            <a:r>
              <a:rPr lang="ru-RU" sz="4400" i="1" dirty="0" err="1" smtClean="0">
                <a:latin typeface="+mj-lt"/>
              </a:rPr>
              <a:t>Українські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козаки</a:t>
            </a:r>
            <a:r>
              <a:rPr lang="ru-RU" sz="4400" i="1" dirty="0" smtClean="0">
                <a:latin typeface="+mj-lt"/>
              </a:rPr>
              <a:t> та </a:t>
            </a:r>
            <a:r>
              <a:rPr lang="ru-RU" sz="4400" i="1" dirty="0" err="1" smtClean="0">
                <a:latin typeface="+mj-lt"/>
              </a:rPr>
              <a:t>їхні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останні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гетьмани</a:t>
            </a:r>
            <a:r>
              <a:rPr lang="ru-RU" sz="4400" i="1" dirty="0" smtClean="0">
                <a:latin typeface="+mj-lt"/>
              </a:rPr>
              <a:t>", </a:t>
            </a:r>
            <a:r>
              <a:rPr lang="ru-RU" sz="4400" i="1" dirty="0" err="1" smtClean="0">
                <a:latin typeface="+mj-lt"/>
              </a:rPr>
              <a:t>есе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u="sng" dirty="0" smtClean="0">
                <a:latin typeface="+mj-lt"/>
              </a:rPr>
              <a:t>"Богдан </a:t>
            </a:r>
            <a:r>
              <a:rPr lang="ru-RU" sz="4400" i="1" u="sng" dirty="0" err="1" smtClean="0">
                <a:latin typeface="+mj-lt"/>
              </a:rPr>
              <a:t>Хмельницький</a:t>
            </a:r>
            <a:r>
              <a:rPr lang="ru-RU" sz="4400" i="1" dirty="0" smtClean="0">
                <a:latin typeface="+mj-lt"/>
              </a:rPr>
              <a:t>", у </a:t>
            </a:r>
            <a:r>
              <a:rPr lang="ru-RU" sz="4400" i="1" dirty="0" err="1" smtClean="0">
                <a:latin typeface="+mj-lt"/>
              </a:rPr>
              <a:t>яких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він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виклав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своє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захоплення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u="sng" dirty="0" smtClean="0">
                <a:latin typeface="+mj-lt"/>
              </a:rPr>
              <a:t>Мазепою </a:t>
            </a:r>
            <a:r>
              <a:rPr lang="ru-RU" sz="4400" i="1" u="sng" dirty="0" err="1" smtClean="0">
                <a:latin typeface="+mj-lt"/>
              </a:rPr>
              <a:t>і</a:t>
            </a:r>
            <a:r>
              <a:rPr lang="ru-RU" sz="4400" i="1" u="sng" dirty="0" smtClean="0">
                <a:latin typeface="+mj-lt"/>
              </a:rPr>
              <a:t> </a:t>
            </a:r>
            <a:r>
              <a:rPr lang="ru-RU" sz="4400" i="1" u="sng" dirty="0" err="1" smtClean="0">
                <a:latin typeface="+mj-lt"/>
              </a:rPr>
              <a:t>Хмельницьким</a:t>
            </a:r>
            <a:r>
              <a:rPr lang="ru-RU" sz="4400" i="1" u="sng" dirty="0" smtClean="0">
                <a:latin typeface="+mj-lt"/>
              </a:rPr>
              <a:t>.</a:t>
            </a:r>
          </a:p>
          <a:p>
            <a:pPr algn="ctr"/>
            <a:r>
              <a:rPr lang="ru-RU" sz="4400" i="1" dirty="0" err="1" smtClean="0">
                <a:latin typeface="+mj-lt"/>
              </a:rPr>
              <a:t>Під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впливом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історико-літературних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досліджень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Меріме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smtClean="0">
                <a:latin typeface="+mj-lt"/>
              </a:rPr>
              <a:t>у 1869 р. </a:t>
            </a:r>
            <a:r>
              <a:rPr lang="ru-RU" sz="4400" i="1" dirty="0" err="1" smtClean="0">
                <a:latin typeface="+mj-lt"/>
              </a:rPr>
              <a:t>французький</a:t>
            </a:r>
            <a:r>
              <a:rPr lang="ru-RU" sz="4400" i="1" dirty="0" smtClean="0">
                <a:latin typeface="+mj-lt"/>
              </a:rPr>
              <a:t> сенат </a:t>
            </a:r>
            <a:r>
              <a:rPr lang="ru-RU" sz="4400" i="1" dirty="0" err="1" smtClean="0">
                <a:latin typeface="+mj-lt"/>
              </a:rPr>
              <a:t>ухвалив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вивчати</a:t>
            </a:r>
            <a:r>
              <a:rPr lang="ru-RU" sz="4400" i="1" dirty="0" smtClean="0">
                <a:latin typeface="+mj-lt"/>
              </a:rPr>
              <a:t> у школах </a:t>
            </a:r>
            <a:r>
              <a:rPr lang="ru-RU" sz="4400" i="1" dirty="0" err="1" smtClean="0">
                <a:latin typeface="+mj-lt"/>
              </a:rPr>
              <a:t>Франції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b="1" i="1" dirty="0" smtClean="0">
                <a:latin typeface="+mj-lt"/>
              </a:rPr>
              <a:t>курс </a:t>
            </a:r>
            <a:r>
              <a:rPr lang="ru-RU" sz="4400" b="1" i="1" dirty="0" err="1" smtClean="0">
                <a:latin typeface="+mj-lt"/>
              </a:rPr>
              <a:t>історії</a:t>
            </a:r>
            <a:r>
              <a:rPr lang="ru-RU" sz="4400" b="1" i="1" dirty="0" smtClean="0">
                <a:latin typeface="+mj-lt"/>
              </a:rPr>
              <a:t> </a:t>
            </a:r>
            <a:r>
              <a:rPr lang="ru-RU" sz="4400" b="1" i="1" dirty="0" err="1" smtClean="0">
                <a:latin typeface="+mj-lt"/>
              </a:rPr>
              <a:t>України</a:t>
            </a:r>
            <a:r>
              <a:rPr lang="ru-RU" sz="4400" i="1" dirty="0" smtClean="0">
                <a:latin typeface="+mj-lt"/>
              </a:rPr>
              <a:t>. </a:t>
            </a:r>
            <a:r>
              <a:rPr lang="ru-RU" sz="4400" i="1" dirty="0" err="1" smtClean="0">
                <a:latin typeface="+mj-lt"/>
              </a:rPr>
              <a:t>Цим</a:t>
            </a:r>
            <a:r>
              <a:rPr lang="ru-RU" sz="4400" i="1" dirty="0" smtClean="0">
                <a:latin typeface="+mj-lt"/>
              </a:rPr>
              <a:t> самим </a:t>
            </a:r>
            <a:r>
              <a:rPr lang="ru-RU" sz="4400" i="1" dirty="0" err="1" smtClean="0">
                <a:latin typeface="+mj-lt"/>
              </a:rPr>
              <a:t>письменник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сприяв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взаєморозумінню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і</a:t>
            </a:r>
            <a:r>
              <a:rPr lang="ru-RU" sz="4400" i="1" dirty="0" smtClean="0">
                <a:latin typeface="+mj-lt"/>
              </a:rPr>
              <a:t> </a:t>
            </a:r>
            <a:r>
              <a:rPr lang="ru-RU" sz="4400" i="1" dirty="0" err="1" smtClean="0">
                <a:latin typeface="+mj-lt"/>
              </a:rPr>
              <a:t>повазі</a:t>
            </a:r>
            <a:r>
              <a:rPr lang="ru-RU" sz="4400" i="1" dirty="0" smtClean="0">
                <a:latin typeface="+mj-lt"/>
              </a:rPr>
              <a:t> одного народу до </a:t>
            </a:r>
            <a:r>
              <a:rPr lang="ru-RU" sz="4400" i="1" dirty="0" err="1" smtClean="0">
                <a:latin typeface="+mj-lt"/>
              </a:rPr>
              <a:t>іншого</a:t>
            </a:r>
            <a:r>
              <a:rPr lang="ru-RU" sz="4400" i="1" dirty="0" smtClean="0">
                <a:latin typeface="+mj-lt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85728"/>
            <a:ext cx="6115064" cy="990600"/>
          </a:xfrm>
        </p:spPr>
        <p:txBody>
          <a:bodyPr>
            <a:noAutofit/>
          </a:bodyPr>
          <a:lstStyle/>
          <a:p>
            <a:r>
              <a:rPr lang="ru-RU" sz="6000" i="1" dirty="0" err="1" smtClean="0"/>
              <a:t>Творчість</a:t>
            </a:r>
            <a:endParaRPr lang="ru-RU" sz="6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214346" y="1219200"/>
            <a:ext cx="9215502" cy="4937760"/>
          </a:xfrm>
        </p:spPr>
        <p:txBody>
          <a:bodyPr>
            <a:normAutofit/>
          </a:bodyPr>
          <a:lstStyle/>
          <a:p>
            <a:pPr algn="ctr"/>
            <a:r>
              <a:rPr lang="ru-RU" i="1" dirty="0" err="1" smtClean="0">
                <a:latin typeface="+mj-lt"/>
              </a:rPr>
              <a:t>Творчість</a:t>
            </a:r>
            <a:r>
              <a:rPr lang="ru-RU" i="1" dirty="0" smtClean="0">
                <a:latin typeface="+mj-lt"/>
              </a:rPr>
              <a:t> </a:t>
            </a:r>
            <a:r>
              <a:rPr lang="ru-RU" i="1" dirty="0" err="1" smtClean="0">
                <a:latin typeface="+mj-lt"/>
              </a:rPr>
              <a:t>Меріме</a:t>
            </a:r>
            <a:r>
              <a:rPr lang="ru-RU" i="1" dirty="0" smtClean="0">
                <a:latin typeface="+mj-lt"/>
              </a:rPr>
              <a:t> </a:t>
            </a:r>
            <a:r>
              <a:rPr lang="ru-RU" i="1" dirty="0" err="1" smtClean="0">
                <a:latin typeface="+mj-lt"/>
              </a:rPr>
              <a:t>збігається</a:t>
            </a:r>
            <a:r>
              <a:rPr lang="ru-RU" i="1" dirty="0" smtClean="0">
                <a:latin typeface="+mj-lt"/>
              </a:rPr>
              <a:t> </a:t>
            </a:r>
            <a:r>
              <a:rPr lang="ru-RU" i="1" dirty="0" err="1" smtClean="0">
                <a:latin typeface="+mj-lt"/>
              </a:rPr>
              <a:t>з</a:t>
            </a:r>
            <a:r>
              <a:rPr lang="ru-RU" i="1" dirty="0" smtClean="0">
                <a:latin typeface="+mj-lt"/>
              </a:rPr>
              <a:t> </a:t>
            </a:r>
            <a:r>
              <a:rPr lang="ru-RU" i="1" dirty="0" err="1" smtClean="0">
                <a:latin typeface="+mj-lt"/>
              </a:rPr>
              <a:t>періодом</a:t>
            </a:r>
            <a:r>
              <a:rPr lang="ru-RU" i="1" dirty="0" smtClean="0">
                <a:latin typeface="+mj-lt"/>
              </a:rPr>
              <a:t> </a:t>
            </a:r>
            <a:r>
              <a:rPr lang="ru-RU" i="1" dirty="0" err="1" smtClean="0">
                <a:latin typeface="+mj-lt"/>
              </a:rPr>
              <a:t>взаємодії</a:t>
            </a:r>
            <a:r>
              <a:rPr lang="ru-RU" i="1" dirty="0" smtClean="0">
                <a:latin typeface="+mj-lt"/>
              </a:rPr>
              <a:t> в </a:t>
            </a:r>
            <a:r>
              <a:rPr lang="ru-RU" i="1" dirty="0" err="1" smtClean="0">
                <a:latin typeface="+mj-lt"/>
              </a:rPr>
              <a:t>літературі</a:t>
            </a:r>
            <a:r>
              <a:rPr lang="ru-RU" i="1" dirty="0" smtClean="0">
                <a:latin typeface="+mj-lt"/>
              </a:rPr>
              <a:t> романтизму та </a:t>
            </a:r>
            <a:r>
              <a:rPr lang="ru-RU" i="1" dirty="0" err="1" smtClean="0">
                <a:latin typeface="+mj-lt"/>
              </a:rPr>
              <a:t>реалізму</a:t>
            </a:r>
            <a:r>
              <a:rPr lang="ru-RU" i="1" dirty="0" smtClean="0">
                <a:latin typeface="+mj-lt"/>
              </a:rPr>
              <a:t>. З одного боку, </a:t>
            </a:r>
            <a:r>
              <a:rPr lang="ru-RU" i="1" dirty="0" err="1" smtClean="0">
                <a:latin typeface="+mj-lt"/>
              </a:rPr>
              <a:t>письменник</a:t>
            </a:r>
            <a:r>
              <a:rPr lang="ru-RU" i="1" dirty="0" smtClean="0">
                <a:latin typeface="+mj-lt"/>
              </a:rPr>
              <a:t> </a:t>
            </a:r>
            <a:r>
              <a:rPr lang="ru-RU" i="1" dirty="0" err="1" smtClean="0">
                <a:latin typeface="+mj-lt"/>
              </a:rPr>
              <a:t>залишається</a:t>
            </a:r>
            <a:r>
              <a:rPr lang="ru-RU" i="1" dirty="0" smtClean="0">
                <a:latin typeface="+mj-lt"/>
              </a:rPr>
              <a:t> в </a:t>
            </a:r>
            <a:r>
              <a:rPr lang="ru-RU" i="1" dirty="0" err="1" smtClean="0">
                <a:latin typeface="+mj-lt"/>
              </a:rPr>
              <a:t>колі</a:t>
            </a:r>
            <a:r>
              <a:rPr lang="ru-RU" i="1" dirty="0" smtClean="0">
                <a:latin typeface="+mj-lt"/>
              </a:rPr>
              <a:t> </a:t>
            </a:r>
            <a:r>
              <a:rPr lang="ru-RU" i="1" dirty="0" err="1" smtClean="0">
                <a:latin typeface="+mj-lt"/>
              </a:rPr>
              <a:t>ідей</a:t>
            </a:r>
            <a:r>
              <a:rPr lang="ru-RU" i="1" dirty="0" smtClean="0">
                <a:latin typeface="+mj-lt"/>
              </a:rPr>
              <a:t>, тем та </a:t>
            </a:r>
            <a:r>
              <a:rPr lang="ru-RU" i="1" dirty="0" err="1" smtClean="0">
                <a:latin typeface="+mj-lt"/>
              </a:rPr>
              <a:t>образів</a:t>
            </a:r>
            <a:r>
              <a:rPr lang="ru-RU" i="1" dirty="0" smtClean="0">
                <a:latin typeface="+mj-lt"/>
              </a:rPr>
              <a:t> </a:t>
            </a:r>
            <a:r>
              <a:rPr lang="ru-RU" b="1" i="1" dirty="0" smtClean="0">
                <a:latin typeface="+mj-lt"/>
              </a:rPr>
              <a:t>романтизму</a:t>
            </a:r>
            <a:r>
              <a:rPr lang="ru-RU" i="1" dirty="0" smtClean="0">
                <a:latin typeface="+mj-lt"/>
              </a:rPr>
              <a:t>, </a:t>
            </a:r>
            <a:r>
              <a:rPr lang="ru-RU" i="1" dirty="0" err="1" smtClean="0">
                <a:latin typeface="+mj-lt"/>
              </a:rPr>
              <a:t>з</a:t>
            </a:r>
            <a:r>
              <a:rPr lang="ru-RU" i="1" dirty="0" smtClean="0">
                <a:latin typeface="+mj-lt"/>
              </a:rPr>
              <a:t> </a:t>
            </a:r>
            <a:r>
              <a:rPr lang="ru-RU" i="1" dirty="0" err="1" smtClean="0">
                <a:latin typeface="+mj-lt"/>
              </a:rPr>
              <a:t>іншого</a:t>
            </a:r>
            <a:r>
              <a:rPr lang="ru-RU" i="1" dirty="0" smtClean="0">
                <a:latin typeface="+mj-lt"/>
              </a:rPr>
              <a:t> — дивиться на них </a:t>
            </a:r>
            <a:r>
              <a:rPr lang="ru-RU" i="1" dirty="0" err="1" smtClean="0">
                <a:latin typeface="+mj-lt"/>
              </a:rPr>
              <a:t>з</a:t>
            </a:r>
            <a:r>
              <a:rPr lang="ru-RU" i="1" dirty="0" smtClean="0">
                <a:latin typeface="+mj-lt"/>
              </a:rPr>
              <a:t> </a:t>
            </a:r>
            <a:r>
              <a:rPr lang="ru-RU" i="1" dirty="0" err="1" smtClean="0">
                <a:latin typeface="+mj-lt"/>
              </a:rPr>
              <a:t>відстані</a:t>
            </a:r>
            <a:r>
              <a:rPr lang="ru-RU" i="1" dirty="0" smtClean="0">
                <a:latin typeface="+mj-lt"/>
              </a:rPr>
              <a:t> та </a:t>
            </a:r>
            <a:r>
              <a:rPr lang="ru-RU" b="1" i="1" dirty="0" err="1" smtClean="0">
                <a:latin typeface="+mj-lt"/>
              </a:rPr>
              <a:t>підриває</a:t>
            </a:r>
            <a:r>
              <a:rPr lang="ru-RU" b="1" i="1" dirty="0" smtClean="0">
                <a:latin typeface="+mj-lt"/>
              </a:rPr>
              <a:t> </a:t>
            </a:r>
            <a:r>
              <a:rPr lang="ru-RU" b="1" i="1" dirty="0" err="1" smtClean="0">
                <a:latin typeface="+mj-lt"/>
              </a:rPr>
              <a:t>романтичний</a:t>
            </a:r>
            <a:r>
              <a:rPr lang="ru-RU" b="1" i="1" dirty="0" smtClean="0">
                <a:latin typeface="+mj-lt"/>
              </a:rPr>
              <a:t> </a:t>
            </a:r>
            <a:r>
              <a:rPr lang="ru-RU" b="1" i="1" dirty="0" err="1" smtClean="0">
                <a:latin typeface="+mj-lt"/>
              </a:rPr>
              <a:t>світогляд</a:t>
            </a:r>
            <a:r>
              <a:rPr lang="ru-RU" b="1" i="1" dirty="0" smtClean="0">
                <a:latin typeface="+mj-lt"/>
              </a:rPr>
              <a:t> </a:t>
            </a:r>
            <a:r>
              <a:rPr lang="ru-RU" i="1" dirty="0" err="1" smtClean="0">
                <a:latin typeface="+mj-lt"/>
              </a:rPr>
              <a:t>зсередини</a:t>
            </a:r>
            <a:r>
              <a:rPr lang="ru-RU" i="1" dirty="0" smtClean="0">
                <a:latin typeface="+mj-lt"/>
              </a:rPr>
              <a:t>.</a:t>
            </a:r>
          </a:p>
          <a:p>
            <a:pPr algn="ctr"/>
            <a:r>
              <a:rPr lang="ru-RU" sz="2400" b="1" i="1" dirty="0" smtClean="0">
                <a:latin typeface="+mj-lt"/>
              </a:rPr>
              <a:t>Новела</a:t>
            </a:r>
            <a:r>
              <a:rPr lang="ru-RU" sz="2400" i="1" dirty="0" smtClean="0">
                <a:latin typeface="+mj-lt"/>
              </a:rPr>
              <a:t> </a:t>
            </a:r>
            <a:r>
              <a:rPr lang="ru-RU" sz="2400" i="1" dirty="0" err="1" smtClean="0">
                <a:latin typeface="+mj-lt"/>
              </a:rPr>
              <a:t>була</a:t>
            </a:r>
            <a:r>
              <a:rPr lang="ru-RU" sz="2400" i="1" dirty="0" smtClean="0">
                <a:latin typeface="+mj-lt"/>
              </a:rPr>
              <a:t> </a:t>
            </a:r>
            <a:r>
              <a:rPr lang="ru-RU" sz="2400" i="1" dirty="0" err="1" smtClean="0">
                <a:latin typeface="+mj-lt"/>
              </a:rPr>
              <a:t>улюбленою</a:t>
            </a:r>
            <a:r>
              <a:rPr lang="ru-RU" sz="2400" i="1" dirty="0" smtClean="0">
                <a:latin typeface="+mj-lt"/>
              </a:rPr>
              <a:t> формою </a:t>
            </a:r>
            <a:r>
              <a:rPr lang="ru-RU" sz="2400" i="1" dirty="0" err="1" smtClean="0">
                <a:latin typeface="+mj-lt"/>
              </a:rPr>
              <a:t>творчості</a:t>
            </a:r>
            <a:r>
              <a:rPr lang="ru-RU" sz="2400" i="1" dirty="0" smtClean="0">
                <a:latin typeface="+mj-lt"/>
              </a:rPr>
              <a:t> </a:t>
            </a:r>
            <a:r>
              <a:rPr lang="ru-RU" sz="2400" i="1" dirty="0" err="1" smtClean="0">
                <a:latin typeface="+mj-lt"/>
              </a:rPr>
              <a:t>Меріме</a:t>
            </a:r>
            <a:r>
              <a:rPr lang="ru-RU" sz="2400" i="1" dirty="0" smtClean="0">
                <a:latin typeface="+mj-lt"/>
              </a:rPr>
              <a:t>. У </a:t>
            </a:r>
            <a:r>
              <a:rPr lang="ru-RU" sz="2400" b="1" i="1" dirty="0" smtClean="0">
                <a:latin typeface="+mj-lt"/>
                <a:hlinkClick r:id="rId2" tooltip="1833"/>
              </a:rPr>
              <a:t>1833</a:t>
            </a:r>
            <a:r>
              <a:rPr lang="ru-RU" sz="2400" i="1" dirty="0" smtClean="0">
                <a:latin typeface="+mj-lt"/>
              </a:rPr>
              <a:t> р. </a:t>
            </a:r>
            <a:r>
              <a:rPr lang="ru-RU" sz="2400" i="1" dirty="0" err="1" smtClean="0">
                <a:latin typeface="+mj-lt"/>
              </a:rPr>
              <a:t>Меріме</a:t>
            </a:r>
            <a:r>
              <a:rPr lang="ru-RU" sz="2400" i="1" dirty="0" smtClean="0">
                <a:latin typeface="+mj-lt"/>
              </a:rPr>
              <a:t> </a:t>
            </a:r>
            <a:r>
              <a:rPr lang="ru-RU" sz="2400" i="1" dirty="0" err="1" smtClean="0">
                <a:latin typeface="+mj-lt"/>
              </a:rPr>
              <a:t>опублікував</a:t>
            </a:r>
            <a:r>
              <a:rPr lang="ru-RU" sz="2400" i="1" dirty="0" smtClean="0">
                <a:latin typeface="+mj-lt"/>
              </a:rPr>
              <a:t> книгу «</a:t>
            </a:r>
            <a:r>
              <a:rPr lang="ru-RU" sz="2400" i="1" dirty="0" err="1" smtClean="0">
                <a:latin typeface="+mj-lt"/>
              </a:rPr>
              <a:t>Мозаїка</a:t>
            </a:r>
            <a:r>
              <a:rPr lang="ru-RU" sz="2400" i="1" dirty="0" smtClean="0">
                <a:latin typeface="+mj-lt"/>
              </a:rPr>
              <a:t>»,</a:t>
            </a:r>
            <a:r>
              <a:rPr lang="ru-RU" sz="2400" dirty="0" smtClean="0"/>
              <a:t> </a:t>
            </a:r>
            <a:r>
              <a:rPr lang="ru-RU" sz="2400" i="1" dirty="0" smtClean="0">
                <a:latin typeface="+mj-lt"/>
              </a:rPr>
              <a:t>яка </a:t>
            </a:r>
            <a:r>
              <a:rPr lang="ru-RU" sz="2400" i="1" dirty="0" err="1" smtClean="0">
                <a:latin typeface="+mj-lt"/>
              </a:rPr>
              <a:t>містила</a:t>
            </a:r>
            <a:r>
              <a:rPr lang="ru-RU" sz="2400" i="1" dirty="0" smtClean="0">
                <a:latin typeface="+mj-lt"/>
              </a:rPr>
              <a:t> </a:t>
            </a:r>
            <a:r>
              <a:rPr lang="ru-RU" sz="2400" i="1" dirty="0" err="1" smtClean="0">
                <a:latin typeface="+mj-lt"/>
              </a:rPr>
              <a:t>короткі</a:t>
            </a:r>
            <a:r>
              <a:rPr lang="ru-RU" sz="2400" i="1" dirty="0" smtClean="0">
                <a:latin typeface="+mj-lt"/>
              </a:rPr>
              <a:t> </a:t>
            </a:r>
            <a:r>
              <a:rPr lang="ru-RU" sz="2400" i="1" dirty="0" err="1" smtClean="0">
                <a:latin typeface="+mj-lt"/>
              </a:rPr>
              <a:t>енергійні</a:t>
            </a:r>
            <a:r>
              <a:rPr lang="ru-RU" sz="2400" i="1" dirty="0" smtClean="0">
                <a:latin typeface="+mj-lt"/>
              </a:rPr>
              <a:t> новели </a:t>
            </a:r>
            <a:r>
              <a:rPr lang="ru-RU" sz="2400" i="1" dirty="0" err="1" smtClean="0">
                <a:latin typeface="+mj-lt"/>
              </a:rPr>
              <a:t>різного</a:t>
            </a:r>
            <a:r>
              <a:rPr lang="ru-RU" sz="2400" i="1" dirty="0" smtClean="0">
                <a:latin typeface="+mj-lt"/>
              </a:rPr>
              <a:t> характеру: </a:t>
            </a:r>
            <a:r>
              <a:rPr lang="ru-RU" sz="2400" b="1" i="1" dirty="0" err="1" smtClean="0">
                <a:latin typeface="+mj-lt"/>
              </a:rPr>
              <a:t>реалістичні</a:t>
            </a:r>
            <a:r>
              <a:rPr lang="ru-RU" sz="2400" b="1" i="1" dirty="0" smtClean="0">
                <a:latin typeface="+mj-lt"/>
              </a:rPr>
              <a:t> </a:t>
            </a:r>
            <a:r>
              <a:rPr lang="ru-RU" sz="2400" i="1" dirty="0" smtClean="0">
                <a:latin typeface="+mj-lt"/>
              </a:rPr>
              <a:t>(“</a:t>
            </a:r>
            <a:r>
              <a:rPr lang="ru-RU" sz="2400" i="1" u="sng" dirty="0" err="1" smtClean="0">
                <a:latin typeface="+mj-lt"/>
              </a:rPr>
              <a:t>Матео</a:t>
            </a:r>
            <a:r>
              <a:rPr lang="ru-RU" sz="2400" i="1" u="sng" dirty="0" smtClean="0">
                <a:latin typeface="+mj-lt"/>
              </a:rPr>
              <a:t> Фальконе</a:t>
            </a:r>
            <a:r>
              <a:rPr lang="ru-RU" sz="2400" i="1" dirty="0" smtClean="0">
                <a:latin typeface="+mj-lt"/>
              </a:rPr>
              <a:t>”, “</a:t>
            </a:r>
            <a:r>
              <a:rPr lang="ru-RU" sz="2400" i="1" u="sng" dirty="0" err="1" smtClean="0">
                <a:latin typeface="+mj-lt"/>
              </a:rPr>
              <a:t>Взяття</a:t>
            </a:r>
            <a:r>
              <a:rPr lang="ru-RU" sz="2400" i="1" u="sng" dirty="0" smtClean="0">
                <a:latin typeface="+mj-lt"/>
              </a:rPr>
              <a:t> редуту</a:t>
            </a:r>
            <a:r>
              <a:rPr lang="ru-RU" sz="2400" i="1" dirty="0" smtClean="0">
                <a:latin typeface="+mj-lt"/>
              </a:rPr>
              <a:t>”), </a:t>
            </a:r>
            <a:r>
              <a:rPr lang="ru-RU" sz="2400" b="1" i="1" dirty="0" err="1" smtClean="0">
                <a:latin typeface="+mj-lt"/>
              </a:rPr>
              <a:t>фантастичні</a:t>
            </a:r>
            <a:r>
              <a:rPr lang="ru-RU" sz="2400" i="1" dirty="0" smtClean="0">
                <a:latin typeface="+mj-lt"/>
              </a:rPr>
              <a:t> (“</a:t>
            </a:r>
            <a:r>
              <a:rPr lang="ru-RU" sz="2400" i="1" u="sng" dirty="0" err="1" smtClean="0">
                <a:latin typeface="+mj-lt"/>
              </a:rPr>
              <a:t>Видіння</a:t>
            </a:r>
            <a:r>
              <a:rPr lang="ru-RU" sz="2400" i="1" u="sng" dirty="0" smtClean="0">
                <a:latin typeface="+mj-lt"/>
              </a:rPr>
              <a:t> Карла </a:t>
            </a:r>
            <a:r>
              <a:rPr lang="en-US" sz="2400" i="1" u="sng" dirty="0" smtClean="0">
                <a:latin typeface="+mj-lt"/>
              </a:rPr>
              <a:t>XI</a:t>
            </a:r>
            <a:r>
              <a:rPr lang="en-US" sz="2400" i="1" dirty="0" smtClean="0">
                <a:latin typeface="+mj-lt"/>
              </a:rPr>
              <a:t>”, “</a:t>
            </a:r>
            <a:r>
              <a:rPr lang="ru-RU" sz="2400" i="1" u="sng" dirty="0" err="1" smtClean="0">
                <a:latin typeface="+mj-lt"/>
              </a:rPr>
              <a:t>Федеріго</a:t>
            </a:r>
            <a:r>
              <a:rPr lang="ru-RU" sz="2400" i="1" dirty="0" smtClean="0">
                <a:latin typeface="+mj-lt"/>
              </a:rPr>
              <a:t>”), </a:t>
            </a:r>
            <a:r>
              <a:rPr lang="ru-RU" sz="2400" i="1" dirty="0" err="1" smtClean="0">
                <a:latin typeface="+mj-lt"/>
              </a:rPr>
              <a:t>велику</a:t>
            </a:r>
            <a:r>
              <a:rPr lang="ru-RU" sz="2400" i="1" dirty="0" smtClean="0">
                <a:latin typeface="+mj-lt"/>
              </a:rPr>
              <a:t> </a:t>
            </a:r>
            <a:r>
              <a:rPr lang="ru-RU" sz="2400" b="1" i="1" dirty="0" err="1" smtClean="0">
                <a:latin typeface="+mj-lt"/>
              </a:rPr>
              <a:t>психологічну</a:t>
            </a:r>
            <a:r>
              <a:rPr lang="ru-RU" sz="2400" i="1" dirty="0" smtClean="0">
                <a:latin typeface="+mj-lt"/>
              </a:rPr>
              <a:t> </a:t>
            </a:r>
            <a:r>
              <a:rPr lang="ru-RU" sz="2400" i="1" dirty="0" err="1" smtClean="0">
                <a:latin typeface="+mj-lt"/>
              </a:rPr>
              <a:t>новелу</a:t>
            </a:r>
            <a:r>
              <a:rPr lang="ru-RU" sz="2400" i="1" dirty="0" smtClean="0">
                <a:latin typeface="+mj-lt"/>
              </a:rPr>
              <a:t> “</a:t>
            </a:r>
            <a:r>
              <a:rPr lang="ru-RU" sz="2400" i="1" u="sng" dirty="0" err="1" smtClean="0">
                <a:latin typeface="+mj-lt"/>
              </a:rPr>
              <a:t>Етруська</a:t>
            </a:r>
            <a:r>
              <a:rPr lang="ru-RU" sz="2400" i="1" u="sng" dirty="0" smtClean="0">
                <a:latin typeface="+mj-lt"/>
              </a:rPr>
              <a:t> ваза</a:t>
            </a:r>
            <a:r>
              <a:rPr lang="ru-RU" sz="2400" i="1" dirty="0" smtClean="0">
                <a:latin typeface="+mj-lt"/>
              </a:rPr>
              <a:t>” та </a:t>
            </a:r>
            <a:r>
              <a:rPr lang="ru-RU" sz="2400" i="1" dirty="0" err="1" smtClean="0">
                <a:latin typeface="+mj-lt"/>
              </a:rPr>
              <a:t>інші</a:t>
            </a:r>
            <a:r>
              <a:rPr lang="ru-RU" sz="2400" i="1" dirty="0" smtClean="0">
                <a:latin typeface="+mj-lt"/>
              </a:rPr>
              <a:t>.</a:t>
            </a:r>
            <a:r>
              <a:rPr lang="ru-RU" sz="2400" i="1" dirty="0" smtClean="0">
                <a:latin typeface="+mj-lt"/>
              </a:rPr>
              <a:t> </a:t>
            </a:r>
            <a:endParaRPr lang="ru-RU" sz="2400" i="1" dirty="0" smtClean="0">
              <a:latin typeface="+mj-lt"/>
            </a:endParaRPr>
          </a:p>
          <a:p>
            <a:pPr algn="ctr"/>
            <a:endParaRPr lang="ru-RU" i="1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500042"/>
            <a:ext cx="8786874" cy="557216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3800" i="1" dirty="0" smtClean="0">
                <a:latin typeface="+mj-lt"/>
              </a:rPr>
              <a:t> </a:t>
            </a:r>
            <a:r>
              <a:rPr lang="ru-RU" sz="8000" i="1" dirty="0" err="1" smtClean="0">
                <a:latin typeface="+mj-lt"/>
              </a:rPr>
              <a:t>Найбільш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відомі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й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досконалі</a:t>
            </a:r>
            <a:r>
              <a:rPr lang="ru-RU" sz="8000" i="1" dirty="0" smtClean="0">
                <a:latin typeface="+mj-lt"/>
              </a:rPr>
              <a:t> новели </a:t>
            </a:r>
            <a:r>
              <a:rPr lang="ru-RU" sz="8000" i="1" dirty="0" err="1" smtClean="0">
                <a:latin typeface="+mj-lt"/>
              </a:rPr>
              <a:t>письменника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були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створені</a:t>
            </a:r>
            <a:r>
              <a:rPr lang="ru-RU" sz="8000" i="1" dirty="0" smtClean="0">
                <a:latin typeface="+mj-lt"/>
              </a:rPr>
              <a:t> у </a:t>
            </a:r>
            <a:r>
              <a:rPr lang="ru-RU" sz="8000" i="1" dirty="0" err="1" smtClean="0">
                <a:latin typeface="+mj-lt"/>
              </a:rPr>
              <a:t>період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b="1" i="1" dirty="0" smtClean="0">
                <a:latin typeface="+mj-lt"/>
              </a:rPr>
              <a:t>1834 – 1845 </a:t>
            </a:r>
            <a:r>
              <a:rPr lang="ru-RU" sz="8000" i="1" dirty="0" err="1" smtClean="0">
                <a:latin typeface="+mj-lt"/>
              </a:rPr>
              <a:t>років</a:t>
            </a:r>
            <a:r>
              <a:rPr lang="ru-RU" sz="8000" i="1" dirty="0" smtClean="0">
                <a:latin typeface="+mj-lt"/>
              </a:rPr>
              <a:t>. То </a:t>
            </a:r>
            <a:r>
              <a:rPr lang="ru-RU" sz="8000" i="1" dirty="0" err="1" smtClean="0">
                <a:latin typeface="+mj-lt"/>
              </a:rPr>
              <a:t>були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досить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великі</a:t>
            </a:r>
            <a:r>
              <a:rPr lang="ru-RU" sz="8000" i="1" dirty="0" smtClean="0">
                <a:latin typeface="+mj-lt"/>
              </a:rPr>
              <a:t> твори, </a:t>
            </a:r>
            <a:r>
              <a:rPr lang="ru-RU" sz="8000" i="1" dirty="0" err="1" smtClean="0">
                <a:latin typeface="+mj-lt"/>
              </a:rPr>
              <a:t>які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нагадують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повісті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u="sng" dirty="0" smtClean="0">
                <a:latin typeface="+mj-lt"/>
              </a:rPr>
              <a:t>(“</a:t>
            </a:r>
            <a:r>
              <a:rPr lang="ru-RU" sz="8000" i="1" u="sng" dirty="0" err="1" smtClean="0">
                <a:latin typeface="+mj-lt"/>
              </a:rPr>
              <a:t>Подвійна</a:t>
            </a:r>
            <a:r>
              <a:rPr lang="ru-RU" sz="8000" i="1" u="sng" dirty="0" smtClean="0">
                <a:latin typeface="+mj-lt"/>
              </a:rPr>
              <a:t> </a:t>
            </a:r>
            <a:r>
              <a:rPr lang="ru-RU" sz="8000" i="1" u="sng" dirty="0" err="1" smtClean="0">
                <a:latin typeface="+mj-lt"/>
              </a:rPr>
              <a:t>помилка</a:t>
            </a:r>
            <a:r>
              <a:rPr lang="ru-RU" sz="8000" i="1" dirty="0" smtClean="0">
                <a:latin typeface="+mj-lt"/>
              </a:rPr>
              <a:t>”, “</a:t>
            </a:r>
            <a:r>
              <a:rPr lang="ru-RU" sz="8000" i="1" u="sng" dirty="0" err="1" smtClean="0">
                <a:latin typeface="+mj-lt"/>
              </a:rPr>
              <a:t>Душі</a:t>
            </a:r>
            <a:r>
              <a:rPr lang="ru-RU" sz="8000" i="1" u="sng" dirty="0" smtClean="0">
                <a:latin typeface="+mj-lt"/>
              </a:rPr>
              <a:t> чистилища</a:t>
            </a:r>
            <a:r>
              <a:rPr lang="ru-RU" sz="8000" i="1" dirty="0" smtClean="0">
                <a:latin typeface="+mj-lt"/>
              </a:rPr>
              <a:t>”, “</a:t>
            </a:r>
            <a:r>
              <a:rPr lang="ru-RU" sz="8000" i="1" u="sng" dirty="0" err="1" smtClean="0">
                <a:latin typeface="+mj-lt"/>
              </a:rPr>
              <a:t>Ільська</a:t>
            </a:r>
            <a:r>
              <a:rPr lang="ru-RU" sz="8000" i="1" u="sng" dirty="0" smtClean="0">
                <a:latin typeface="+mj-lt"/>
              </a:rPr>
              <a:t> Венера</a:t>
            </a:r>
            <a:r>
              <a:rPr lang="ru-RU" sz="8000" i="1" u="sng" dirty="0" smtClean="0">
                <a:latin typeface="+mj-lt"/>
              </a:rPr>
              <a:t>” </a:t>
            </a:r>
            <a:r>
              <a:rPr lang="ru-RU" sz="8000" i="1" dirty="0" err="1" smtClean="0">
                <a:latin typeface="+mj-lt"/>
              </a:rPr>
              <a:t>і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u="sng" dirty="0" smtClean="0">
                <a:latin typeface="+mj-lt"/>
              </a:rPr>
              <a:t>“</a:t>
            </a:r>
            <a:r>
              <a:rPr lang="ru-RU" sz="8000" i="1" u="sng" dirty="0" err="1" smtClean="0">
                <a:latin typeface="+mj-lt"/>
              </a:rPr>
              <a:t>Кармен</a:t>
            </a:r>
            <a:r>
              <a:rPr lang="ru-RU" sz="8000" i="1" u="sng" dirty="0" smtClean="0">
                <a:latin typeface="+mj-lt"/>
              </a:rPr>
              <a:t>”</a:t>
            </a:r>
            <a:r>
              <a:rPr lang="ru-RU" sz="8000" i="1" dirty="0" smtClean="0">
                <a:latin typeface="+mj-lt"/>
              </a:rPr>
              <a:t>) </a:t>
            </a:r>
            <a:r>
              <a:rPr lang="ru-RU" sz="8000" i="1" dirty="0" err="1" smtClean="0">
                <a:latin typeface="+mj-lt"/>
              </a:rPr>
              <a:t>і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навіть</a:t>
            </a:r>
            <a:r>
              <a:rPr lang="ru-RU" sz="8000" i="1" dirty="0" smtClean="0">
                <a:latin typeface="+mj-lt"/>
              </a:rPr>
              <a:t> короткий роман (“</a:t>
            </a:r>
            <a:r>
              <a:rPr lang="ru-RU" sz="8000" i="1" u="sng" dirty="0" err="1" smtClean="0">
                <a:latin typeface="+mj-lt"/>
              </a:rPr>
              <a:t>Коломба</a:t>
            </a:r>
            <a:r>
              <a:rPr lang="ru-RU" sz="8000" i="1" u="sng" dirty="0" smtClean="0">
                <a:latin typeface="+mj-lt"/>
              </a:rPr>
              <a:t>”</a:t>
            </a:r>
            <a:r>
              <a:rPr lang="ru-RU" sz="8000" i="1" dirty="0" smtClean="0">
                <a:latin typeface="+mj-lt"/>
              </a:rPr>
              <a:t>). </a:t>
            </a:r>
            <a:r>
              <a:rPr lang="ru-RU" sz="8000" i="1" dirty="0" err="1" smtClean="0">
                <a:latin typeface="+mj-lt"/>
              </a:rPr>
              <a:t>Протягом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подальших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п’ятнадцяти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років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Меріме</a:t>
            </a:r>
            <a:r>
              <a:rPr lang="ru-RU" sz="8000" i="1" dirty="0" smtClean="0">
                <a:latin typeface="+mj-lt"/>
              </a:rPr>
              <a:t> писав </a:t>
            </a:r>
            <a:r>
              <a:rPr lang="ru-RU" sz="8000" i="1" dirty="0" err="1" smtClean="0">
                <a:latin typeface="+mj-lt"/>
              </a:rPr>
              <a:t>здебільшого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історичні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праці</a:t>
            </a:r>
            <a:r>
              <a:rPr lang="ru-RU" sz="8000" i="1" dirty="0" smtClean="0">
                <a:latin typeface="+mj-lt"/>
              </a:rPr>
              <a:t> та </a:t>
            </a:r>
            <a:r>
              <a:rPr lang="ru-RU" sz="8000" i="1" dirty="0" err="1" smtClean="0">
                <a:latin typeface="+mj-lt"/>
              </a:rPr>
              <a:t>літературно-критичні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статті</a:t>
            </a:r>
            <a:r>
              <a:rPr lang="ru-RU" sz="8000" i="1" dirty="0" smtClean="0">
                <a:latin typeface="+mj-lt"/>
              </a:rPr>
              <a:t>, </a:t>
            </a:r>
            <a:r>
              <a:rPr lang="ru-RU" sz="8000" i="1" dirty="0" err="1" smtClean="0">
                <a:latin typeface="+mj-lt"/>
              </a:rPr>
              <a:t>займався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перекладацькою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діяльністю</a:t>
            </a:r>
            <a:r>
              <a:rPr lang="ru-RU" sz="8000" i="1" dirty="0" smtClean="0">
                <a:latin typeface="+mj-lt"/>
              </a:rPr>
              <a:t> .І </a:t>
            </a:r>
            <a:r>
              <a:rPr lang="ru-RU" sz="8000" i="1" dirty="0" err="1" smtClean="0">
                <a:latin typeface="+mj-lt"/>
              </a:rPr>
              <a:t>тільки</a:t>
            </a:r>
            <a:r>
              <a:rPr lang="ru-RU" sz="8000" i="1" dirty="0" smtClean="0">
                <a:latin typeface="+mj-lt"/>
              </a:rPr>
              <a:t> перед </a:t>
            </a:r>
            <a:r>
              <a:rPr lang="ru-RU" sz="8000" i="1" dirty="0" err="1" smtClean="0">
                <a:latin typeface="+mj-lt"/>
              </a:rPr>
              <a:t>смертю</a:t>
            </a:r>
            <a:r>
              <a:rPr lang="ru-RU" sz="8000" i="1" dirty="0" smtClean="0">
                <a:latin typeface="+mj-lt"/>
              </a:rPr>
              <a:t> створив </a:t>
            </a:r>
            <a:r>
              <a:rPr lang="ru-RU" sz="8000" i="1" dirty="0" err="1" smtClean="0">
                <a:latin typeface="+mj-lt"/>
              </a:rPr>
              <a:t>останні</a:t>
            </a:r>
            <a:r>
              <a:rPr lang="ru-RU" sz="8000" i="1" dirty="0" smtClean="0">
                <a:latin typeface="+mj-lt"/>
              </a:rPr>
              <a:t> три новели – </a:t>
            </a:r>
            <a:r>
              <a:rPr lang="ru-RU" sz="8000" i="1" u="sng" dirty="0" smtClean="0">
                <a:latin typeface="+mj-lt"/>
              </a:rPr>
              <a:t>“</a:t>
            </a:r>
            <a:r>
              <a:rPr lang="ru-RU" sz="8000" i="1" u="sng" dirty="0" err="1" smtClean="0">
                <a:latin typeface="+mj-lt"/>
              </a:rPr>
              <a:t>Блакитна</a:t>
            </a:r>
            <a:r>
              <a:rPr lang="ru-RU" sz="8000" i="1" u="sng" dirty="0" smtClean="0">
                <a:latin typeface="+mj-lt"/>
              </a:rPr>
              <a:t> </a:t>
            </a:r>
            <a:r>
              <a:rPr lang="ru-RU" sz="8000" i="1" u="sng" dirty="0" err="1" smtClean="0">
                <a:latin typeface="+mj-lt"/>
              </a:rPr>
              <a:t>кімната</a:t>
            </a:r>
            <a:r>
              <a:rPr lang="ru-RU" sz="8000" i="1" u="sng" dirty="0" smtClean="0">
                <a:latin typeface="+mj-lt"/>
              </a:rPr>
              <a:t>” </a:t>
            </a:r>
            <a:r>
              <a:rPr lang="ru-RU" sz="8000" i="1" dirty="0" smtClean="0">
                <a:latin typeface="+mj-lt"/>
              </a:rPr>
              <a:t>, </a:t>
            </a:r>
            <a:r>
              <a:rPr lang="ru-RU" sz="8000" i="1" u="sng" dirty="0" smtClean="0">
                <a:latin typeface="+mj-lt"/>
              </a:rPr>
              <a:t>“</a:t>
            </a:r>
            <a:r>
              <a:rPr lang="ru-RU" sz="8000" i="1" u="sng" dirty="0" err="1" smtClean="0">
                <a:latin typeface="+mj-lt"/>
              </a:rPr>
              <a:t>Локіс</a:t>
            </a:r>
            <a:r>
              <a:rPr lang="ru-RU" sz="8000" i="1" dirty="0" smtClean="0">
                <a:latin typeface="+mj-lt"/>
              </a:rPr>
              <a:t>” , “</a:t>
            </a:r>
            <a:r>
              <a:rPr lang="ru-RU" sz="8000" i="1" u="sng" dirty="0" err="1" smtClean="0">
                <a:latin typeface="+mj-lt"/>
              </a:rPr>
              <a:t>Джуман</a:t>
            </a:r>
            <a:r>
              <a:rPr lang="ru-RU" sz="8000" i="1" dirty="0" smtClean="0">
                <a:latin typeface="+mj-lt"/>
              </a:rPr>
              <a:t>” .</a:t>
            </a:r>
          </a:p>
          <a:p>
            <a:pPr algn="ctr"/>
            <a:r>
              <a:rPr lang="ru-RU" sz="8000" i="1" dirty="0" smtClean="0">
                <a:latin typeface="+mj-lt"/>
              </a:rPr>
              <a:t>За сюжетом новели </a:t>
            </a:r>
            <a:r>
              <a:rPr lang="ru-RU" sz="8000" i="1" dirty="0" err="1" smtClean="0">
                <a:latin typeface="+mj-lt"/>
              </a:rPr>
              <a:t>Меріме</a:t>
            </a:r>
            <a:r>
              <a:rPr lang="ru-RU" sz="8000" i="1" dirty="0" smtClean="0">
                <a:latin typeface="+mj-lt"/>
              </a:rPr>
              <a:t> – </a:t>
            </a:r>
            <a:r>
              <a:rPr lang="ru-RU" sz="8000" i="1" dirty="0" err="1" smtClean="0">
                <a:latin typeface="+mj-lt"/>
              </a:rPr>
              <a:t>це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яскраві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і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цікаві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оповіді</a:t>
            </a:r>
            <a:r>
              <a:rPr lang="ru-RU" sz="8000" i="1" dirty="0" smtClean="0">
                <a:latin typeface="+mj-lt"/>
              </a:rPr>
              <a:t> , </a:t>
            </a:r>
            <a:r>
              <a:rPr lang="ru-RU" sz="8000" i="1" dirty="0" err="1" smtClean="0">
                <a:latin typeface="+mj-lt"/>
              </a:rPr>
              <a:t>що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зображують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сильні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характери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smtClean="0">
                <a:latin typeface="+mj-lt"/>
              </a:rPr>
              <a:t>“</a:t>
            </a:r>
            <a:r>
              <a:rPr lang="ru-RU" sz="8000" i="1" dirty="0" err="1" smtClean="0">
                <a:latin typeface="+mj-lt"/>
              </a:rPr>
              <a:t>цільних</a:t>
            </a:r>
            <a:r>
              <a:rPr lang="ru-RU" sz="8000" i="1" dirty="0" smtClean="0">
                <a:latin typeface="+mj-lt"/>
              </a:rPr>
              <a:t> людей” . </a:t>
            </a:r>
            <a:r>
              <a:rPr lang="ru-RU" sz="8000" i="1" dirty="0" err="1" smtClean="0">
                <a:latin typeface="+mj-lt"/>
              </a:rPr>
              <a:t>Серед</a:t>
            </a:r>
            <a:r>
              <a:rPr lang="ru-RU" sz="8000" i="1" dirty="0" smtClean="0">
                <a:latin typeface="+mj-lt"/>
              </a:rPr>
              <a:t> них </a:t>
            </a:r>
            <a:r>
              <a:rPr lang="ru-RU" sz="8000" i="1" dirty="0" err="1" smtClean="0">
                <a:latin typeface="+mj-lt"/>
              </a:rPr>
              <a:t>є</a:t>
            </a:r>
            <a:r>
              <a:rPr lang="ru-RU" sz="8000" i="1" dirty="0" smtClean="0">
                <a:latin typeface="+mj-lt"/>
              </a:rPr>
              <a:t> новели , в </a:t>
            </a:r>
            <a:r>
              <a:rPr lang="ru-RU" sz="8000" i="1" dirty="0" err="1" smtClean="0">
                <a:latin typeface="+mj-lt"/>
              </a:rPr>
              <a:t>яких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змальовується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сучасна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Франція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u="sng" dirty="0" smtClean="0">
                <a:latin typeface="+mj-lt"/>
              </a:rPr>
              <a:t>(“</a:t>
            </a:r>
            <a:r>
              <a:rPr lang="ru-RU" sz="8000" i="1" u="sng" dirty="0" err="1" smtClean="0">
                <a:latin typeface="+mj-lt"/>
              </a:rPr>
              <a:t>Етруська</a:t>
            </a:r>
            <a:r>
              <a:rPr lang="ru-RU" sz="8000" i="1" u="sng" dirty="0" smtClean="0">
                <a:latin typeface="+mj-lt"/>
              </a:rPr>
              <a:t> ваза” </a:t>
            </a:r>
            <a:r>
              <a:rPr lang="ru-RU" sz="8000" i="1" dirty="0" smtClean="0">
                <a:latin typeface="+mj-lt"/>
              </a:rPr>
              <a:t>, “</a:t>
            </a:r>
            <a:r>
              <a:rPr lang="ru-RU" sz="8000" i="1" u="sng" dirty="0" err="1" smtClean="0">
                <a:latin typeface="+mj-lt"/>
              </a:rPr>
              <a:t>Подвійна</a:t>
            </a:r>
            <a:r>
              <a:rPr lang="ru-RU" sz="8000" i="1" u="sng" dirty="0" smtClean="0">
                <a:latin typeface="+mj-lt"/>
              </a:rPr>
              <a:t> </a:t>
            </a:r>
            <a:r>
              <a:rPr lang="ru-RU" sz="8000" i="1" u="sng" dirty="0" err="1" smtClean="0">
                <a:latin typeface="+mj-lt"/>
              </a:rPr>
              <a:t>помилка</a:t>
            </a:r>
            <a:r>
              <a:rPr lang="ru-RU" sz="8000" i="1" dirty="0" smtClean="0">
                <a:latin typeface="+mj-lt"/>
              </a:rPr>
              <a:t>”, “</a:t>
            </a:r>
            <a:r>
              <a:rPr lang="ru-RU" sz="8000" i="1" u="sng" dirty="0" err="1" smtClean="0">
                <a:latin typeface="+mj-lt"/>
              </a:rPr>
              <a:t>Блакитна</a:t>
            </a:r>
            <a:r>
              <a:rPr lang="ru-RU" sz="8000" i="1" u="sng" dirty="0" smtClean="0">
                <a:latin typeface="+mj-lt"/>
              </a:rPr>
              <a:t> </a:t>
            </a:r>
            <a:r>
              <a:rPr lang="ru-RU" sz="8000" i="1" u="sng" dirty="0" err="1" smtClean="0">
                <a:latin typeface="+mj-lt"/>
              </a:rPr>
              <a:t>кімната</a:t>
            </a:r>
            <a:r>
              <a:rPr lang="ru-RU" sz="8000" i="1" u="sng" dirty="0" smtClean="0">
                <a:latin typeface="+mj-lt"/>
              </a:rPr>
              <a:t>”</a:t>
            </a:r>
            <a:r>
              <a:rPr lang="ru-RU" sz="8000" i="1" dirty="0" smtClean="0">
                <a:latin typeface="+mj-lt"/>
              </a:rPr>
              <a:t> та </a:t>
            </a:r>
            <a:r>
              <a:rPr lang="ru-RU" sz="8000" i="1" dirty="0" err="1" smtClean="0">
                <a:latin typeface="+mj-lt"/>
              </a:rPr>
              <a:t>ін</a:t>
            </a:r>
            <a:r>
              <a:rPr lang="ru-RU" sz="8000" i="1" dirty="0" smtClean="0">
                <a:latin typeface="+mj-lt"/>
              </a:rPr>
              <a:t>.), </a:t>
            </a:r>
            <a:r>
              <a:rPr lang="ru-RU" sz="8000" i="1" dirty="0" err="1" smtClean="0">
                <a:latin typeface="+mj-lt"/>
              </a:rPr>
              <a:t>але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здебільшого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дія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відбувається</a:t>
            </a:r>
            <a:r>
              <a:rPr lang="ru-RU" sz="8000" i="1" dirty="0" smtClean="0">
                <a:latin typeface="+mj-lt"/>
              </a:rPr>
              <a:t> в </a:t>
            </a:r>
            <a:r>
              <a:rPr lang="ru-RU" sz="8000" i="1" dirty="0" err="1" smtClean="0">
                <a:latin typeface="+mj-lt"/>
              </a:rPr>
              <a:t>екзотичних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країнах</a:t>
            </a:r>
            <a:r>
              <a:rPr lang="ru-RU" sz="8000" i="1" dirty="0" smtClean="0">
                <a:latin typeface="+mj-lt"/>
              </a:rPr>
              <a:t> (“</a:t>
            </a:r>
            <a:r>
              <a:rPr lang="ru-RU" sz="8000" i="1" dirty="0" err="1" smtClean="0">
                <a:latin typeface="+mj-lt"/>
              </a:rPr>
              <a:t>Матео</a:t>
            </a:r>
            <a:r>
              <a:rPr lang="ru-RU" sz="8000" i="1" dirty="0" smtClean="0">
                <a:latin typeface="+mj-lt"/>
              </a:rPr>
              <a:t> Фальконе” – </a:t>
            </a:r>
            <a:r>
              <a:rPr lang="ru-RU" sz="8000" b="1" i="1" dirty="0" smtClean="0">
                <a:latin typeface="+mj-lt"/>
              </a:rPr>
              <a:t>Корсика</a:t>
            </a:r>
            <a:r>
              <a:rPr lang="ru-RU" sz="8000" i="1" dirty="0" smtClean="0">
                <a:latin typeface="+mj-lt"/>
              </a:rPr>
              <a:t>, “</a:t>
            </a:r>
            <a:r>
              <a:rPr lang="ru-RU" sz="8000" i="1" dirty="0" err="1" smtClean="0">
                <a:latin typeface="+mj-lt"/>
              </a:rPr>
              <a:t>Кармен</a:t>
            </a:r>
            <a:r>
              <a:rPr lang="ru-RU" sz="8000" i="1" dirty="0" smtClean="0">
                <a:latin typeface="+mj-lt"/>
              </a:rPr>
              <a:t>” – </a:t>
            </a:r>
            <a:r>
              <a:rPr lang="ru-RU" sz="8000" b="1" i="1" dirty="0" err="1" smtClean="0">
                <a:latin typeface="+mj-lt"/>
              </a:rPr>
              <a:t>Іспанія</a:t>
            </a:r>
            <a:r>
              <a:rPr lang="ru-RU" sz="8000" i="1" dirty="0" smtClean="0">
                <a:latin typeface="+mj-lt"/>
              </a:rPr>
              <a:t>, “</a:t>
            </a:r>
            <a:r>
              <a:rPr lang="ru-RU" sz="8000" i="1" dirty="0" err="1" smtClean="0">
                <a:latin typeface="+mj-lt"/>
              </a:rPr>
              <a:t>Джуман</a:t>
            </a:r>
            <a:r>
              <a:rPr lang="ru-RU" sz="8000" i="1" dirty="0" smtClean="0">
                <a:latin typeface="+mj-lt"/>
              </a:rPr>
              <a:t>” – </a:t>
            </a:r>
            <a:r>
              <a:rPr lang="ru-RU" sz="8000" b="1" i="1" dirty="0" smtClean="0">
                <a:latin typeface="+mj-lt"/>
              </a:rPr>
              <a:t>Алжир</a:t>
            </a:r>
            <a:r>
              <a:rPr lang="ru-RU" sz="8000" i="1" dirty="0" smtClean="0">
                <a:latin typeface="+mj-lt"/>
              </a:rPr>
              <a:t>, “</a:t>
            </a:r>
            <a:r>
              <a:rPr lang="ru-RU" sz="8000" i="1" dirty="0" err="1" smtClean="0">
                <a:latin typeface="+mj-lt"/>
              </a:rPr>
              <a:t>Локіс</a:t>
            </a:r>
            <a:r>
              <a:rPr lang="ru-RU" sz="8000" i="1" dirty="0" smtClean="0">
                <a:latin typeface="+mj-lt"/>
              </a:rPr>
              <a:t>” – </a:t>
            </a:r>
            <a:r>
              <a:rPr lang="ru-RU" sz="8000" b="1" i="1" dirty="0" smtClean="0">
                <a:latin typeface="+mj-lt"/>
              </a:rPr>
              <a:t>Литва</a:t>
            </a:r>
            <a:r>
              <a:rPr lang="ru-RU" sz="8000" i="1" dirty="0" smtClean="0">
                <a:latin typeface="+mj-lt"/>
              </a:rPr>
              <a:t> ). </a:t>
            </a:r>
            <a:r>
              <a:rPr lang="ru-RU" sz="8000" i="1" dirty="0" err="1" smtClean="0">
                <a:latin typeface="+mj-lt"/>
              </a:rPr>
              <a:t>Використовує</a:t>
            </a:r>
            <a:r>
              <a:rPr lang="ru-RU" sz="8000" i="1" dirty="0" smtClean="0">
                <a:latin typeface="+mj-lt"/>
              </a:rPr>
              <a:t> автор </a:t>
            </a:r>
            <a:r>
              <a:rPr lang="ru-RU" sz="8000" i="1" dirty="0" err="1" smtClean="0">
                <a:latin typeface="+mj-lt"/>
              </a:rPr>
              <a:t>і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барвисті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старовинні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легенди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u="sng" dirty="0" smtClean="0">
                <a:latin typeface="+mj-lt"/>
              </a:rPr>
              <a:t>(“</a:t>
            </a:r>
            <a:r>
              <a:rPr lang="ru-RU" sz="8000" i="1" u="sng" dirty="0" err="1" smtClean="0">
                <a:latin typeface="+mj-lt"/>
              </a:rPr>
              <a:t>Душі</a:t>
            </a:r>
            <a:r>
              <a:rPr lang="ru-RU" sz="8000" i="1" u="sng" dirty="0" smtClean="0">
                <a:latin typeface="+mj-lt"/>
              </a:rPr>
              <a:t> чистилища</a:t>
            </a:r>
            <a:r>
              <a:rPr lang="ru-RU" sz="8000" i="1" dirty="0" smtClean="0">
                <a:latin typeface="+mj-lt"/>
              </a:rPr>
              <a:t>” – </a:t>
            </a:r>
            <a:r>
              <a:rPr lang="ru-RU" sz="8000" i="1" dirty="0" err="1" smtClean="0">
                <a:latin typeface="+mj-lt"/>
              </a:rPr>
              <a:t>ще</a:t>
            </a:r>
            <a:r>
              <a:rPr lang="ru-RU" sz="8000" i="1" dirty="0" smtClean="0">
                <a:latin typeface="+mj-lt"/>
              </a:rPr>
              <a:t> одна </a:t>
            </a:r>
            <a:r>
              <a:rPr lang="ru-RU" sz="8000" b="1" i="1" dirty="0" err="1" smtClean="0">
                <a:latin typeface="+mj-lt"/>
              </a:rPr>
              <a:t>версія</a:t>
            </a:r>
            <a:r>
              <a:rPr lang="ru-RU" sz="8000" b="1" i="1" dirty="0" smtClean="0">
                <a:latin typeface="+mj-lt"/>
              </a:rPr>
              <a:t> Дон Жуана</a:t>
            </a:r>
            <a:r>
              <a:rPr lang="ru-RU" sz="8000" i="1" dirty="0" smtClean="0">
                <a:latin typeface="+mj-lt"/>
              </a:rPr>
              <a:t>) </a:t>
            </a:r>
            <a:r>
              <a:rPr lang="ru-RU" sz="8000" i="1" dirty="0" err="1" smtClean="0">
                <a:latin typeface="+mj-lt"/>
              </a:rPr>
              <a:t>або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містичні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історії</a:t>
            </a:r>
            <a:r>
              <a:rPr lang="ru-RU" sz="8000" i="1" dirty="0" smtClean="0">
                <a:latin typeface="+mj-lt"/>
              </a:rPr>
              <a:t> (“</a:t>
            </a:r>
            <a:r>
              <a:rPr lang="ru-RU" sz="8000" i="1" u="sng" dirty="0" err="1" smtClean="0">
                <a:latin typeface="+mj-lt"/>
              </a:rPr>
              <a:t>Ільська</a:t>
            </a:r>
            <a:r>
              <a:rPr lang="ru-RU" sz="8000" i="1" u="sng" dirty="0" smtClean="0">
                <a:latin typeface="+mj-lt"/>
              </a:rPr>
              <a:t> Венера</a:t>
            </a:r>
            <a:r>
              <a:rPr lang="ru-RU" sz="8000" i="1" dirty="0" smtClean="0">
                <a:latin typeface="+mj-lt"/>
              </a:rPr>
              <a:t>” – </a:t>
            </a:r>
            <a:r>
              <a:rPr lang="ru-RU" sz="8000" i="1" dirty="0" err="1" smtClean="0">
                <a:latin typeface="+mj-lt"/>
              </a:rPr>
              <a:t>розповідь</a:t>
            </a:r>
            <a:r>
              <a:rPr lang="ru-RU" sz="8000" i="1" dirty="0" smtClean="0">
                <a:latin typeface="+mj-lt"/>
              </a:rPr>
              <a:t> про те, як </a:t>
            </a:r>
            <a:r>
              <a:rPr lang="ru-RU" sz="8000" b="1" i="1" dirty="0" smtClean="0">
                <a:latin typeface="+mj-lt"/>
              </a:rPr>
              <a:t>статуя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b="1" i="1" dirty="0" err="1" smtClean="0">
                <a:latin typeface="+mj-lt"/>
              </a:rPr>
              <a:t>Венери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нібито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скоїла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жорстоке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вбивство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нареченого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відразу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після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весілля</a:t>
            </a:r>
            <a:r>
              <a:rPr lang="ru-RU" sz="8000" i="1" dirty="0" smtClean="0">
                <a:latin typeface="+mj-lt"/>
              </a:rPr>
              <a:t>). </a:t>
            </a:r>
            <a:r>
              <a:rPr lang="ru-RU" sz="8000" i="1" dirty="0" err="1" smtClean="0">
                <a:latin typeface="+mj-lt"/>
              </a:rPr>
              <a:t>Одне</a:t>
            </a:r>
            <a:r>
              <a:rPr lang="ru-RU" sz="8000" i="1" dirty="0" smtClean="0">
                <a:latin typeface="+mj-lt"/>
              </a:rPr>
              <a:t> слово, на </a:t>
            </a:r>
            <a:r>
              <a:rPr lang="ru-RU" sz="8000" i="1" dirty="0" err="1" smtClean="0">
                <a:latin typeface="+mj-lt"/>
              </a:rPr>
              <a:t>зовнішньому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рівні</a:t>
            </a:r>
            <a:r>
              <a:rPr lang="ru-RU" sz="8000" i="1" dirty="0" smtClean="0">
                <a:latin typeface="+mj-lt"/>
              </a:rPr>
              <a:t> новели </a:t>
            </a:r>
            <a:r>
              <a:rPr lang="ru-RU" sz="8000" i="1" dirty="0" err="1" smtClean="0">
                <a:latin typeface="+mj-lt"/>
              </a:rPr>
              <a:t>Меріме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видаються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здебільшого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романтичними</a:t>
            </a:r>
            <a:r>
              <a:rPr lang="ru-RU" sz="8000" i="1" dirty="0" smtClean="0">
                <a:latin typeface="+mj-lt"/>
              </a:rPr>
              <a:t>.</a:t>
            </a:r>
          </a:p>
          <a:p>
            <a:pPr algn="ctr"/>
            <a:r>
              <a:rPr lang="ru-RU" sz="8000" i="1" dirty="0" err="1" smtClean="0">
                <a:latin typeface="+mj-lt"/>
              </a:rPr>
              <a:t>Одначе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знову-таки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письменник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підриває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цей</a:t>
            </a:r>
            <a:r>
              <a:rPr lang="ru-RU" sz="8000" i="1" dirty="0" smtClean="0">
                <a:latin typeface="+mj-lt"/>
              </a:rPr>
              <a:t> романтизм </a:t>
            </a:r>
            <a:r>
              <a:rPr lang="ru-RU" sz="8000" i="1" dirty="0" err="1" smtClean="0">
                <a:latin typeface="+mj-lt"/>
              </a:rPr>
              <a:t>зсередини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стриманим</a:t>
            </a:r>
            <a:r>
              <a:rPr lang="ru-RU" sz="8000" i="1" dirty="0" smtClean="0">
                <a:latin typeface="+mj-lt"/>
              </a:rPr>
              <a:t>, </a:t>
            </a:r>
            <a:r>
              <a:rPr lang="ru-RU" sz="8000" i="1" dirty="0" err="1" smtClean="0">
                <a:latin typeface="+mj-lt"/>
              </a:rPr>
              <a:t>точним</a:t>
            </a:r>
            <a:r>
              <a:rPr lang="ru-RU" sz="8000" i="1" dirty="0" smtClean="0">
                <a:latin typeface="+mj-lt"/>
              </a:rPr>
              <a:t>, </a:t>
            </a:r>
            <a:r>
              <a:rPr lang="ru-RU" sz="8000" i="1" dirty="0" err="1" smtClean="0">
                <a:latin typeface="+mj-lt"/>
              </a:rPr>
              <a:t>іронічним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і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навіть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b="1" i="1" dirty="0" smtClean="0">
                <a:latin typeface="+mj-lt"/>
              </a:rPr>
              <a:t>сухим стилем </a:t>
            </a:r>
            <a:r>
              <a:rPr lang="ru-RU" sz="8000" b="1" i="1" dirty="0" err="1" smtClean="0">
                <a:latin typeface="+mj-lt"/>
              </a:rPr>
              <a:t>оповіді</a:t>
            </a:r>
            <a:r>
              <a:rPr lang="ru-RU" sz="8000" b="1" i="1" dirty="0" smtClean="0">
                <a:latin typeface="+mj-lt"/>
              </a:rPr>
              <a:t>. </a:t>
            </a:r>
            <a:r>
              <a:rPr lang="ru-RU" sz="8000" i="1" dirty="0" err="1" smtClean="0">
                <a:latin typeface="+mj-lt"/>
              </a:rPr>
              <a:t>Ще</a:t>
            </a:r>
            <a:r>
              <a:rPr lang="ru-RU" sz="8000" i="1" dirty="0" smtClean="0">
                <a:latin typeface="+mj-lt"/>
              </a:rPr>
              <a:t> один </a:t>
            </a:r>
            <a:r>
              <a:rPr lang="ru-RU" sz="8000" i="1" dirty="0" err="1" smtClean="0">
                <a:latin typeface="+mj-lt"/>
              </a:rPr>
              <a:t>улюблений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прийом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Меріме</a:t>
            </a:r>
            <a:r>
              <a:rPr lang="ru-RU" sz="8000" i="1" dirty="0" smtClean="0">
                <a:latin typeface="+mj-lt"/>
              </a:rPr>
              <a:t>, </a:t>
            </a:r>
            <a:r>
              <a:rPr lang="ru-RU" sz="8000" i="1" dirty="0" err="1" smtClean="0">
                <a:latin typeface="+mj-lt"/>
              </a:rPr>
              <a:t>який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також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сприяє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нейтралізації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романтичної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i="1" dirty="0" err="1" smtClean="0">
                <a:latin typeface="+mj-lt"/>
              </a:rPr>
              <a:t>піднесеності</a:t>
            </a:r>
            <a:r>
              <a:rPr lang="ru-RU" sz="8000" i="1" dirty="0" smtClean="0">
                <a:latin typeface="+mj-lt"/>
              </a:rPr>
              <a:t> сюжету – </a:t>
            </a:r>
            <a:r>
              <a:rPr lang="ru-RU" sz="8000" i="1" dirty="0" err="1" smtClean="0">
                <a:latin typeface="+mj-lt"/>
              </a:rPr>
              <a:t>це</a:t>
            </a:r>
            <a:r>
              <a:rPr lang="ru-RU" sz="8000" i="1" dirty="0" smtClean="0">
                <a:latin typeface="+mj-lt"/>
              </a:rPr>
              <a:t> </a:t>
            </a:r>
            <a:r>
              <a:rPr lang="ru-RU" sz="8000" b="1" i="1" dirty="0" err="1" smtClean="0">
                <a:latin typeface="+mj-lt"/>
              </a:rPr>
              <a:t>введення</a:t>
            </a:r>
            <a:r>
              <a:rPr lang="ru-RU" sz="8000" b="1" i="1" dirty="0" smtClean="0">
                <a:latin typeface="+mj-lt"/>
              </a:rPr>
              <a:t> </a:t>
            </a:r>
            <a:r>
              <a:rPr lang="ru-RU" sz="8000" b="1" i="1" dirty="0" err="1" smtClean="0">
                <a:latin typeface="+mj-lt"/>
              </a:rPr>
              <a:t>оповідача</a:t>
            </a:r>
            <a:r>
              <a:rPr lang="ru-RU" sz="8000" b="1" i="1" dirty="0" smtClean="0">
                <a:latin typeface="+mj-lt"/>
              </a:rPr>
              <a:t>. </a:t>
            </a:r>
          </a:p>
          <a:p>
            <a:endParaRPr lang="ru-RU" sz="9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3714752"/>
            <a:ext cx="6858000" cy="1071570"/>
          </a:xfrm>
        </p:spPr>
        <p:txBody>
          <a:bodyPr>
            <a:noAutofit/>
          </a:bodyPr>
          <a:lstStyle/>
          <a:p>
            <a:pPr algn="ctr"/>
            <a:r>
              <a:rPr lang="ru-RU" i="1" dirty="0" err="1" smtClean="0"/>
              <a:t>Однією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найпопулярніших</a:t>
            </a:r>
            <a:r>
              <a:rPr lang="ru-RU" i="1" dirty="0" smtClean="0"/>
              <a:t> новел </a:t>
            </a:r>
            <a:r>
              <a:rPr lang="ru-RU" i="1" dirty="0" err="1" smtClean="0"/>
              <a:t>Проспера</a:t>
            </a:r>
            <a:r>
              <a:rPr lang="ru-RU" i="1" dirty="0" smtClean="0"/>
              <a:t> </a:t>
            </a:r>
            <a:r>
              <a:rPr lang="ru-RU" i="1" dirty="0" err="1" smtClean="0"/>
              <a:t>Меріме</a:t>
            </a:r>
            <a:r>
              <a:rPr lang="ru-RU" i="1" dirty="0" smtClean="0"/>
              <a:t> </a:t>
            </a:r>
            <a:r>
              <a:rPr lang="ru-RU" i="1" dirty="0" err="1" smtClean="0"/>
              <a:t>є</a:t>
            </a:r>
            <a:r>
              <a:rPr lang="ru-RU" i="1" dirty="0" smtClean="0"/>
              <a:t> </a:t>
            </a:r>
            <a:r>
              <a:rPr lang="ru-RU" b="1" i="1" dirty="0" smtClean="0"/>
              <a:t>“</a:t>
            </a:r>
            <a:r>
              <a:rPr lang="ru-RU" b="1" i="1" dirty="0" err="1" smtClean="0"/>
              <a:t>Кармен</a:t>
            </a:r>
            <a:r>
              <a:rPr lang="ru-RU" b="1" i="1" dirty="0" smtClean="0"/>
              <a:t>”.</a:t>
            </a:r>
            <a:endParaRPr lang="ru-RU" b="1" i="1" dirty="0"/>
          </a:p>
        </p:txBody>
      </p:sp>
      <p:pic>
        <p:nvPicPr>
          <p:cNvPr id="4" name="Рисунок 3" descr="391px-MerimeeCarm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214290"/>
            <a:ext cx="2145049" cy="3286148"/>
          </a:xfrm>
          <a:prstGeom prst="rect">
            <a:avLst/>
          </a:prstGeom>
        </p:spPr>
      </p:pic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5000636"/>
            <a:ext cx="1214445" cy="1857363"/>
          </a:xfrm>
          <a:prstGeom prst="rect">
            <a:avLst/>
          </a:prstGeom>
        </p:spPr>
      </p:pic>
      <p:pic>
        <p:nvPicPr>
          <p:cNvPr id="6" name="Рисунок 5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214290"/>
            <a:ext cx="2190765" cy="3286148"/>
          </a:xfrm>
          <a:prstGeom prst="rect">
            <a:avLst/>
          </a:prstGeom>
        </p:spPr>
      </p:pic>
      <p:pic>
        <p:nvPicPr>
          <p:cNvPr id="7" name="Рисунок 6" descr="Prosper_Merime__Karmen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5005970"/>
            <a:ext cx="1214446" cy="1852030"/>
          </a:xfrm>
          <a:prstGeom prst="rect">
            <a:avLst/>
          </a:prstGeom>
        </p:spPr>
      </p:pic>
      <p:pic>
        <p:nvPicPr>
          <p:cNvPr id="8" name="Рисунок 7" descr="Prosper_Merime__Karme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5000636"/>
            <a:ext cx="1214446" cy="1857364"/>
          </a:xfrm>
          <a:prstGeom prst="rect">
            <a:avLst/>
          </a:prstGeom>
        </p:spPr>
      </p:pic>
      <p:pic>
        <p:nvPicPr>
          <p:cNvPr id="9" name="Рисунок 8" descr="Prosper_Merime__Karmen_i_drugie_novell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00892" y="5000636"/>
            <a:ext cx="1171838" cy="1857364"/>
          </a:xfrm>
          <a:prstGeom prst="rect">
            <a:avLst/>
          </a:prstGeom>
        </p:spPr>
      </p:pic>
      <p:pic>
        <p:nvPicPr>
          <p:cNvPr id="10" name="Рисунок 9" descr="1512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42976" y="214290"/>
            <a:ext cx="2000264" cy="325900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229600" cy="5085414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err="1" smtClean="0">
                <a:latin typeface="+mj-lt"/>
              </a:rPr>
              <a:t>Всесвітня</a:t>
            </a:r>
            <a:r>
              <a:rPr lang="ru-RU" sz="2800" i="1" dirty="0" smtClean="0">
                <a:latin typeface="+mj-lt"/>
              </a:rPr>
              <a:t> слава </a:t>
            </a:r>
            <a:r>
              <a:rPr lang="ru-RU" sz="2800" i="1" dirty="0" err="1" smtClean="0">
                <a:latin typeface="+mj-lt"/>
              </a:rPr>
              <a:t>цього</a:t>
            </a:r>
            <a:r>
              <a:rPr lang="ru-RU" sz="2800" i="1" dirty="0" smtClean="0">
                <a:latin typeface="+mj-lt"/>
              </a:rPr>
              <a:t> </a:t>
            </a:r>
            <a:r>
              <a:rPr lang="ru-RU" sz="2800" i="1" dirty="0" err="1" smtClean="0">
                <a:latin typeface="+mj-lt"/>
              </a:rPr>
              <a:t>твору</a:t>
            </a:r>
            <a:r>
              <a:rPr lang="ru-RU" sz="2800" i="1" dirty="0" smtClean="0">
                <a:latin typeface="+mj-lt"/>
              </a:rPr>
              <a:t> </a:t>
            </a:r>
            <a:r>
              <a:rPr lang="ru-RU" sz="2800" i="1" dirty="0" err="1" smtClean="0">
                <a:latin typeface="+mj-lt"/>
              </a:rPr>
              <a:t>почалася</a:t>
            </a:r>
            <a:r>
              <a:rPr lang="ru-RU" sz="2800" i="1" dirty="0" smtClean="0">
                <a:latin typeface="+mj-lt"/>
              </a:rPr>
              <a:t> в </a:t>
            </a:r>
            <a:r>
              <a:rPr lang="ru-RU" sz="2800" b="1" i="1" dirty="0" smtClean="0">
                <a:latin typeface="+mj-lt"/>
              </a:rPr>
              <a:t>1875</a:t>
            </a:r>
            <a:r>
              <a:rPr lang="ru-RU" sz="2800" i="1" dirty="0" smtClean="0">
                <a:latin typeface="+mj-lt"/>
              </a:rPr>
              <a:t>,</a:t>
            </a:r>
            <a:r>
              <a:rPr lang="ru-RU" sz="2800" b="1" i="1" dirty="0" smtClean="0">
                <a:latin typeface="+mj-lt"/>
              </a:rPr>
              <a:t> </a:t>
            </a:r>
            <a:r>
              <a:rPr lang="ru-RU" sz="2800" i="1" dirty="0" smtClean="0">
                <a:latin typeface="+mj-lt"/>
              </a:rPr>
              <a:t>коли </a:t>
            </a:r>
            <a:r>
              <a:rPr lang="ru-RU" sz="2800" b="1" i="1" dirty="0" smtClean="0">
                <a:latin typeface="+mj-lt"/>
                <a:hlinkClick r:id="rId2" tooltip="Жорж Бізе"/>
              </a:rPr>
              <a:t>Жорж </a:t>
            </a:r>
            <a:r>
              <a:rPr lang="ru-RU" sz="2800" b="1" i="1" dirty="0" err="1" smtClean="0">
                <a:latin typeface="+mj-lt"/>
                <a:hlinkClick r:id="rId2" tooltip="Жорж Бізе"/>
              </a:rPr>
              <a:t>Бізе</a:t>
            </a:r>
            <a:r>
              <a:rPr lang="ru-RU" sz="2800" i="1" dirty="0" smtClean="0">
                <a:latin typeface="+mj-lt"/>
              </a:rPr>
              <a:t> </a:t>
            </a:r>
            <a:r>
              <a:rPr lang="ru-RU" sz="2800" i="1" dirty="0" smtClean="0">
                <a:latin typeface="+mj-lt"/>
              </a:rPr>
              <a:t>поставив </a:t>
            </a:r>
            <a:r>
              <a:rPr lang="ru-RU" sz="2800" i="1" dirty="0" err="1" smtClean="0">
                <a:latin typeface="+mj-lt"/>
              </a:rPr>
              <a:t>однойменну</a:t>
            </a:r>
            <a:r>
              <a:rPr lang="ru-RU" sz="2800" i="1" dirty="0" smtClean="0">
                <a:latin typeface="+mj-lt"/>
              </a:rPr>
              <a:t> </a:t>
            </a:r>
            <a:r>
              <a:rPr lang="ru-RU" sz="2800" b="1" i="1" dirty="0" smtClean="0">
                <a:latin typeface="+mj-lt"/>
              </a:rPr>
              <a:t>оперу</a:t>
            </a:r>
            <a:r>
              <a:rPr lang="ru-RU" sz="2800" i="1" dirty="0" smtClean="0">
                <a:latin typeface="+mj-lt"/>
              </a:rPr>
              <a:t>, яка </a:t>
            </a:r>
            <a:r>
              <a:rPr lang="ru-RU" sz="2800" i="1" dirty="0" err="1" smtClean="0">
                <a:latin typeface="+mj-lt"/>
              </a:rPr>
              <a:t>з</a:t>
            </a:r>
            <a:r>
              <a:rPr lang="ru-RU" sz="2800" i="1" dirty="0" smtClean="0">
                <a:latin typeface="+mj-lt"/>
              </a:rPr>
              <a:t> </a:t>
            </a:r>
            <a:r>
              <a:rPr lang="ru-RU" sz="2800" i="1" dirty="0" err="1" smtClean="0">
                <a:latin typeface="+mj-lt"/>
              </a:rPr>
              <a:t>тріумфом</a:t>
            </a:r>
            <a:r>
              <a:rPr lang="ru-RU" sz="2800" i="1" dirty="0" smtClean="0">
                <a:latin typeface="+mj-lt"/>
              </a:rPr>
              <a:t> </a:t>
            </a:r>
            <a:r>
              <a:rPr lang="ru-RU" sz="2800" i="1" dirty="0" err="1" smtClean="0">
                <a:latin typeface="+mj-lt"/>
              </a:rPr>
              <a:t>продовжує</a:t>
            </a:r>
            <a:r>
              <a:rPr lang="ru-RU" sz="2800" i="1" dirty="0" smtClean="0">
                <a:latin typeface="+mj-lt"/>
              </a:rPr>
              <a:t> </a:t>
            </a:r>
            <a:r>
              <a:rPr lang="ru-RU" sz="2800" i="1" dirty="0" err="1" smtClean="0">
                <a:latin typeface="+mj-lt"/>
              </a:rPr>
              <a:t>своє</a:t>
            </a:r>
            <a:r>
              <a:rPr lang="ru-RU" sz="2800" i="1" dirty="0" smtClean="0">
                <a:latin typeface="+mj-lt"/>
              </a:rPr>
              <a:t> </a:t>
            </a:r>
            <a:r>
              <a:rPr lang="ru-RU" sz="2800" i="1" dirty="0" err="1" smtClean="0">
                <a:latin typeface="+mj-lt"/>
              </a:rPr>
              <a:t>життя</a:t>
            </a:r>
            <a:r>
              <a:rPr lang="ru-RU" sz="2800" i="1" dirty="0" smtClean="0">
                <a:latin typeface="+mj-lt"/>
              </a:rPr>
              <a:t> на </a:t>
            </a:r>
            <a:r>
              <a:rPr lang="ru-RU" sz="2800" i="1" dirty="0" err="1" smtClean="0">
                <a:latin typeface="+mj-lt"/>
              </a:rPr>
              <a:t>всіх</a:t>
            </a:r>
            <a:r>
              <a:rPr lang="ru-RU" sz="2800" i="1" dirty="0" smtClean="0">
                <a:latin typeface="+mj-lt"/>
              </a:rPr>
              <a:t> </a:t>
            </a:r>
            <a:r>
              <a:rPr lang="ru-RU" sz="2800" i="1" dirty="0" err="1" smtClean="0">
                <a:latin typeface="+mj-lt"/>
              </a:rPr>
              <a:t>оперних</a:t>
            </a:r>
            <a:r>
              <a:rPr lang="ru-RU" sz="2800" i="1" dirty="0" smtClean="0">
                <a:latin typeface="+mj-lt"/>
              </a:rPr>
              <a:t> сценах </a:t>
            </a:r>
            <a:r>
              <a:rPr lang="ru-RU" sz="2800" i="1" dirty="0" err="1" smtClean="0">
                <a:latin typeface="+mj-lt"/>
              </a:rPr>
              <a:t>світу</a:t>
            </a:r>
            <a:r>
              <a:rPr lang="ru-RU" sz="2800" i="1" dirty="0" smtClean="0">
                <a:latin typeface="+mj-lt"/>
              </a:rPr>
              <a:t>.</a:t>
            </a:r>
            <a:endParaRPr lang="ru-RU" sz="2800" i="1" dirty="0">
              <a:latin typeface="+mj-lt"/>
            </a:endParaRPr>
          </a:p>
        </p:txBody>
      </p:sp>
      <p:pic>
        <p:nvPicPr>
          <p:cNvPr id="4" name="Рисунок 3" descr="400px-Georges_Biz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857496"/>
            <a:ext cx="2571769" cy="3857653"/>
          </a:xfrm>
          <a:prstGeom prst="rect">
            <a:avLst/>
          </a:prstGeom>
        </p:spPr>
      </p:pic>
      <p:pic>
        <p:nvPicPr>
          <p:cNvPr id="5" name="Рисунок 4" descr="carmen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2857496"/>
            <a:ext cx="5800981" cy="385765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3571876"/>
            <a:ext cx="6858000" cy="1500198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err="1" smtClean="0"/>
              <a:t>Проспер</a:t>
            </a:r>
            <a:r>
              <a:rPr lang="ru-RU" sz="4000" i="1" dirty="0" smtClean="0"/>
              <a:t> </a:t>
            </a:r>
            <a:r>
              <a:rPr lang="ru-RU" sz="4000" i="1" dirty="0" err="1" smtClean="0"/>
              <a:t>Меріме</a:t>
            </a:r>
            <a:r>
              <a:rPr lang="ru-RU" sz="4000" i="1" dirty="0" smtClean="0"/>
              <a:t>  </a:t>
            </a:r>
            <a:r>
              <a:rPr lang="ru-RU" sz="4000" i="1" dirty="0" err="1" smtClean="0"/>
              <a:t>народився</a:t>
            </a:r>
            <a:r>
              <a:rPr lang="ru-RU" sz="4000" i="1" dirty="0" smtClean="0"/>
              <a:t> 28 </a:t>
            </a:r>
            <a:r>
              <a:rPr lang="ru-RU" sz="4000" i="1" dirty="0" err="1" smtClean="0"/>
              <a:t>вересня</a:t>
            </a:r>
            <a:r>
              <a:rPr lang="ru-RU" sz="4000" i="1" dirty="0" smtClean="0"/>
              <a:t> 1803 р. в </a:t>
            </a:r>
            <a:r>
              <a:rPr lang="ru-RU" sz="4000" i="1" dirty="0" err="1" smtClean="0"/>
              <a:t>Парижі</a:t>
            </a:r>
            <a:r>
              <a:rPr lang="ru-RU" sz="4000" i="1" dirty="0" smtClean="0"/>
              <a:t>.</a:t>
            </a:r>
            <a:endParaRPr lang="ru-RU" sz="4000" i="1" dirty="0"/>
          </a:p>
        </p:txBody>
      </p:sp>
      <p:pic>
        <p:nvPicPr>
          <p:cNvPr id="8" name="Рисунок 7" descr="20110809152420_5-g78d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142852"/>
            <a:ext cx="5072098" cy="3500438"/>
          </a:xfrm>
          <a:prstGeom prst="rect">
            <a:avLst/>
          </a:prstGeom>
        </p:spPr>
      </p:pic>
      <p:pic>
        <p:nvPicPr>
          <p:cNvPr id="9" name="Рисунок 8" descr="wpid-LX_Q4KwbYw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5014899"/>
            <a:ext cx="2643206" cy="1843101"/>
          </a:xfrm>
          <a:prstGeom prst="rect">
            <a:avLst/>
          </a:prstGeom>
        </p:spPr>
      </p:pic>
      <p:pic>
        <p:nvPicPr>
          <p:cNvPr id="10" name="Рисунок 9" descr="20110809152420_2-wlp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5000636"/>
            <a:ext cx="2691673" cy="1857364"/>
          </a:xfrm>
          <a:prstGeom prst="rect">
            <a:avLst/>
          </a:prstGeom>
        </p:spPr>
      </p:pic>
      <p:pic>
        <p:nvPicPr>
          <p:cNvPr id="11" name="Рисунок 10" descr="20110809152420_7-5q3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4996687"/>
            <a:ext cx="2714644" cy="186131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110809152259_1-fwbp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9151669" cy="657229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110809152420_8-tm9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6314" cy="6858000"/>
          </a:xfrm>
          <a:prstGeom prst="rect">
            <a:avLst/>
          </a:prstGeom>
        </p:spPr>
      </p:pic>
      <p:pic>
        <p:nvPicPr>
          <p:cNvPr id="7" name="Рисунок 6" descr="20110809152420_13-40hs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0"/>
            <a:ext cx="4714876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8929718" cy="4495816"/>
          </a:xfrm>
        </p:spPr>
        <p:txBody>
          <a:bodyPr>
            <a:normAutofit/>
          </a:bodyPr>
          <a:lstStyle/>
          <a:p>
            <a:pPr algn="ctr"/>
            <a:r>
              <a:rPr lang="ru-RU" sz="3000" i="1" dirty="0" err="1" smtClean="0">
                <a:latin typeface="+mj-lt"/>
              </a:rPr>
              <a:t>Його</a:t>
            </a:r>
            <a:r>
              <a:rPr lang="ru-RU" sz="3000" i="1" dirty="0" smtClean="0">
                <a:latin typeface="+mj-lt"/>
              </a:rPr>
              <a:t> </a:t>
            </a:r>
            <a:r>
              <a:rPr lang="ru-RU" sz="3000" i="1" dirty="0" err="1" smtClean="0">
                <a:latin typeface="+mj-lt"/>
              </a:rPr>
              <a:t>батько</a:t>
            </a:r>
            <a:r>
              <a:rPr lang="ru-RU" sz="3000" i="1" dirty="0" smtClean="0">
                <a:latin typeface="+mj-lt"/>
              </a:rPr>
              <a:t> </a:t>
            </a:r>
            <a:r>
              <a:rPr lang="ru-RU" sz="3000" i="1" dirty="0" err="1" smtClean="0">
                <a:latin typeface="+mj-lt"/>
              </a:rPr>
              <a:t>був</a:t>
            </a:r>
            <a:r>
              <a:rPr lang="ru-RU" sz="3000" i="1" dirty="0" smtClean="0">
                <a:latin typeface="+mj-lt"/>
              </a:rPr>
              <a:t> художником за </a:t>
            </a:r>
            <a:r>
              <a:rPr lang="ru-RU" sz="3000" i="1" dirty="0" err="1" smtClean="0">
                <a:latin typeface="+mj-lt"/>
              </a:rPr>
              <a:t>фахом</a:t>
            </a:r>
            <a:r>
              <a:rPr lang="ru-RU" sz="3000" i="1" dirty="0" smtClean="0">
                <a:latin typeface="+mj-lt"/>
              </a:rPr>
              <a:t> </a:t>
            </a:r>
            <a:r>
              <a:rPr lang="ru-RU" sz="3000" i="1" dirty="0" err="1" smtClean="0">
                <a:latin typeface="+mj-lt"/>
              </a:rPr>
              <a:t>і</a:t>
            </a:r>
            <a:r>
              <a:rPr lang="ru-RU" sz="3000" i="1" dirty="0" smtClean="0">
                <a:latin typeface="+mj-lt"/>
              </a:rPr>
              <a:t> </a:t>
            </a:r>
            <a:r>
              <a:rPr lang="ru-RU" sz="3000" i="1" dirty="0" err="1" smtClean="0">
                <a:latin typeface="+mj-lt"/>
              </a:rPr>
              <a:t>винахідником</a:t>
            </a:r>
            <a:r>
              <a:rPr lang="ru-RU" sz="3000" i="1" dirty="0" smtClean="0">
                <a:latin typeface="+mj-lt"/>
              </a:rPr>
              <a:t> </a:t>
            </a:r>
            <a:r>
              <a:rPr lang="ru-RU" sz="3000" i="1" dirty="0" err="1" smtClean="0">
                <a:latin typeface="+mj-lt"/>
              </a:rPr>
              <a:t>за</a:t>
            </a:r>
            <a:r>
              <a:rPr lang="ru-RU" sz="3000" i="1" dirty="0" smtClean="0">
                <a:latin typeface="+mj-lt"/>
              </a:rPr>
              <a:t> </a:t>
            </a:r>
            <a:r>
              <a:rPr lang="ru-RU" sz="3000" i="1" dirty="0" err="1" smtClean="0">
                <a:latin typeface="+mj-lt"/>
              </a:rPr>
              <a:t>покликанням</a:t>
            </a:r>
            <a:r>
              <a:rPr lang="ru-RU" sz="3000" i="1" dirty="0" smtClean="0">
                <a:latin typeface="+mj-lt"/>
              </a:rPr>
              <a:t>. </a:t>
            </a:r>
            <a:r>
              <a:rPr lang="ru-RU" sz="3000" i="1" dirty="0" err="1" smtClean="0">
                <a:latin typeface="+mj-lt"/>
              </a:rPr>
              <a:t>Мистецьки</a:t>
            </a:r>
            <a:r>
              <a:rPr lang="ru-RU" sz="3000" i="1" dirty="0" smtClean="0">
                <a:latin typeface="+mj-lt"/>
              </a:rPr>
              <a:t> </a:t>
            </a:r>
            <a:r>
              <a:rPr lang="ru-RU" sz="3000" i="1" dirty="0" err="1" smtClean="0">
                <a:latin typeface="+mj-lt"/>
              </a:rPr>
              <a:t>обдарованою</a:t>
            </a:r>
            <a:r>
              <a:rPr lang="ru-RU" sz="3000" i="1" dirty="0" smtClean="0">
                <a:latin typeface="+mj-lt"/>
              </a:rPr>
              <a:t> </a:t>
            </a:r>
            <a:r>
              <a:rPr lang="ru-RU" sz="3000" i="1" dirty="0" err="1" smtClean="0">
                <a:latin typeface="+mj-lt"/>
              </a:rPr>
              <a:t>була</a:t>
            </a:r>
            <a:r>
              <a:rPr lang="ru-RU" sz="3000" i="1" dirty="0" smtClean="0">
                <a:latin typeface="+mj-lt"/>
              </a:rPr>
              <a:t> </a:t>
            </a:r>
            <a:r>
              <a:rPr lang="ru-RU" sz="3000" i="1" dirty="0" err="1" smtClean="0">
                <a:latin typeface="+mj-lt"/>
              </a:rPr>
              <a:t>й</a:t>
            </a:r>
            <a:r>
              <a:rPr lang="ru-RU" sz="3000" i="1" dirty="0" smtClean="0">
                <a:latin typeface="+mj-lt"/>
              </a:rPr>
              <a:t> </a:t>
            </a:r>
            <a:r>
              <a:rPr lang="ru-RU" sz="3000" i="1" dirty="0" err="1" smtClean="0">
                <a:latin typeface="+mj-lt"/>
              </a:rPr>
              <a:t>мати</a:t>
            </a:r>
            <a:r>
              <a:rPr lang="ru-RU" sz="3000" i="1" dirty="0" smtClean="0">
                <a:latin typeface="+mj-lt"/>
              </a:rPr>
              <a:t> </a:t>
            </a:r>
            <a:r>
              <a:rPr lang="ru-RU" sz="3000" i="1" dirty="0" err="1" smtClean="0">
                <a:latin typeface="+mj-lt"/>
              </a:rPr>
              <a:t>майбутнього</a:t>
            </a:r>
            <a:r>
              <a:rPr lang="ru-RU" sz="3000" i="1" dirty="0" smtClean="0">
                <a:latin typeface="+mj-lt"/>
              </a:rPr>
              <a:t> </a:t>
            </a:r>
            <a:r>
              <a:rPr lang="ru-RU" sz="3000" i="1" dirty="0" err="1" smtClean="0">
                <a:latin typeface="+mj-lt"/>
              </a:rPr>
              <a:t>письменника</a:t>
            </a:r>
            <a:r>
              <a:rPr lang="ru-RU" sz="3000" i="1" dirty="0" smtClean="0">
                <a:latin typeface="+mj-lt"/>
              </a:rPr>
              <a:t>. До </a:t>
            </a:r>
            <a:r>
              <a:rPr lang="ru-RU" sz="3000" i="1" dirty="0" err="1" smtClean="0">
                <a:latin typeface="+mj-lt"/>
              </a:rPr>
              <a:t>їхньої</a:t>
            </a:r>
            <a:r>
              <a:rPr lang="ru-RU" sz="3000" i="1" dirty="0" smtClean="0">
                <a:latin typeface="+mj-lt"/>
              </a:rPr>
              <a:t> </a:t>
            </a:r>
            <a:r>
              <a:rPr lang="ru-RU" sz="3000" i="1" dirty="0" err="1" smtClean="0">
                <a:latin typeface="+mj-lt"/>
              </a:rPr>
              <a:t>домівки</a:t>
            </a:r>
            <a:r>
              <a:rPr lang="ru-RU" sz="3000" i="1" dirty="0" smtClean="0">
                <a:latin typeface="+mj-lt"/>
              </a:rPr>
              <a:t> часто приходили люди </a:t>
            </a:r>
            <a:r>
              <a:rPr lang="ru-RU" sz="3000" i="1" dirty="0" err="1" smtClean="0">
                <a:latin typeface="+mj-lt"/>
              </a:rPr>
              <a:t>творчих</a:t>
            </a:r>
            <a:r>
              <a:rPr lang="ru-RU" sz="3000" i="1" dirty="0" smtClean="0">
                <a:latin typeface="+mj-lt"/>
              </a:rPr>
              <a:t> </a:t>
            </a:r>
            <a:r>
              <a:rPr lang="ru-RU" sz="3000" i="1" dirty="0" err="1" smtClean="0">
                <a:latin typeface="+mj-lt"/>
              </a:rPr>
              <a:t>професій</a:t>
            </a:r>
            <a:r>
              <a:rPr lang="ru-RU" sz="3000" i="1" dirty="0" smtClean="0">
                <a:latin typeface="+mj-lt"/>
              </a:rPr>
              <a:t>. Вони </a:t>
            </a:r>
            <a:r>
              <a:rPr lang="ru-RU" sz="3000" i="1" dirty="0" err="1" smtClean="0">
                <a:latin typeface="+mj-lt"/>
              </a:rPr>
              <a:t>цікавились</a:t>
            </a:r>
            <a:r>
              <a:rPr lang="ru-RU" sz="3000" i="1" dirty="0" smtClean="0">
                <a:latin typeface="+mj-lt"/>
              </a:rPr>
              <a:t> </a:t>
            </a:r>
            <a:r>
              <a:rPr lang="ru-RU" sz="3000" i="1" dirty="0" err="1" smtClean="0">
                <a:latin typeface="+mj-lt"/>
              </a:rPr>
              <a:t>усім</a:t>
            </a:r>
            <a:r>
              <a:rPr lang="ru-RU" sz="3000" i="1" dirty="0" smtClean="0">
                <a:latin typeface="+mj-lt"/>
              </a:rPr>
              <a:t>, </a:t>
            </a:r>
            <a:r>
              <a:rPr lang="ru-RU" sz="3000" i="1" dirty="0" err="1" smtClean="0">
                <a:latin typeface="+mj-lt"/>
              </a:rPr>
              <a:t>окрім</a:t>
            </a:r>
            <a:r>
              <a:rPr lang="ru-RU" sz="3000" i="1" dirty="0" smtClean="0">
                <a:latin typeface="+mj-lt"/>
              </a:rPr>
              <a:t> </a:t>
            </a:r>
            <a:r>
              <a:rPr lang="ru-RU" sz="3000" i="1" dirty="0" err="1" smtClean="0">
                <a:latin typeface="+mj-lt"/>
              </a:rPr>
              <a:t>політики</a:t>
            </a:r>
            <a:r>
              <a:rPr lang="ru-RU" sz="3000" i="1" dirty="0" smtClean="0">
                <a:latin typeface="+mj-lt"/>
              </a:rPr>
              <a:t>. </a:t>
            </a:r>
            <a:endParaRPr lang="ru-RU" sz="3000" dirty="0">
              <a:latin typeface="+mj-lt"/>
            </a:endParaRPr>
          </a:p>
        </p:txBody>
      </p:sp>
      <p:pic>
        <p:nvPicPr>
          <p:cNvPr id="4" name="Рисунок 3" descr="page_18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4000504"/>
            <a:ext cx="1859665" cy="235745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9200"/>
            <a:ext cx="8358246" cy="4937760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latin typeface="+mj-lt"/>
              </a:rPr>
              <a:t>Хлопчик </a:t>
            </a:r>
            <a:r>
              <a:rPr lang="ru-RU" sz="3200" i="1" dirty="0" err="1" smtClean="0">
                <a:latin typeface="+mj-lt"/>
              </a:rPr>
              <a:t>перейняв</a:t>
            </a:r>
            <a:r>
              <a:rPr lang="ru-RU" sz="3200" i="1" dirty="0" smtClean="0">
                <a:latin typeface="+mj-lt"/>
              </a:rPr>
              <a:t> </a:t>
            </a:r>
            <a:r>
              <a:rPr lang="ru-RU" sz="3200" i="1" dirty="0" err="1" smtClean="0">
                <a:latin typeface="+mj-lt"/>
              </a:rPr>
              <a:t>цю</a:t>
            </a:r>
            <a:r>
              <a:rPr lang="ru-RU" sz="3200" i="1" dirty="0" smtClean="0">
                <a:latin typeface="+mj-lt"/>
              </a:rPr>
              <a:t> </a:t>
            </a:r>
            <a:r>
              <a:rPr lang="ru-RU" sz="3200" i="1" dirty="0" err="1" smtClean="0">
                <a:latin typeface="+mj-lt"/>
              </a:rPr>
              <a:t>аполітичність</a:t>
            </a:r>
            <a:r>
              <a:rPr lang="ru-RU" sz="3200" i="1" dirty="0" smtClean="0">
                <a:latin typeface="+mj-lt"/>
              </a:rPr>
              <a:t> </a:t>
            </a:r>
            <a:r>
              <a:rPr lang="ru-RU" sz="3200" i="1" dirty="0" err="1" smtClean="0">
                <a:latin typeface="+mj-lt"/>
              </a:rPr>
              <a:t>і</a:t>
            </a:r>
            <a:r>
              <a:rPr lang="ru-RU" sz="3200" i="1" dirty="0" smtClean="0">
                <a:latin typeface="+mj-lt"/>
              </a:rPr>
              <a:t> </a:t>
            </a:r>
            <a:r>
              <a:rPr lang="ru-RU" sz="3200" i="1" dirty="0" err="1" smtClean="0">
                <a:latin typeface="+mj-lt"/>
              </a:rPr>
              <a:t>зберіг</a:t>
            </a:r>
            <a:r>
              <a:rPr lang="ru-RU" sz="3200" i="1" dirty="0" smtClean="0">
                <a:latin typeface="+mj-lt"/>
              </a:rPr>
              <a:t> </a:t>
            </a:r>
            <a:r>
              <a:rPr lang="ru-RU" sz="3200" i="1" dirty="0" err="1" smtClean="0">
                <a:latin typeface="+mj-lt"/>
              </a:rPr>
              <a:t>її</a:t>
            </a:r>
            <a:r>
              <a:rPr lang="ru-RU" sz="3200" i="1" dirty="0" smtClean="0">
                <a:latin typeface="+mj-lt"/>
              </a:rPr>
              <a:t> </a:t>
            </a:r>
            <a:r>
              <a:rPr lang="ru-RU" sz="3200" i="1" dirty="0" err="1" smtClean="0">
                <a:latin typeface="+mj-lt"/>
              </a:rPr>
              <a:t>протягом</a:t>
            </a:r>
            <a:r>
              <a:rPr lang="ru-RU" sz="3200" i="1" dirty="0" smtClean="0">
                <a:latin typeface="+mj-lt"/>
              </a:rPr>
              <a:t> </a:t>
            </a:r>
            <a:r>
              <a:rPr lang="ru-RU" sz="3200" i="1" dirty="0" err="1" smtClean="0">
                <a:latin typeface="+mj-lt"/>
              </a:rPr>
              <a:t>усього</a:t>
            </a:r>
            <a:r>
              <a:rPr lang="ru-RU" sz="3200" i="1" dirty="0" smtClean="0">
                <a:latin typeface="+mj-lt"/>
              </a:rPr>
              <a:t> </a:t>
            </a:r>
            <a:r>
              <a:rPr lang="ru-RU" sz="3200" i="1" dirty="0" err="1" smtClean="0">
                <a:latin typeface="+mj-lt"/>
              </a:rPr>
              <a:t>життя</a:t>
            </a:r>
            <a:r>
              <a:rPr lang="ru-RU" sz="3200" i="1" dirty="0" smtClean="0">
                <a:latin typeface="+mj-lt"/>
              </a:rPr>
              <a:t>: </a:t>
            </a:r>
            <a:r>
              <a:rPr lang="ru-RU" sz="3200" i="1" dirty="0" err="1" smtClean="0">
                <a:latin typeface="+mj-lt"/>
              </a:rPr>
              <a:t>Меріме</a:t>
            </a:r>
            <a:r>
              <a:rPr lang="ru-RU" sz="3200" i="1" dirty="0" smtClean="0">
                <a:latin typeface="+mj-lt"/>
              </a:rPr>
              <a:t> </a:t>
            </a:r>
            <a:r>
              <a:rPr lang="ru-RU" sz="3200" b="1" i="1" dirty="0" smtClean="0">
                <a:latin typeface="+mj-lt"/>
              </a:rPr>
              <a:t>не брав </a:t>
            </a:r>
            <a:r>
              <a:rPr lang="ru-RU" sz="3200" b="1" i="1" dirty="0" err="1" smtClean="0">
                <a:latin typeface="+mj-lt"/>
              </a:rPr>
              <a:t>участі</a:t>
            </a:r>
            <a:r>
              <a:rPr lang="ru-RU" sz="3200" b="1" i="1" dirty="0" smtClean="0">
                <a:latin typeface="+mj-lt"/>
              </a:rPr>
              <a:t> в </a:t>
            </a:r>
            <a:r>
              <a:rPr lang="ru-RU" sz="3200" b="1" i="1" dirty="0" err="1" smtClean="0">
                <a:latin typeface="+mj-lt"/>
              </a:rPr>
              <a:t>політичному</a:t>
            </a:r>
            <a:r>
              <a:rPr lang="ru-RU" sz="3200" b="1" i="1" dirty="0" smtClean="0">
                <a:latin typeface="+mj-lt"/>
              </a:rPr>
              <a:t> </a:t>
            </a:r>
            <a:r>
              <a:rPr lang="ru-RU" sz="3200" b="1" i="1" dirty="0" err="1" smtClean="0">
                <a:latin typeface="+mj-lt"/>
              </a:rPr>
              <a:t>житті</a:t>
            </a:r>
            <a:r>
              <a:rPr lang="ru-RU" sz="3200" b="1" i="1" dirty="0" smtClean="0">
                <a:latin typeface="+mj-lt"/>
              </a:rPr>
              <a:t> </a:t>
            </a:r>
            <a:r>
              <a:rPr lang="ru-RU" sz="3200" i="1" dirty="0" err="1" smtClean="0">
                <a:latin typeface="+mj-lt"/>
              </a:rPr>
              <a:t>Франції</a:t>
            </a:r>
            <a:r>
              <a:rPr lang="ru-RU" sz="3200" i="1" dirty="0" smtClean="0">
                <a:latin typeface="+mj-lt"/>
              </a:rPr>
              <a:t>, </a:t>
            </a:r>
            <a:r>
              <a:rPr lang="ru-RU" sz="3200" i="1" dirty="0" err="1" smtClean="0">
                <a:latin typeface="+mj-lt"/>
              </a:rPr>
              <a:t>байдуже</a:t>
            </a:r>
            <a:r>
              <a:rPr lang="ru-RU" sz="3200" i="1" dirty="0" smtClean="0">
                <a:latin typeface="+mj-lt"/>
              </a:rPr>
              <a:t> </a:t>
            </a:r>
            <a:r>
              <a:rPr lang="ru-RU" sz="3200" i="1" dirty="0" err="1" smtClean="0">
                <a:latin typeface="+mj-lt"/>
              </a:rPr>
              <a:t>сприйняв</a:t>
            </a:r>
            <a:r>
              <a:rPr lang="ru-RU" sz="3200" i="1" dirty="0" smtClean="0">
                <a:latin typeface="+mj-lt"/>
              </a:rPr>
              <a:t> </a:t>
            </a:r>
            <a:r>
              <a:rPr lang="ru-RU" sz="3200" i="1" dirty="0" err="1" smtClean="0">
                <a:latin typeface="+mj-lt"/>
              </a:rPr>
              <a:t>усі</a:t>
            </a:r>
            <a:r>
              <a:rPr lang="ru-RU" sz="3200" i="1" dirty="0" smtClean="0">
                <a:latin typeface="+mj-lt"/>
              </a:rPr>
              <a:t> </a:t>
            </a:r>
            <a:r>
              <a:rPr lang="ru-RU" sz="3200" i="1" dirty="0" err="1" smtClean="0">
                <a:latin typeface="+mj-lt"/>
              </a:rPr>
              <a:t>революції</a:t>
            </a:r>
            <a:r>
              <a:rPr lang="ru-RU" sz="3200" i="1" dirty="0" smtClean="0">
                <a:latin typeface="+mj-lt"/>
              </a:rPr>
              <a:t>, </a:t>
            </a:r>
            <a:r>
              <a:rPr lang="ru-RU" sz="3200" i="1" dirty="0" err="1" smtClean="0">
                <a:latin typeface="+mj-lt"/>
              </a:rPr>
              <a:t>свідком</a:t>
            </a:r>
            <a:r>
              <a:rPr lang="ru-RU" sz="3200" i="1" dirty="0" smtClean="0">
                <a:latin typeface="+mj-lt"/>
              </a:rPr>
              <a:t> </a:t>
            </a:r>
            <a:r>
              <a:rPr lang="ru-RU" sz="3200" i="1" dirty="0" err="1" smtClean="0">
                <a:latin typeface="+mj-lt"/>
              </a:rPr>
              <a:t>яких</a:t>
            </a:r>
            <a:r>
              <a:rPr lang="ru-RU" sz="3200" i="1" dirty="0" smtClean="0">
                <a:latin typeface="+mj-lt"/>
              </a:rPr>
              <a:t> став, а </a:t>
            </a:r>
            <a:r>
              <a:rPr lang="ru-RU" sz="3200" i="1" dirty="0" err="1" smtClean="0">
                <a:latin typeface="+mj-lt"/>
              </a:rPr>
              <a:t>суспільні</a:t>
            </a:r>
            <a:r>
              <a:rPr lang="ru-RU" sz="3200" i="1" dirty="0" smtClean="0">
                <a:latin typeface="+mj-lt"/>
              </a:rPr>
              <a:t> </a:t>
            </a:r>
            <a:r>
              <a:rPr lang="ru-RU" sz="3200" i="1" dirty="0" err="1" smtClean="0">
                <a:latin typeface="+mj-lt"/>
              </a:rPr>
              <a:t>проблеми</a:t>
            </a:r>
            <a:r>
              <a:rPr lang="ru-RU" sz="3200" i="1" dirty="0" smtClean="0">
                <a:latin typeface="+mj-lt"/>
              </a:rPr>
              <a:t> не </a:t>
            </a:r>
            <a:r>
              <a:rPr lang="ru-RU" sz="3200" i="1" dirty="0" err="1" smtClean="0">
                <a:latin typeface="+mj-lt"/>
              </a:rPr>
              <a:t>відбилися</a:t>
            </a:r>
            <a:r>
              <a:rPr lang="ru-RU" sz="3200" i="1" dirty="0" smtClean="0">
                <a:latin typeface="+mj-lt"/>
              </a:rPr>
              <a:t> в </a:t>
            </a:r>
            <a:r>
              <a:rPr lang="ru-RU" sz="3200" i="1" dirty="0" err="1" smtClean="0">
                <a:latin typeface="+mj-lt"/>
              </a:rPr>
              <a:t>його</a:t>
            </a:r>
            <a:r>
              <a:rPr lang="ru-RU" sz="3200" i="1" dirty="0" smtClean="0">
                <a:latin typeface="+mj-lt"/>
              </a:rPr>
              <a:t> </a:t>
            </a:r>
            <a:r>
              <a:rPr lang="ru-RU" sz="3200" i="1" dirty="0" err="1" smtClean="0">
                <a:latin typeface="+mj-lt"/>
              </a:rPr>
              <a:t>творах</a:t>
            </a:r>
            <a:r>
              <a:rPr lang="ru-RU" sz="3200" i="1" dirty="0" smtClean="0">
                <a:latin typeface="+mj-lt"/>
              </a:rPr>
              <a:t>. </a:t>
            </a:r>
            <a:r>
              <a:rPr lang="ru-RU" sz="3200" i="1" dirty="0" err="1" smtClean="0">
                <a:latin typeface="+mj-lt"/>
              </a:rPr>
              <a:t>Замість</a:t>
            </a:r>
            <a:r>
              <a:rPr lang="ru-RU" sz="3200" i="1" dirty="0" smtClean="0">
                <a:latin typeface="+mj-lt"/>
              </a:rPr>
              <a:t> </a:t>
            </a:r>
            <a:r>
              <a:rPr lang="ru-RU" sz="3200" i="1" dirty="0" err="1" smtClean="0">
                <a:latin typeface="+mj-lt"/>
              </a:rPr>
              <a:t>цього</a:t>
            </a:r>
            <a:r>
              <a:rPr lang="ru-RU" sz="3200" i="1" dirty="0" smtClean="0">
                <a:latin typeface="+mj-lt"/>
              </a:rPr>
              <a:t> </a:t>
            </a:r>
            <a:r>
              <a:rPr lang="ru-RU" sz="3200" i="1" dirty="0" err="1" smtClean="0">
                <a:latin typeface="+mj-lt"/>
              </a:rPr>
              <a:t>він</a:t>
            </a:r>
            <a:r>
              <a:rPr lang="ru-RU" sz="3200" i="1" dirty="0" smtClean="0">
                <a:latin typeface="+mj-lt"/>
              </a:rPr>
              <a:t> </a:t>
            </a:r>
            <a:r>
              <a:rPr lang="ru-RU" sz="3200" i="1" dirty="0" err="1" smtClean="0">
                <a:latin typeface="+mj-lt"/>
              </a:rPr>
              <a:t>сконцентрував</a:t>
            </a:r>
            <a:r>
              <a:rPr lang="ru-RU" sz="3200" i="1" dirty="0" smtClean="0">
                <a:latin typeface="+mj-lt"/>
              </a:rPr>
              <a:t> свою </a:t>
            </a:r>
            <a:r>
              <a:rPr lang="ru-RU" sz="3200" i="1" dirty="0" err="1" smtClean="0">
                <a:latin typeface="+mj-lt"/>
              </a:rPr>
              <a:t>увагу</a:t>
            </a:r>
            <a:r>
              <a:rPr lang="ru-RU" sz="3200" i="1" dirty="0" smtClean="0">
                <a:latin typeface="+mj-lt"/>
              </a:rPr>
              <a:t> на </a:t>
            </a:r>
            <a:r>
              <a:rPr lang="ru-RU" sz="3200" i="1" dirty="0" err="1" smtClean="0">
                <a:latin typeface="+mj-lt"/>
              </a:rPr>
              <a:t>вивченні</a:t>
            </a:r>
            <a:r>
              <a:rPr lang="ru-RU" sz="3200" i="1" dirty="0" smtClean="0">
                <a:latin typeface="+mj-lt"/>
              </a:rPr>
              <a:t> </a:t>
            </a:r>
            <a:r>
              <a:rPr lang="ru-RU" sz="3200" i="1" dirty="0" err="1" smtClean="0">
                <a:latin typeface="+mj-lt"/>
              </a:rPr>
              <a:t>мистецтва</a:t>
            </a:r>
            <a:r>
              <a:rPr lang="ru-RU" sz="3200" i="1" dirty="0" smtClean="0">
                <a:latin typeface="+mj-lt"/>
              </a:rPr>
              <a:t>, </a:t>
            </a:r>
            <a:r>
              <a:rPr lang="ru-RU" sz="3200" i="1" dirty="0" err="1" smtClean="0">
                <a:latin typeface="+mj-lt"/>
              </a:rPr>
              <a:t>духовної</a:t>
            </a:r>
            <a:r>
              <a:rPr lang="ru-RU" sz="3200" i="1" dirty="0" smtClean="0">
                <a:latin typeface="+mj-lt"/>
              </a:rPr>
              <a:t> </a:t>
            </a:r>
            <a:r>
              <a:rPr lang="ru-RU" sz="3200" i="1" dirty="0" err="1" smtClean="0">
                <a:latin typeface="+mj-lt"/>
              </a:rPr>
              <a:t>культури</a:t>
            </a:r>
            <a:r>
              <a:rPr lang="ru-RU" sz="3200" i="1" dirty="0" smtClean="0">
                <a:latin typeface="+mj-lt"/>
              </a:rPr>
              <a:t>, </a:t>
            </a:r>
            <a:r>
              <a:rPr lang="ru-RU" sz="3200" i="1" dirty="0" err="1" smtClean="0">
                <a:latin typeface="+mj-lt"/>
              </a:rPr>
              <a:t>історії</a:t>
            </a:r>
            <a:r>
              <a:rPr lang="ru-RU" sz="3200" i="1" dirty="0" smtClean="0">
                <a:latin typeface="+mj-lt"/>
              </a:rPr>
              <a:t> та </a:t>
            </a:r>
            <a:r>
              <a:rPr lang="ru-RU" sz="3200" i="1" dirty="0" err="1" smtClean="0">
                <a:latin typeface="+mj-lt"/>
              </a:rPr>
              <a:t>літератури</a:t>
            </a:r>
            <a:r>
              <a:rPr lang="ru-RU" sz="3200" i="1" dirty="0" smtClean="0">
                <a:latin typeface="+mj-lt"/>
              </a:rPr>
              <a:t>. </a:t>
            </a:r>
            <a:endParaRPr lang="ru-RU" sz="32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latin typeface="+mj-lt"/>
              </a:rPr>
              <a:t>У 1819 р. </a:t>
            </a:r>
            <a:r>
              <a:rPr lang="ru-RU" sz="3200" i="1" dirty="0" err="1" smtClean="0">
                <a:latin typeface="+mj-lt"/>
              </a:rPr>
              <a:t>Меріме</a:t>
            </a:r>
            <a:r>
              <a:rPr lang="ru-RU" sz="3200" i="1" dirty="0" smtClean="0">
                <a:latin typeface="+mj-lt"/>
              </a:rPr>
              <a:t> за </a:t>
            </a:r>
            <a:r>
              <a:rPr lang="ru-RU" sz="3200" i="1" dirty="0" err="1" smtClean="0">
                <a:latin typeface="+mj-lt"/>
              </a:rPr>
              <a:t>бажанням</a:t>
            </a:r>
            <a:r>
              <a:rPr lang="ru-RU" sz="3200" i="1" dirty="0" smtClean="0">
                <a:latin typeface="+mj-lt"/>
              </a:rPr>
              <a:t> батька </a:t>
            </a:r>
            <a:r>
              <a:rPr lang="ru-RU" sz="3200" i="1" dirty="0" err="1" smtClean="0">
                <a:latin typeface="+mj-lt"/>
              </a:rPr>
              <a:t>вступає</a:t>
            </a:r>
            <a:r>
              <a:rPr lang="ru-RU" sz="3200" i="1" dirty="0" smtClean="0">
                <a:latin typeface="+mj-lt"/>
              </a:rPr>
              <a:t> до </a:t>
            </a:r>
            <a:r>
              <a:rPr lang="ru-RU" sz="3200" i="1" dirty="0" err="1" smtClean="0">
                <a:latin typeface="+mj-lt"/>
              </a:rPr>
              <a:t>Паризького</a:t>
            </a:r>
            <a:r>
              <a:rPr lang="ru-RU" sz="3200" i="1" dirty="0" smtClean="0">
                <a:latin typeface="+mj-lt"/>
              </a:rPr>
              <a:t> </a:t>
            </a:r>
            <a:r>
              <a:rPr lang="ru-RU" sz="3200" i="1" dirty="0" err="1" smtClean="0">
                <a:latin typeface="+mj-lt"/>
              </a:rPr>
              <a:t>університету</a:t>
            </a:r>
            <a:r>
              <a:rPr lang="ru-RU" sz="3200" i="1" dirty="0" smtClean="0">
                <a:latin typeface="+mj-lt"/>
              </a:rPr>
              <a:t> </a:t>
            </a:r>
            <a:r>
              <a:rPr lang="ru-RU" sz="3200" i="1" dirty="0" smtClean="0">
                <a:latin typeface="+mj-lt"/>
              </a:rPr>
              <a:t>на </a:t>
            </a:r>
            <a:r>
              <a:rPr lang="ru-RU" sz="3200" i="1" dirty="0" err="1" smtClean="0">
                <a:latin typeface="+mj-lt"/>
              </a:rPr>
              <a:t>правознавчий</a:t>
            </a:r>
            <a:r>
              <a:rPr lang="ru-RU" sz="3200" i="1" dirty="0" smtClean="0">
                <a:latin typeface="+mj-lt"/>
              </a:rPr>
              <a:t> факультет, </a:t>
            </a:r>
            <a:r>
              <a:rPr lang="ru-RU" sz="3200" i="1" dirty="0" err="1" smtClean="0">
                <a:latin typeface="+mj-lt"/>
              </a:rPr>
              <a:t>який</a:t>
            </a:r>
            <a:r>
              <a:rPr lang="ru-RU" sz="3200" i="1" dirty="0" smtClean="0">
                <a:latin typeface="+mj-lt"/>
              </a:rPr>
              <a:t> </a:t>
            </a:r>
            <a:r>
              <a:rPr lang="ru-RU" sz="3200" i="1" dirty="0" err="1" smtClean="0">
                <a:latin typeface="+mj-lt"/>
              </a:rPr>
              <a:t>закінчує</a:t>
            </a:r>
            <a:r>
              <a:rPr lang="ru-RU" sz="3200" i="1" dirty="0" smtClean="0">
                <a:latin typeface="+mj-lt"/>
              </a:rPr>
              <a:t> в 1823 р. Юнака не </a:t>
            </a:r>
            <a:r>
              <a:rPr lang="ru-RU" sz="3200" i="1" dirty="0" err="1" smtClean="0">
                <a:latin typeface="+mj-lt"/>
              </a:rPr>
              <a:t>цікавить</a:t>
            </a:r>
            <a:r>
              <a:rPr lang="ru-RU" sz="3200" i="1" dirty="0" smtClean="0">
                <a:latin typeface="+mj-lt"/>
              </a:rPr>
              <a:t> </a:t>
            </a:r>
            <a:r>
              <a:rPr lang="ru-RU" sz="3200" i="1" dirty="0" err="1" smtClean="0">
                <a:latin typeface="+mj-lt"/>
              </a:rPr>
              <a:t>юриспруденція</a:t>
            </a:r>
            <a:r>
              <a:rPr lang="ru-RU" sz="3200" i="1" dirty="0" smtClean="0">
                <a:latin typeface="+mj-lt"/>
              </a:rPr>
              <a:t>, </a:t>
            </a:r>
            <a:r>
              <a:rPr lang="ru-RU" sz="3200" i="1" dirty="0" err="1" smtClean="0">
                <a:latin typeface="+mj-lt"/>
              </a:rPr>
              <a:t>і</a:t>
            </a:r>
            <a:r>
              <a:rPr lang="ru-RU" sz="3200" i="1" dirty="0" smtClean="0">
                <a:latin typeface="+mj-lt"/>
              </a:rPr>
              <a:t> весь </a:t>
            </a:r>
            <a:r>
              <a:rPr lang="ru-RU" sz="3200" i="1" dirty="0" err="1" smtClean="0">
                <a:latin typeface="+mj-lt"/>
              </a:rPr>
              <a:t>свій</a:t>
            </a:r>
            <a:r>
              <a:rPr lang="ru-RU" sz="3200" i="1" dirty="0" smtClean="0">
                <a:latin typeface="+mj-lt"/>
              </a:rPr>
              <a:t> </a:t>
            </a:r>
            <a:r>
              <a:rPr lang="ru-RU" sz="3200" i="1" dirty="0" err="1" smtClean="0">
                <a:latin typeface="+mj-lt"/>
              </a:rPr>
              <a:t>вільний</a:t>
            </a:r>
            <a:r>
              <a:rPr lang="ru-RU" sz="3200" i="1" dirty="0" smtClean="0">
                <a:latin typeface="+mj-lt"/>
              </a:rPr>
              <a:t> час </a:t>
            </a:r>
            <a:r>
              <a:rPr lang="ru-RU" sz="3200" i="1" dirty="0" err="1" smtClean="0">
                <a:latin typeface="+mj-lt"/>
              </a:rPr>
              <a:t>він</a:t>
            </a:r>
            <a:r>
              <a:rPr lang="ru-RU" sz="3200" i="1" dirty="0" smtClean="0">
                <a:latin typeface="+mj-lt"/>
              </a:rPr>
              <a:t> </a:t>
            </a:r>
            <a:r>
              <a:rPr lang="ru-RU" sz="3200" i="1" dirty="0" err="1" smtClean="0">
                <a:latin typeface="+mj-lt"/>
              </a:rPr>
              <a:t>віддає</a:t>
            </a:r>
            <a:r>
              <a:rPr lang="ru-RU" sz="3200" i="1" dirty="0" smtClean="0">
                <a:latin typeface="+mj-lt"/>
              </a:rPr>
              <a:t> </a:t>
            </a:r>
            <a:r>
              <a:rPr lang="ru-RU" sz="3200" i="1" dirty="0" err="1" smtClean="0">
                <a:latin typeface="+mj-lt"/>
              </a:rPr>
              <a:t>грецькій</a:t>
            </a:r>
            <a:r>
              <a:rPr lang="ru-RU" sz="3200" i="1" dirty="0" smtClean="0">
                <a:latin typeface="+mj-lt"/>
              </a:rPr>
              <a:t> та </a:t>
            </a:r>
            <a:r>
              <a:rPr lang="ru-RU" sz="3200" i="1" dirty="0" err="1" smtClean="0">
                <a:latin typeface="+mj-lt"/>
              </a:rPr>
              <a:t>іспанській</a:t>
            </a:r>
            <a:r>
              <a:rPr lang="ru-RU" sz="3200" i="1" dirty="0" smtClean="0">
                <a:latin typeface="+mj-lt"/>
              </a:rPr>
              <a:t> </a:t>
            </a:r>
            <a:r>
              <a:rPr lang="ru-RU" sz="3200" i="1" dirty="0" err="1" smtClean="0">
                <a:latin typeface="+mj-lt"/>
              </a:rPr>
              <a:t>мовам</a:t>
            </a:r>
            <a:r>
              <a:rPr lang="ru-RU" sz="3200" i="1" dirty="0" smtClean="0">
                <a:latin typeface="+mj-lt"/>
              </a:rPr>
              <a:t>, </a:t>
            </a:r>
            <a:r>
              <a:rPr lang="ru-RU" sz="3200" i="1" dirty="0" err="1" smtClean="0">
                <a:latin typeface="+mj-lt"/>
              </a:rPr>
              <a:t>філософії</a:t>
            </a:r>
            <a:r>
              <a:rPr lang="ru-RU" sz="3200" i="1" dirty="0" smtClean="0">
                <a:latin typeface="+mj-lt"/>
              </a:rPr>
              <a:t>, </a:t>
            </a:r>
            <a:r>
              <a:rPr lang="ru-RU" sz="3200" i="1" dirty="0" err="1" smtClean="0">
                <a:latin typeface="+mj-lt"/>
              </a:rPr>
              <a:t>англійській</a:t>
            </a:r>
            <a:r>
              <a:rPr lang="ru-RU" sz="3200" i="1" dirty="0" smtClean="0">
                <a:latin typeface="+mj-lt"/>
              </a:rPr>
              <a:t> </a:t>
            </a:r>
            <a:r>
              <a:rPr lang="ru-RU" sz="3200" i="1" dirty="0" err="1" smtClean="0">
                <a:latin typeface="+mj-lt"/>
              </a:rPr>
              <a:t>літературі</a:t>
            </a:r>
            <a:r>
              <a:rPr lang="ru-RU" sz="3200" i="1" dirty="0" smtClean="0">
                <a:latin typeface="+mj-lt"/>
              </a:rPr>
              <a:t>. Цей </a:t>
            </a:r>
            <a:r>
              <a:rPr lang="ru-RU" sz="3200" i="1" dirty="0" err="1" smtClean="0">
                <a:latin typeface="+mj-lt"/>
              </a:rPr>
              <a:t>інтерес</a:t>
            </a:r>
            <a:r>
              <a:rPr lang="ru-RU" sz="3200" i="1" dirty="0" smtClean="0">
                <a:latin typeface="+mj-lt"/>
              </a:rPr>
              <a:t> не </a:t>
            </a:r>
            <a:r>
              <a:rPr lang="ru-RU" sz="3200" i="1" dirty="0" err="1" smtClean="0">
                <a:latin typeface="+mj-lt"/>
              </a:rPr>
              <a:t>згасне</a:t>
            </a:r>
            <a:r>
              <a:rPr lang="ru-RU" sz="3200" i="1" dirty="0" smtClean="0">
                <a:latin typeface="+mj-lt"/>
              </a:rPr>
              <a:t> </a:t>
            </a:r>
            <a:r>
              <a:rPr lang="ru-RU" sz="3200" i="1" dirty="0" err="1" smtClean="0">
                <a:latin typeface="+mj-lt"/>
              </a:rPr>
              <a:t>й</a:t>
            </a:r>
            <a:r>
              <a:rPr lang="ru-RU" sz="3200" i="1" dirty="0" smtClean="0">
                <a:latin typeface="+mj-lt"/>
              </a:rPr>
              <a:t> </a:t>
            </a:r>
            <a:r>
              <a:rPr lang="ru-RU" sz="3200" i="1" dirty="0" err="1" smtClean="0">
                <a:latin typeface="+mj-lt"/>
              </a:rPr>
              <a:t>пізніше</a:t>
            </a:r>
            <a:r>
              <a:rPr lang="ru-RU" sz="3200" i="1" dirty="0" smtClean="0">
                <a:latin typeface="+mj-lt"/>
              </a:rPr>
              <a:t>. </a:t>
            </a:r>
            <a:endParaRPr lang="ru-RU" sz="3200" i="1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3786190"/>
            <a:ext cx="6929486" cy="785818"/>
          </a:xfrm>
        </p:spPr>
        <p:txBody>
          <a:bodyPr>
            <a:noAutofit/>
          </a:bodyPr>
          <a:lstStyle/>
          <a:p>
            <a:pPr algn="ctr"/>
            <a:r>
              <a:rPr lang="ru-RU" sz="3100" i="1" dirty="0" err="1" smtClean="0"/>
              <a:t>Поглибленню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ерудиції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Меріме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чимало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сприяли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подорожі</a:t>
            </a:r>
            <a:r>
              <a:rPr lang="ru-RU" sz="3100" i="1" dirty="0" smtClean="0"/>
              <a:t> по </a:t>
            </a:r>
            <a:r>
              <a:rPr lang="ru-RU" sz="3100" i="1" u="sng" dirty="0" err="1" smtClean="0"/>
              <a:t>Іспанії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і</a:t>
            </a:r>
            <a:r>
              <a:rPr lang="ru-RU" sz="3100" i="1" dirty="0" smtClean="0"/>
              <a:t> </a:t>
            </a:r>
            <a:r>
              <a:rPr lang="ru-RU" sz="3100" i="1" u="sng" dirty="0" err="1" smtClean="0"/>
              <a:t>Корсиці</a:t>
            </a:r>
            <a:r>
              <a:rPr lang="ru-RU" sz="3100" dirty="0" smtClean="0"/>
              <a:t> </a:t>
            </a:r>
            <a:endParaRPr lang="ru-RU" sz="3100" dirty="0"/>
          </a:p>
        </p:txBody>
      </p:sp>
      <p:pic>
        <p:nvPicPr>
          <p:cNvPr id="4" name="Рисунок 3" descr="117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4714876" cy="3286148"/>
          </a:xfrm>
          <a:prstGeom prst="rect">
            <a:avLst/>
          </a:prstGeom>
        </p:spPr>
      </p:pic>
      <p:pic>
        <p:nvPicPr>
          <p:cNvPr id="5" name="Рисунок 4" descr="corse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14290"/>
            <a:ext cx="4429124" cy="3286148"/>
          </a:xfrm>
          <a:prstGeom prst="rect">
            <a:avLst/>
          </a:prstGeom>
        </p:spPr>
      </p:pic>
      <p:pic>
        <p:nvPicPr>
          <p:cNvPr id="6" name="Рисунок 5" descr="4214-origina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4927173"/>
            <a:ext cx="1857388" cy="1930827"/>
          </a:xfrm>
          <a:prstGeom prst="rect">
            <a:avLst/>
          </a:prstGeom>
        </p:spPr>
      </p:pic>
      <p:pic>
        <p:nvPicPr>
          <p:cNvPr id="7" name="Рисунок 6" descr="images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4897302"/>
            <a:ext cx="1643074" cy="19606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8143932" cy="4643470"/>
          </a:xfrm>
        </p:spPr>
        <p:txBody>
          <a:bodyPr>
            <a:noAutofit/>
          </a:bodyPr>
          <a:lstStyle/>
          <a:p>
            <a:pPr algn="ctr"/>
            <a:r>
              <a:rPr lang="ru-RU" sz="2900" i="1" dirty="0" err="1" smtClean="0">
                <a:latin typeface="+mj-lt"/>
              </a:rPr>
              <a:t>Непогано</a:t>
            </a:r>
            <a:r>
              <a:rPr lang="ru-RU" sz="2900" i="1" dirty="0" smtClean="0">
                <a:latin typeface="+mj-lt"/>
              </a:rPr>
              <a:t> </a:t>
            </a:r>
            <a:r>
              <a:rPr lang="ru-RU" sz="2900" i="1" dirty="0" err="1" smtClean="0">
                <a:latin typeface="+mj-lt"/>
              </a:rPr>
              <a:t>він</a:t>
            </a:r>
            <a:r>
              <a:rPr lang="ru-RU" sz="2900" i="1" dirty="0" smtClean="0">
                <a:latin typeface="+mj-lt"/>
              </a:rPr>
              <a:t> знав </a:t>
            </a:r>
            <a:r>
              <a:rPr lang="ru-RU" sz="2900" i="1" dirty="0" err="1" smtClean="0">
                <a:latin typeface="+mj-lt"/>
              </a:rPr>
              <a:t>і</a:t>
            </a:r>
            <a:r>
              <a:rPr lang="ru-RU" sz="2900" i="1" dirty="0" smtClean="0">
                <a:latin typeface="+mj-lt"/>
              </a:rPr>
              <a:t> </a:t>
            </a:r>
            <a:r>
              <a:rPr lang="ru-RU" sz="2900" i="1" dirty="0" err="1" smtClean="0">
                <a:latin typeface="+mj-lt"/>
              </a:rPr>
              <a:t>рідну</a:t>
            </a:r>
            <a:r>
              <a:rPr lang="ru-RU" sz="2900" i="1" dirty="0" smtClean="0">
                <a:latin typeface="+mj-lt"/>
              </a:rPr>
              <a:t> </a:t>
            </a:r>
            <a:r>
              <a:rPr lang="ru-RU" sz="2900" i="1" dirty="0" err="1" smtClean="0">
                <a:latin typeface="+mj-lt"/>
              </a:rPr>
              <a:t>Францію</a:t>
            </a:r>
            <a:r>
              <a:rPr lang="ru-RU" sz="2900" i="1" dirty="0" smtClean="0">
                <a:latin typeface="+mj-lt"/>
              </a:rPr>
              <a:t>, яку </a:t>
            </a:r>
            <a:r>
              <a:rPr lang="ru-RU" sz="2900" i="1" dirty="0" err="1" smtClean="0">
                <a:latin typeface="+mj-lt"/>
              </a:rPr>
              <a:t>об’їздив</a:t>
            </a:r>
            <a:r>
              <a:rPr lang="ru-RU" sz="2900" i="1" dirty="0" smtClean="0">
                <a:latin typeface="+mj-lt"/>
              </a:rPr>
              <a:t> </a:t>
            </a:r>
            <a:r>
              <a:rPr lang="ru-RU" sz="2900" i="1" dirty="0" err="1" smtClean="0">
                <a:latin typeface="+mj-lt"/>
              </a:rPr>
              <a:t>уздовж</a:t>
            </a:r>
            <a:r>
              <a:rPr lang="ru-RU" sz="2900" i="1" dirty="0" smtClean="0">
                <a:latin typeface="+mj-lt"/>
              </a:rPr>
              <a:t> </a:t>
            </a:r>
            <a:r>
              <a:rPr lang="ru-RU" sz="2900" i="1" dirty="0" err="1" smtClean="0">
                <a:latin typeface="+mj-lt"/>
              </a:rPr>
              <a:t>і</a:t>
            </a:r>
            <a:r>
              <a:rPr lang="ru-RU" sz="2900" i="1" dirty="0" smtClean="0">
                <a:latin typeface="+mj-lt"/>
              </a:rPr>
              <a:t> </a:t>
            </a:r>
            <a:r>
              <a:rPr lang="ru-RU" sz="2900" i="1" dirty="0" err="1" smtClean="0">
                <a:latin typeface="+mj-lt"/>
              </a:rPr>
              <a:t>впоперек</a:t>
            </a:r>
            <a:r>
              <a:rPr lang="ru-RU" sz="2900" i="1" dirty="0" smtClean="0">
                <a:latin typeface="+mj-lt"/>
              </a:rPr>
              <a:t> </a:t>
            </a:r>
            <a:r>
              <a:rPr lang="ru-RU" sz="2900" i="1" dirty="0" err="1" smtClean="0">
                <a:latin typeface="+mj-lt"/>
              </a:rPr>
              <a:t>після</a:t>
            </a:r>
            <a:r>
              <a:rPr lang="ru-RU" sz="2900" i="1" dirty="0" smtClean="0">
                <a:latin typeface="+mj-lt"/>
              </a:rPr>
              <a:t> того, як у 1834 р. став </a:t>
            </a:r>
            <a:r>
              <a:rPr lang="ru-RU" sz="2900" i="1" dirty="0" err="1" smtClean="0">
                <a:latin typeface="+mj-lt"/>
              </a:rPr>
              <a:t>інспектором</a:t>
            </a:r>
            <a:r>
              <a:rPr lang="ru-RU" sz="2900" i="1" dirty="0" smtClean="0">
                <a:latin typeface="+mj-lt"/>
              </a:rPr>
              <a:t> </a:t>
            </a:r>
            <a:r>
              <a:rPr lang="ru-RU" sz="2900" i="1" dirty="0" err="1" smtClean="0">
                <a:latin typeface="+mj-lt"/>
              </a:rPr>
              <a:t>історичних</a:t>
            </a:r>
            <a:r>
              <a:rPr lang="ru-RU" sz="2900" i="1" dirty="0" smtClean="0">
                <a:latin typeface="+mj-lt"/>
              </a:rPr>
              <a:t> </a:t>
            </a:r>
            <a:r>
              <a:rPr lang="ru-RU" sz="2900" i="1" dirty="0" err="1" smtClean="0">
                <a:latin typeface="+mj-lt"/>
              </a:rPr>
              <a:t>пам’яток</a:t>
            </a:r>
            <a:r>
              <a:rPr lang="ru-RU" sz="2900" i="1" dirty="0" smtClean="0">
                <a:latin typeface="+mj-lt"/>
              </a:rPr>
              <a:t>. </a:t>
            </a:r>
            <a:r>
              <a:rPr lang="ru-RU" sz="2900" i="1" dirty="0" err="1" smtClean="0">
                <a:latin typeface="+mj-lt"/>
              </a:rPr>
              <a:t>Протягом</a:t>
            </a:r>
            <a:r>
              <a:rPr lang="ru-RU" sz="2900" i="1" dirty="0" smtClean="0">
                <a:latin typeface="+mj-lt"/>
              </a:rPr>
              <a:t> </a:t>
            </a:r>
            <a:endParaRPr lang="ru-RU" sz="2900" i="1" dirty="0" smtClean="0">
              <a:latin typeface="+mj-lt"/>
            </a:endParaRPr>
          </a:p>
          <a:p>
            <a:pPr algn="ctr">
              <a:buNone/>
            </a:pPr>
            <a:r>
              <a:rPr lang="ru-RU" sz="2900" i="1" dirty="0" smtClean="0">
                <a:latin typeface="+mj-lt"/>
              </a:rPr>
              <a:t>40-50 </a:t>
            </a:r>
            <a:r>
              <a:rPr lang="ru-RU" sz="2900" i="1" dirty="0" err="1" smtClean="0">
                <a:latin typeface="+mj-lt"/>
              </a:rPr>
              <a:t>років</a:t>
            </a:r>
            <a:r>
              <a:rPr lang="ru-RU" sz="2900" i="1" dirty="0" smtClean="0">
                <a:latin typeface="+mj-lt"/>
              </a:rPr>
              <a:t> </a:t>
            </a:r>
            <a:r>
              <a:rPr lang="ru-RU" sz="2900" i="1" dirty="0" err="1" smtClean="0">
                <a:latin typeface="+mj-lt"/>
              </a:rPr>
              <a:t>він</a:t>
            </a:r>
            <a:r>
              <a:rPr lang="ru-RU" sz="2900" i="1" dirty="0" smtClean="0">
                <a:latin typeface="+mj-lt"/>
              </a:rPr>
              <a:t> написав низку </a:t>
            </a:r>
            <a:r>
              <a:rPr lang="ru-RU" sz="2900" b="1" i="1" dirty="0" err="1" smtClean="0">
                <a:latin typeface="+mj-lt"/>
              </a:rPr>
              <a:t>історичних</a:t>
            </a:r>
            <a:r>
              <a:rPr lang="ru-RU" sz="2900" b="1" i="1" dirty="0" smtClean="0">
                <a:latin typeface="+mj-lt"/>
              </a:rPr>
              <a:t> </a:t>
            </a:r>
            <a:r>
              <a:rPr lang="ru-RU" sz="2900" b="1" i="1" dirty="0" err="1" smtClean="0">
                <a:latin typeface="+mj-lt"/>
              </a:rPr>
              <a:t>праць</a:t>
            </a:r>
            <a:r>
              <a:rPr lang="ru-RU" sz="2900" b="1" i="1" dirty="0" smtClean="0">
                <a:latin typeface="+mj-lt"/>
              </a:rPr>
              <a:t> </a:t>
            </a:r>
            <a:r>
              <a:rPr lang="ru-RU" sz="2900" i="1" dirty="0" err="1" smtClean="0">
                <a:latin typeface="+mj-lt"/>
              </a:rPr>
              <a:t>з</a:t>
            </a:r>
            <a:r>
              <a:rPr lang="ru-RU" sz="2900" i="1" dirty="0" smtClean="0">
                <a:latin typeface="+mj-lt"/>
              </a:rPr>
              <a:t> </a:t>
            </a:r>
            <a:r>
              <a:rPr lang="ru-RU" sz="2900" i="1" dirty="0" err="1" smtClean="0">
                <a:latin typeface="+mj-lt"/>
              </a:rPr>
              <a:t>історії</a:t>
            </a:r>
            <a:r>
              <a:rPr lang="ru-RU" sz="2900" i="1" dirty="0" smtClean="0">
                <a:latin typeface="+mj-lt"/>
              </a:rPr>
              <a:t> </a:t>
            </a:r>
            <a:r>
              <a:rPr lang="ru-RU" sz="2900" i="1" dirty="0" err="1" smtClean="0">
                <a:latin typeface="+mj-lt"/>
              </a:rPr>
              <a:t>Стародавнього</a:t>
            </a:r>
            <a:r>
              <a:rPr lang="ru-RU" sz="2900" i="1" dirty="0" smtClean="0">
                <a:latin typeface="+mj-lt"/>
              </a:rPr>
              <a:t> </a:t>
            </a:r>
            <a:r>
              <a:rPr lang="ru-RU" sz="2900" i="1" u="sng" dirty="0" smtClean="0">
                <a:latin typeface="+mj-lt"/>
              </a:rPr>
              <a:t>Риму</a:t>
            </a:r>
            <a:r>
              <a:rPr lang="ru-RU" sz="2900" i="1" dirty="0" smtClean="0">
                <a:latin typeface="+mj-lt"/>
              </a:rPr>
              <a:t>, </a:t>
            </a:r>
            <a:r>
              <a:rPr lang="ru-RU" sz="2900" i="1" u="sng" dirty="0" err="1" smtClean="0">
                <a:latin typeface="+mj-lt"/>
              </a:rPr>
              <a:t>Росії</a:t>
            </a:r>
            <a:r>
              <a:rPr lang="ru-RU" sz="2900" i="1" dirty="0" smtClean="0">
                <a:latin typeface="+mj-lt"/>
              </a:rPr>
              <a:t> та </a:t>
            </a:r>
            <a:r>
              <a:rPr lang="ru-RU" sz="2900" i="1" u="sng" dirty="0" err="1" smtClean="0">
                <a:latin typeface="+mj-lt"/>
              </a:rPr>
              <a:t>України</a:t>
            </a:r>
            <a:r>
              <a:rPr lang="ru-RU" sz="2900" i="1" dirty="0" smtClean="0">
                <a:latin typeface="+mj-lt"/>
              </a:rPr>
              <a:t>, </a:t>
            </a:r>
            <a:r>
              <a:rPr lang="ru-RU" sz="2900" i="1" dirty="0" err="1" smtClean="0">
                <a:latin typeface="+mj-lt"/>
              </a:rPr>
              <a:t>літературно-критичних</a:t>
            </a:r>
            <a:r>
              <a:rPr lang="ru-RU" sz="2900" i="1" dirty="0" smtClean="0">
                <a:latin typeface="+mj-lt"/>
              </a:rPr>
              <a:t> статей про </a:t>
            </a:r>
            <a:r>
              <a:rPr lang="ru-RU" sz="2900" i="1" dirty="0" err="1" smtClean="0">
                <a:latin typeface="+mj-lt"/>
              </a:rPr>
              <a:t>іспанську</a:t>
            </a:r>
            <a:r>
              <a:rPr lang="ru-RU" sz="2900" i="1" dirty="0" smtClean="0">
                <a:latin typeface="+mj-lt"/>
              </a:rPr>
              <a:t> та </a:t>
            </a:r>
            <a:r>
              <a:rPr lang="ru-RU" sz="2900" i="1" dirty="0" err="1" smtClean="0">
                <a:latin typeface="+mj-lt"/>
              </a:rPr>
              <a:t>російську</a:t>
            </a:r>
            <a:r>
              <a:rPr lang="ru-RU" sz="2900" i="1" dirty="0" smtClean="0">
                <a:latin typeface="+mj-lt"/>
              </a:rPr>
              <a:t> </a:t>
            </a:r>
            <a:r>
              <a:rPr lang="ru-RU" sz="2900" i="1" dirty="0" err="1" smtClean="0">
                <a:latin typeface="+mj-lt"/>
              </a:rPr>
              <a:t>літератури</a:t>
            </a:r>
            <a:r>
              <a:rPr lang="ru-RU" sz="2900" i="1" dirty="0" smtClean="0">
                <a:latin typeface="+mj-lt"/>
              </a:rPr>
              <a:t>, </a:t>
            </a:r>
            <a:r>
              <a:rPr lang="ru-RU" sz="2900" i="1" dirty="0" err="1" smtClean="0">
                <a:latin typeface="+mj-lt"/>
              </a:rPr>
              <a:t>перекладав</a:t>
            </a:r>
            <a:r>
              <a:rPr lang="ru-RU" sz="2900" i="1" dirty="0" smtClean="0">
                <a:latin typeface="+mj-lt"/>
              </a:rPr>
              <a:t> </a:t>
            </a:r>
            <a:r>
              <a:rPr lang="ru-RU" sz="2900" i="1" u="sng" dirty="0" err="1" smtClean="0">
                <a:latin typeface="+mj-lt"/>
              </a:rPr>
              <a:t>Пушкіна</a:t>
            </a:r>
            <a:r>
              <a:rPr lang="ru-RU" sz="2900" i="1" dirty="0" smtClean="0">
                <a:latin typeface="+mj-lt"/>
              </a:rPr>
              <a:t> </a:t>
            </a:r>
            <a:r>
              <a:rPr lang="ru-RU" sz="2900" i="1" dirty="0" err="1" smtClean="0">
                <a:latin typeface="+mj-lt"/>
              </a:rPr>
              <a:t>і</a:t>
            </a:r>
            <a:r>
              <a:rPr lang="ru-RU" sz="2900" i="1" dirty="0" smtClean="0">
                <a:latin typeface="+mj-lt"/>
              </a:rPr>
              <a:t> </a:t>
            </a:r>
            <a:r>
              <a:rPr lang="ru-RU" sz="2900" i="1" u="sng" dirty="0" smtClean="0">
                <a:latin typeface="+mj-lt"/>
              </a:rPr>
              <a:t>Гоголя</a:t>
            </a:r>
            <a:r>
              <a:rPr lang="ru-RU" sz="2900" i="1" dirty="0" smtClean="0">
                <a:latin typeface="+mj-lt"/>
              </a:rPr>
              <a:t>. У 1844 р. </a:t>
            </a:r>
            <a:r>
              <a:rPr lang="ru-RU" sz="2900" i="1" dirty="0" err="1" smtClean="0">
                <a:latin typeface="+mj-lt"/>
              </a:rPr>
              <a:t>його</a:t>
            </a:r>
            <a:r>
              <a:rPr lang="ru-RU" sz="2900" i="1" dirty="0" smtClean="0">
                <a:latin typeface="+mj-lt"/>
              </a:rPr>
              <a:t> </a:t>
            </a:r>
            <a:r>
              <a:rPr lang="ru-RU" sz="2900" i="1" dirty="0" err="1" smtClean="0">
                <a:latin typeface="+mj-lt"/>
              </a:rPr>
              <a:t>було</a:t>
            </a:r>
            <a:r>
              <a:rPr lang="ru-RU" sz="2900" i="1" dirty="0" smtClean="0">
                <a:latin typeface="+mj-lt"/>
              </a:rPr>
              <a:t> </a:t>
            </a:r>
            <a:r>
              <a:rPr lang="ru-RU" sz="2900" i="1" dirty="0" err="1" smtClean="0">
                <a:latin typeface="+mj-lt"/>
              </a:rPr>
              <a:t>обрано</a:t>
            </a:r>
            <a:r>
              <a:rPr lang="ru-RU" sz="2900" i="1" dirty="0" smtClean="0">
                <a:latin typeface="+mj-lt"/>
              </a:rPr>
              <a:t> членом </a:t>
            </a:r>
            <a:r>
              <a:rPr lang="ru-RU" sz="2900" i="1" dirty="0" err="1" smtClean="0">
                <a:latin typeface="+mj-lt"/>
              </a:rPr>
              <a:t>Французької</a:t>
            </a:r>
            <a:r>
              <a:rPr lang="ru-RU" sz="2900" i="1" dirty="0" smtClean="0">
                <a:latin typeface="+mj-lt"/>
              </a:rPr>
              <a:t> </a:t>
            </a:r>
            <a:r>
              <a:rPr lang="ru-RU" sz="2900" i="1" dirty="0" err="1" smtClean="0">
                <a:latin typeface="+mj-lt"/>
              </a:rPr>
              <a:t>академії</a:t>
            </a:r>
            <a:r>
              <a:rPr lang="ru-RU" sz="2900" i="1" dirty="0" smtClean="0">
                <a:latin typeface="+mj-lt"/>
              </a:rPr>
              <a:t> наук, а </a:t>
            </a:r>
            <a:r>
              <a:rPr lang="ru-RU" sz="2900" i="1" dirty="0" err="1" smtClean="0">
                <a:latin typeface="+mj-lt"/>
              </a:rPr>
              <a:t>потім</a:t>
            </a:r>
            <a:r>
              <a:rPr lang="ru-RU" sz="2900" i="1" dirty="0" smtClean="0">
                <a:latin typeface="+mj-lt"/>
              </a:rPr>
              <a:t> </a:t>
            </a:r>
            <a:r>
              <a:rPr lang="ru-RU" sz="2900" i="1" dirty="0" err="1" smtClean="0">
                <a:latin typeface="+mj-lt"/>
              </a:rPr>
              <a:t>і</a:t>
            </a:r>
            <a:r>
              <a:rPr lang="ru-RU" sz="2900" i="1" dirty="0" smtClean="0">
                <a:latin typeface="+mj-lt"/>
              </a:rPr>
              <a:t> </a:t>
            </a:r>
            <a:r>
              <a:rPr lang="ru-RU" sz="2900" i="1" dirty="0" err="1" smtClean="0">
                <a:latin typeface="+mj-lt"/>
              </a:rPr>
              <a:t>Академії</a:t>
            </a:r>
            <a:r>
              <a:rPr lang="ru-RU" sz="2900" i="1" dirty="0" smtClean="0">
                <a:latin typeface="+mj-lt"/>
              </a:rPr>
              <a:t> </a:t>
            </a:r>
            <a:r>
              <a:rPr lang="ru-RU" sz="2900" i="1" dirty="0" err="1" smtClean="0">
                <a:latin typeface="+mj-lt"/>
              </a:rPr>
              <a:t>написів</a:t>
            </a:r>
            <a:r>
              <a:rPr lang="ru-RU" sz="2900" i="1" dirty="0" smtClean="0">
                <a:latin typeface="+mj-lt"/>
              </a:rPr>
              <a:t>.</a:t>
            </a:r>
            <a:r>
              <a:rPr lang="ru-RU" sz="2800" i="1" dirty="0" smtClean="0">
                <a:latin typeface="+mj-lt"/>
              </a:rPr>
              <a:t/>
            </a:r>
            <a:br>
              <a:rPr lang="ru-RU" sz="2800" i="1" dirty="0" smtClean="0">
                <a:latin typeface="+mj-lt"/>
              </a:rPr>
            </a:br>
            <a:endParaRPr lang="ru-RU" sz="2800" i="1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Другая 34">
      <a:dk1>
        <a:srgbClr val="1A2733"/>
      </a:dk1>
      <a:lt1>
        <a:srgbClr val="DFE7EE"/>
      </a:lt1>
      <a:dk2>
        <a:srgbClr val="464653"/>
      </a:dk2>
      <a:lt2>
        <a:srgbClr val="DDE9EC"/>
      </a:lt2>
      <a:accent1>
        <a:srgbClr val="AEC3D4"/>
      </a:accent1>
      <a:accent2>
        <a:srgbClr val="C5D4E1"/>
      </a:accent2>
      <a:accent3>
        <a:srgbClr val="34343E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412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Начальная</vt:lpstr>
      <vt:lpstr>Проспер Меріме </vt:lpstr>
      <vt:lpstr>Проспер Меріме  народився 28 вересня 1803 р. в Парижі.</vt:lpstr>
      <vt:lpstr>Слайд 3</vt:lpstr>
      <vt:lpstr>Слайд 4</vt:lpstr>
      <vt:lpstr>Слайд 5</vt:lpstr>
      <vt:lpstr>Слайд 6</vt:lpstr>
      <vt:lpstr>Слайд 7</vt:lpstr>
      <vt:lpstr>Поглибленню ерудиції Меріме чимало сприяли подорожі по Іспанії і Корсиці </vt:lpstr>
      <vt:lpstr>Слайд 9</vt:lpstr>
      <vt:lpstr>Слайд 10</vt:lpstr>
      <vt:lpstr>Творчість</vt:lpstr>
      <vt:lpstr>Слайд 12</vt:lpstr>
      <vt:lpstr>Однією з найпопулярніших новел Проспера Меріме є “Кармен”.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Проспер Меріме</dc:title>
  <dc:creator>USER</dc:creator>
  <cp:lastModifiedBy>USER</cp:lastModifiedBy>
  <cp:revision>9</cp:revision>
  <dcterms:created xsi:type="dcterms:W3CDTF">2014-09-07T16:39:06Z</dcterms:created>
  <dcterms:modified xsi:type="dcterms:W3CDTF">2014-09-07T18:04:44Z</dcterms:modified>
</cp:coreProperties>
</file>