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7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7" autoAdjust="0"/>
    <p:restoredTop sz="94660"/>
  </p:normalViewPr>
  <p:slideViewPr>
    <p:cSldViewPr snapToGrid="0">
      <p:cViewPr varScale="1">
        <p:scale>
          <a:sx n="92" d="100"/>
          <a:sy n="92" d="100"/>
        </p:scale>
        <p:origin x="3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75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82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534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953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500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97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448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709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1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96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8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175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939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55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968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54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50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BA0F8FA-0748-4306-B3E0-43F1693CC9A6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403CAD0-20CD-4DC1-83F5-6A9CE8543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54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9027" y="1380069"/>
            <a:ext cx="9933996" cy="186189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Интеграционн</a:t>
            </a:r>
            <a:r>
              <a:rPr lang="ru-RU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ые</a:t>
            </a:r>
            <a:r>
              <a:rPr lang="ru-RU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процессы в Европе</a:t>
            </a:r>
            <a:endParaRPr lang="ru-RU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15377" y="3740727"/>
            <a:ext cx="6987645" cy="1644074"/>
          </a:xfrm>
        </p:spPr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Презент</a:t>
            </a:r>
            <a:r>
              <a:rPr lang="ru-RU" dirty="0" err="1" smtClean="0">
                <a:solidFill>
                  <a:srgbClr val="0070C0"/>
                </a:solidFill>
              </a:rPr>
              <a:t>ацию</a:t>
            </a:r>
            <a:r>
              <a:rPr lang="ru-RU" dirty="0" smtClean="0">
                <a:solidFill>
                  <a:srgbClr val="0070C0"/>
                </a:solidFill>
              </a:rPr>
              <a:t> подготовили </a:t>
            </a:r>
            <a:r>
              <a:rPr lang="ru-RU" u="sng" dirty="0" smtClean="0">
                <a:solidFill>
                  <a:srgbClr val="0070C0"/>
                </a:solidFill>
              </a:rPr>
              <a:t>любимые ученики:</a:t>
            </a:r>
            <a:br>
              <a:rPr lang="ru-RU" u="sng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Еременко В.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err="1" smtClean="0">
                <a:solidFill>
                  <a:srgbClr val="0070C0"/>
                </a:solidFill>
              </a:rPr>
              <a:t>Сапелкин</a:t>
            </a:r>
            <a:r>
              <a:rPr lang="ru-RU" dirty="0" smtClean="0">
                <a:solidFill>
                  <a:srgbClr val="0070C0"/>
                </a:solidFill>
              </a:rPr>
              <a:t> Д.</a:t>
            </a:r>
            <a:r>
              <a:rPr lang="ru-RU" u="sng" dirty="0" smtClean="0">
                <a:solidFill>
                  <a:srgbClr val="0070C0"/>
                </a:solidFill>
              </a:rPr>
              <a:t/>
            </a:r>
            <a:br>
              <a:rPr lang="ru-RU" u="sng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44 гр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06257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00100"/>
          </a:xfrm>
        </p:spPr>
        <p:txBody>
          <a:bodyPr/>
          <a:lstStyle/>
          <a:p>
            <a:r>
              <a:rPr lang="ru-RU" dirty="0" smtClean="0"/>
              <a:t>Европейская интеграция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641765"/>
            <a:ext cx="10018713" cy="4149436"/>
          </a:xfrm>
        </p:spPr>
        <p:txBody>
          <a:bodyPr/>
          <a:lstStyle/>
          <a:p>
            <a:r>
              <a:rPr lang="ru-RU" dirty="0" err="1"/>
              <a:t>Европе́йская</a:t>
            </a:r>
            <a:r>
              <a:rPr lang="ru-RU" dirty="0"/>
              <a:t> </a:t>
            </a:r>
            <a:r>
              <a:rPr lang="ru-RU" dirty="0" err="1"/>
              <a:t>интегра́ция</a:t>
            </a:r>
            <a:r>
              <a:rPr lang="ru-RU" dirty="0"/>
              <a:t> — это процесс производственной, политической, правовой, экономической (также в некоторых случаях социальной и культурной) интеграции держав, которые целиком либо частично находятся в Европе. Европейская интеграция преимущественно осуществляется посредством Европейского Союза и Совета Европы. Процесс европейской интеграции рассматривается как эффективный способ избежать войны между государствами Европы и стал ответом на военные потрясения XX века.</a:t>
            </a:r>
          </a:p>
        </p:txBody>
      </p:sp>
    </p:spTree>
    <p:extLst>
      <p:ext uri="{BB962C8B-B14F-4D97-AF65-F5344CB8AC3E}">
        <p14:creationId xmlns:p14="http://schemas.microsoft.com/office/powerpoint/2010/main" val="29980107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93618"/>
          </a:xfrm>
        </p:spPr>
        <p:txBody>
          <a:bodyPr/>
          <a:lstStyle/>
          <a:p>
            <a:r>
              <a:rPr lang="ru-RU" dirty="0"/>
              <a:t>Европейская интеграция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758" y="1579419"/>
            <a:ext cx="6915470" cy="4967613"/>
          </a:xfrm>
        </p:spPr>
      </p:pic>
    </p:spTree>
    <p:extLst>
      <p:ext uri="{BB962C8B-B14F-4D97-AF65-F5344CB8AC3E}">
        <p14:creationId xmlns:p14="http://schemas.microsoft.com/office/powerpoint/2010/main" val="19877582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01436"/>
          </a:xfrm>
        </p:spPr>
        <p:txBody>
          <a:bodyPr/>
          <a:lstStyle/>
          <a:p>
            <a:r>
              <a:rPr lang="ru-RU" dirty="0" smtClean="0"/>
              <a:t>Европейский Союз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787237"/>
            <a:ext cx="10018713" cy="2867890"/>
          </a:xfrm>
        </p:spPr>
        <p:txBody>
          <a:bodyPr/>
          <a:lstStyle/>
          <a:p>
            <a:r>
              <a:rPr lang="ru-RU" dirty="0" err="1"/>
              <a:t>Европе́йский</a:t>
            </a:r>
            <a:r>
              <a:rPr lang="ru-RU" dirty="0"/>
              <a:t> </a:t>
            </a:r>
            <a:r>
              <a:rPr lang="ru-RU" dirty="0" err="1"/>
              <a:t>сою́з</a:t>
            </a:r>
            <a:r>
              <a:rPr lang="ru-RU" dirty="0"/>
              <a:t> (</a:t>
            </a:r>
            <a:r>
              <a:rPr lang="ru-RU" dirty="0" err="1"/>
              <a:t>Евросою́з</a:t>
            </a:r>
            <a:r>
              <a:rPr lang="ru-RU" dirty="0"/>
              <a:t>, ЕС) — экономическое и политическое объединение 28 европейских </a:t>
            </a:r>
            <a:r>
              <a:rPr lang="ru-RU" dirty="0" smtClean="0"/>
              <a:t>государств</a:t>
            </a:r>
            <a:r>
              <a:rPr lang="ru-RU" dirty="0"/>
              <a:t>.</a:t>
            </a:r>
            <a:r>
              <a:rPr lang="ru-RU" dirty="0" smtClean="0"/>
              <a:t> </a:t>
            </a:r>
            <a:r>
              <a:rPr lang="ru-RU" dirty="0"/>
              <a:t>Нацеленный на региональную интеграцию, </a:t>
            </a:r>
            <a:r>
              <a:rPr lang="ru-RU" b="1" dirty="0"/>
              <a:t>Союз был юридически закреплён Маастрихтским договором в 1992 году (вступившим в силу 1 ноября 1993 года) на принципах Европейских сообществ</a:t>
            </a:r>
            <a:r>
              <a:rPr lang="ru-RU" dirty="0" smtClean="0"/>
              <a:t>. </a:t>
            </a:r>
            <a:r>
              <a:rPr lang="ru-RU" dirty="0"/>
              <a:t>С пятьюстами миллионами </a:t>
            </a:r>
            <a:r>
              <a:rPr lang="ru-RU" dirty="0" smtClean="0"/>
              <a:t>жителей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79913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14400"/>
          </a:xfrm>
        </p:spPr>
        <p:txBody>
          <a:bodyPr/>
          <a:lstStyle/>
          <a:p>
            <a:r>
              <a:rPr lang="ru-RU" dirty="0" smtClean="0"/>
              <a:t>Флаг </a:t>
            </a:r>
            <a:r>
              <a:rPr lang="ru-RU" dirty="0"/>
              <a:t>Е</a:t>
            </a:r>
            <a:r>
              <a:rPr lang="ru-RU" dirty="0" smtClean="0"/>
              <a:t>вросоюза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5719" y="1865601"/>
            <a:ext cx="6235896" cy="45144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368313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2736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1155" y="1485901"/>
            <a:ext cx="5836654" cy="502847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788" y="1485901"/>
            <a:ext cx="4675476" cy="467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2641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1801" y="685800"/>
            <a:ext cx="10018713" cy="748145"/>
          </a:xfrm>
        </p:spPr>
        <p:txBody>
          <a:bodyPr>
            <a:normAutofit fontScale="90000"/>
          </a:bodyPr>
          <a:lstStyle/>
          <a:p>
            <a:r>
              <a:rPr lang="ru-RU" dirty="0"/>
              <a:t>Государства-члены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724892"/>
            <a:ext cx="10018713" cy="2057400"/>
          </a:xfrm>
        </p:spPr>
        <p:txBody>
          <a:bodyPr/>
          <a:lstStyle/>
          <a:p>
            <a:r>
              <a:rPr lang="ru-RU" u="sng" dirty="0"/>
              <a:t>В Европейский союз входят 28 государств</a:t>
            </a:r>
            <a:r>
              <a:rPr lang="ru-RU" dirty="0"/>
              <a:t>: Австрия, Бельгия, Болгария, Великобритания, Венгрия, Германия, Греция, Дания, Ирландия, Испания, Италия, Кипр, </a:t>
            </a:r>
            <a:r>
              <a:rPr lang="ru-RU" dirty="0" err="1"/>
              <a:t>Латвия,Литва</a:t>
            </a:r>
            <a:r>
              <a:rPr lang="ru-RU" dirty="0"/>
              <a:t>, Люксембург, Мальта, Нидерланды, Польша, Португалия, Румыния, Словакия, Словения, Финляндия, Франция, Хорватия, Чехия, Швеция и Эстония.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0919" y="3704359"/>
            <a:ext cx="3800475" cy="2857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22023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55964"/>
          </a:xfrm>
        </p:spPr>
        <p:txBody>
          <a:bodyPr/>
          <a:lstStyle/>
          <a:p>
            <a:r>
              <a:rPr lang="ru-RU" dirty="0" smtClean="0"/>
              <a:t>Порядок вступления стран в ЕС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396" y="2015836"/>
            <a:ext cx="7398542" cy="339523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9265694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Европейский Союз и Украина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057401"/>
            <a:ext cx="10018713" cy="1787235"/>
          </a:xfrm>
        </p:spPr>
        <p:txBody>
          <a:bodyPr/>
          <a:lstStyle/>
          <a:p>
            <a:r>
              <a:rPr lang="ru-RU" dirty="0" smtClean="0"/>
              <a:t>Украина провозгласила свою стратегическую цель – вступление в ЕС.</a:t>
            </a:r>
            <a:br>
              <a:rPr lang="ru-RU" dirty="0" smtClean="0"/>
            </a:br>
            <a:r>
              <a:rPr lang="ru-RU" dirty="0" smtClean="0"/>
              <a:t>6 декабря 1996 г. </a:t>
            </a:r>
          </a:p>
          <a:p>
            <a:r>
              <a:rPr lang="ru-RU" dirty="0" smtClean="0"/>
              <a:t>Евросоюз декларировал свою готовность развивать отношения с Украиной.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647" y="3810000"/>
            <a:ext cx="4604038" cy="274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163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23</TotalTime>
  <Words>212</Words>
  <Application>Microsoft Office PowerPoint</Application>
  <PresentationFormat>Широкоэкранный</PresentationFormat>
  <Paragraphs>14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Corbel</vt:lpstr>
      <vt:lpstr>Параллакс</vt:lpstr>
      <vt:lpstr>Интеграционные процессы в Европе</vt:lpstr>
      <vt:lpstr>Европейская интеграция</vt:lpstr>
      <vt:lpstr>Европейская интеграция</vt:lpstr>
      <vt:lpstr>Европейский Союз</vt:lpstr>
      <vt:lpstr>Флаг Евросоюза</vt:lpstr>
      <vt:lpstr>Презентация PowerPoint</vt:lpstr>
      <vt:lpstr>Государства-члены </vt:lpstr>
      <vt:lpstr>Порядок вступления стран в ЕС</vt:lpstr>
      <vt:lpstr>Европейский Союз и Украина</vt:lpstr>
    </vt:vector>
  </TitlesOfParts>
  <Company>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Интеграционные процессы в Европе</dc:title>
  <dc:creator>Учетная запись Майкрософт</dc:creator>
  <cp:lastModifiedBy>Учетная запись Майкрософт</cp:lastModifiedBy>
  <cp:revision>3</cp:revision>
  <dcterms:created xsi:type="dcterms:W3CDTF">2014-02-16T16:43:14Z</dcterms:created>
  <dcterms:modified xsi:type="dcterms:W3CDTF">2014-02-16T17:07:00Z</dcterms:modified>
</cp:coreProperties>
</file>