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53"/>
  </p:notesMasterIdLst>
  <p:sldIdLst>
    <p:sldId id="30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7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601BE26-19B1-465F-9678-22E2DFA82E3C}" type="datetimeFigureOut">
              <a:rPr lang="ru-RU"/>
              <a:pPr>
                <a:defRPr/>
              </a:pPr>
              <a:t>11.12.2013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B3EB87A-071D-48D2-8AD6-C4D4BBC54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01801D1-A198-4FE2-8439-CCB1E83DE558}" type="slidenum"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33C02A-F188-4161-853C-A2141D2210AF}" type="slidenum">
              <a:rPr lang="ru-RU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ru-RU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>
                <a:gd name="T0" fmla="*/ 335 w 5550"/>
                <a:gd name="T1" fmla="*/ 0 h 3216"/>
                <a:gd name="T2" fmla="*/ 333 w 5550"/>
                <a:gd name="T3" fmla="*/ 1290 h 3216"/>
                <a:gd name="T4" fmla="*/ 0 w 5550"/>
                <a:gd name="T5" fmla="*/ 1290 h 3216"/>
                <a:gd name="T6" fmla="*/ 6 w 5550"/>
                <a:gd name="T7" fmla="*/ 3210 h 3216"/>
                <a:gd name="T8" fmla="*/ 5550 w 5550"/>
                <a:gd name="T9" fmla="*/ 3216 h 3216"/>
                <a:gd name="T10" fmla="*/ 5550 w 5550"/>
                <a:gd name="T11" fmla="*/ 0 h 3216"/>
                <a:gd name="T12" fmla="*/ 335 w 5550"/>
                <a:gd name="T13" fmla="*/ 0 h 3216"/>
                <a:gd name="T14" fmla="*/ 335 w 5550"/>
                <a:gd name="T15" fmla="*/ 0 h 3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6144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1450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quarter" idx="10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74EBB2FC-3585-4A65-8F58-4B3FC5E2F8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2F453273-0E75-4D82-BB7E-46AAD9CFA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322BC7CB-CBB7-40E3-954C-3D5078BDA0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артинка 3"/>
          <p:cNvSpPr>
            <a:spLocks noGrp="1"/>
          </p:cNvSpPr>
          <p:nvPr>
            <p:ph type="clipArt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38D102C-555D-4F2C-8F2F-EEAB4F5CAB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8768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8768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A5D1C79-E58C-45F4-B2FA-5540D0AEAD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0C79BFC7-2C5F-4414-B65B-DB4C15604D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9203895B-EB16-4A78-989A-7821C176E5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CEF9C65B-B920-48BF-9B67-C245232AD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2887323E-4590-4F3C-B485-DAFC7F4128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C253B6E1-607C-42D8-9B97-9754A59349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765F86AB-0192-488C-9F76-61C15BC51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6FEF1E06-475F-410D-80FE-21C889DCCE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mtClean="0"/>
            </a:lvl1pPr>
          </a:lstStyle>
          <a:p>
            <a:pPr>
              <a:defRPr/>
            </a:pPr>
            <a:fld id="{EFA275BA-A246-42CB-ABDB-3AE99883607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60419" name="Freeform 3"/>
            <p:cNvSpPr>
              <a:spLocks/>
            </p:cNvSpPr>
            <p:nvPr/>
          </p:nvSpPr>
          <p:spPr bwMode="ltGray">
            <a:xfrm>
              <a:off x="528" y="2909"/>
              <a:ext cx="5232" cy="1411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420" name="Freeform 4"/>
            <p:cNvSpPr>
              <a:spLocks/>
            </p:cNvSpPr>
            <p:nvPr/>
          </p:nvSpPr>
          <p:spPr bwMode="ltGray">
            <a:xfrm>
              <a:off x="210" y="1152"/>
              <a:ext cx="5550" cy="3168"/>
            </a:xfrm>
            <a:custGeom>
              <a:avLst/>
              <a:gdLst>
                <a:gd name="T0" fmla="*/ 330 w 5550"/>
                <a:gd name="T1" fmla="*/ 1764 h 3168"/>
                <a:gd name="T2" fmla="*/ 0 w 5550"/>
                <a:gd name="T3" fmla="*/ 1764 h 3168"/>
                <a:gd name="T4" fmla="*/ 0 w 5550"/>
                <a:gd name="T5" fmla="*/ 3168 h 3168"/>
                <a:gd name="T6" fmla="*/ 5550 w 5550"/>
                <a:gd name="T7" fmla="*/ 3168 h 3168"/>
                <a:gd name="T8" fmla="*/ 5550 w 5550"/>
                <a:gd name="T9" fmla="*/ 0 h 3168"/>
                <a:gd name="T10" fmla="*/ 330 w 5550"/>
                <a:gd name="T11" fmla="*/ 0 h 3168"/>
                <a:gd name="T12" fmla="*/ 330 w 5550"/>
                <a:gd name="T13" fmla="*/ 1764 h 3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421" name="Freeform 5"/>
            <p:cNvSpPr>
              <a:spLocks/>
            </p:cNvSpPr>
            <p:nvPr/>
          </p:nvSpPr>
          <p:spPr bwMode="ltGray">
            <a:xfrm>
              <a:off x="528" y="2932"/>
              <a:ext cx="5232" cy="1388"/>
            </a:xfrm>
            <a:custGeom>
              <a:avLst/>
              <a:gdLst>
                <a:gd name="T0" fmla="*/ 0 w 4897"/>
                <a:gd name="T1" fmla="*/ 0 h 2182"/>
                <a:gd name="T2" fmla="*/ 0 w 4897"/>
                <a:gd name="T3" fmla="*/ 2182 h 2182"/>
                <a:gd name="T4" fmla="*/ 4897 w 4897"/>
                <a:gd name="T5" fmla="*/ 2182 h 2182"/>
                <a:gd name="T6" fmla="*/ 4897 w 4897"/>
                <a:gd name="T7" fmla="*/ 0 h 2182"/>
                <a:gd name="T8" fmla="*/ 0 w 4897"/>
                <a:gd name="T9" fmla="*/ 0 h 2182"/>
                <a:gd name="T10" fmla="*/ 0 w 4897"/>
                <a:gd name="T11" fmla="*/ 0 h 2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422" name="Freeform 6"/>
            <p:cNvSpPr>
              <a:spLocks/>
            </p:cNvSpPr>
            <p:nvPr/>
          </p:nvSpPr>
          <p:spPr bwMode="ltGray">
            <a:xfrm>
              <a:off x="528" y="1152"/>
              <a:ext cx="4607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423" name="Freeform 7"/>
            <p:cNvSpPr>
              <a:spLocks/>
            </p:cNvSpPr>
            <p:nvPr/>
          </p:nvSpPr>
          <p:spPr bwMode="ltGray">
            <a:xfrm>
              <a:off x="528" y="1152"/>
              <a:ext cx="29" cy="1785"/>
            </a:xfrm>
            <a:custGeom>
              <a:avLst/>
              <a:gdLst>
                <a:gd name="T0" fmla="*/ 0 w 29"/>
                <a:gd name="T1" fmla="*/ 0 h 2161"/>
                <a:gd name="T2" fmla="*/ 0 w 29"/>
                <a:gd name="T3" fmla="*/ 2161 h 2161"/>
                <a:gd name="T4" fmla="*/ 29 w 29"/>
                <a:gd name="T5" fmla="*/ 2161 h 2161"/>
                <a:gd name="T6" fmla="*/ 27 w 29"/>
                <a:gd name="T7" fmla="*/ 27 h 2161"/>
                <a:gd name="T8" fmla="*/ 0 w 29"/>
                <a:gd name="T9" fmla="*/ 0 h 2161"/>
                <a:gd name="T10" fmla="*/ 0 w 29"/>
                <a:gd name="T11" fmla="*/ 0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424" name="Freeform 8"/>
            <p:cNvSpPr>
              <a:spLocks/>
            </p:cNvSpPr>
            <p:nvPr/>
          </p:nvSpPr>
          <p:spPr bwMode="ltGray">
            <a:xfrm>
              <a:off x="527" y="2904"/>
              <a:ext cx="29" cy="1416"/>
            </a:xfrm>
            <a:custGeom>
              <a:avLst/>
              <a:gdLst>
                <a:gd name="T0" fmla="*/ 0 w 29"/>
                <a:gd name="T1" fmla="*/ 1416 h 1416"/>
                <a:gd name="T2" fmla="*/ 29 w 29"/>
                <a:gd name="T3" fmla="*/ 1416 h 1416"/>
                <a:gd name="T4" fmla="*/ 28 w 29"/>
                <a:gd name="T5" fmla="*/ 24 h 1416"/>
                <a:gd name="T6" fmla="*/ 0 w 29"/>
                <a:gd name="T7" fmla="*/ 0 h 1416"/>
                <a:gd name="T8" fmla="*/ 0 w 29"/>
                <a:gd name="T9" fmla="*/ 1416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425" name="Freeform 9"/>
            <p:cNvSpPr>
              <a:spLocks/>
            </p:cNvSpPr>
            <p:nvPr/>
          </p:nvSpPr>
          <p:spPr bwMode="ltGray">
            <a:xfrm>
              <a:off x="201" y="2904"/>
              <a:ext cx="2879" cy="29"/>
            </a:xfrm>
            <a:custGeom>
              <a:avLst/>
              <a:gdLst>
                <a:gd name="T0" fmla="*/ 0 w 5387"/>
                <a:gd name="T1" fmla="*/ 0 h 149"/>
                <a:gd name="T2" fmla="*/ 0 w 5387"/>
                <a:gd name="T3" fmla="*/ 149 h 149"/>
                <a:gd name="T4" fmla="*/ 5387 w 5387"/>
                <a:gd name="T5" fmla="*/ 149 h 149"/>
                <a:gd name="T6" fmla="*/ 5387 w 5387"/>
                <a:gd name="T7" fmla="*/ 0 h 149"/>
                <a:gd name="T8" fmla="*/ 0 w 5387"/>
                <a:gd name="T9" fmla="*/ 0 h 149"/>
                <a:gd name="T10" fmla="*/ 0 w 5387"/>
                <a:gd name="T11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60426" name="Freeform 10"/>
            <p:cNvSpPr>
              <a:spLocks/>
            </p:cNvSpPr>
            <p:nvPr/>
          </p:nvSpPr>
          <p:spPr bwMode="ltGray">
            <a:xfrm>
              <a:off x="201" y="2904"/>
              <a:ext cx="30" cy="1416"/>
            </a:xfrm>
            <a:custGeom>
              <a:avLst/>
              <a:gdLst>
                <a:gd name="T0" fmla="*/ 0 w 30"/>
                <a:gd name="T1" fmla="*/ 0 h 1416"/>
                <a:gd name="T2" fmla="*/ 0 w 30"/>
                <a:gd name="T3" fmla="*/ 1416 h 1416"/>
                <a:gd name="T4" fmla="*/ 29 w 30"/>
                <a:gd name="T5" fmla="*/ 1416 h 1416"/>
                <a:gd name="T6" fmla="*/ 30 w 30"/>
                <a:gd name="T7" fmla="*/ 27 h 1416"/>
                <a:gd name="T8" fmla="*/ 0 w 30"/>
                <a:gd name="T9" fmla="*/ 0 h 1416"/>
                <a:gd name="T10" fmla="*/ 0 w 30"/>
                <a:gd name="T11" fmla="*/ 0 h 1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/>
              <a:ext uri="{AF507438-7753-43E0-B8FC-AC1667EBCBE1}"/>
            </a:ex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60427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8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0429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C08FB91E-6A54-487A-BB0F-3408129F69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0430" name="Rectangle 14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0431" name="Rectangle 15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 algn="ctr">
              <a:defRPr/>
            </a:pPr>
            <a:r>
              <a:rPr lang="ru-RU" dirty="0" smtClean="0"/>
              <a:t>Садово-</a:t>
            </a:r>
            <a:r>
              <a:rPr lang="ru-RU" dirty="0" err="1" smtClean="0"/>
              <a:t>паркове</a:t>
            </a:r>
            <a:r>
              <a:rPr lang="ru-RU" dirty="0" smtClean="0"/>
              <a:t> </a:t>
            </a:r>
            <a:r>
              <a:rPr lang="ru-RU" dirty="0" err="1" smtClean="0"/>
              <a:t>мистецтво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ru-RU" smtClean="0"/>
              <a:t>11 – А</a:t>
            </a:r>
          </a:p>
          <a:p>
            <a:r>
              <a:rPr lang="ru-RU" smtClean="0"/>
              <a:t>Омельченко Дар</a:t>
            </a:r>
            <a:r>
              <a:rPr lang="en-US" smtClean="0"/>
              <a:t>`</a:t>
            </a:r>
            <a:r>
              <a:rPr lang="ru-RU" smtClean="0"/>
              <a:t>я</a:t>
            </a:r>
          </a:p>
          <a:p>
            <a:r>
              <a:rPr lang="ru-RU" smtClean="0"/>
              <a:t>Чайк</a:t>
            </a:r>
            <a:r>
              <a:rPr lang="uk-UA" smtClean="0"/>
              <a:t>іна Марина</a:t>
            </a:r>
            <a:endParaRPr lang="ru-RU" smtClean="0"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Палац і парк </a:t>
            </a:r>
            <a:r>
              <a:rPr lang="uk-UA" sz="2800" dirty="0" err="1" smtClean="0">
                <a:solidFill>
                  <a:srgbClr val="C00000"/>
                </a:solidFill>
                <a:latin typeface="+mn-lt"/>
              </a:rPr>
              <a:t>Во-ле-Віконт</a:t>
            </a: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 – попередники Версальського парку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3555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1571625"/>
            <a:ext cx="4286250" cy="4872038"/>
          </a:xfrm>
        </p:spPr>
        <p:txBody>
          <a:bodyPr/>
          <a:lstStyle/>
          <a:p>
            <a:pPr algn="r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1800" b="1" smtClean="0"/>
              <a:t>Робота ландшафтного дизайнера передбачає також співвіднесення </a:t>
            </a:r>
            <a:br>
              <a:rPr lang="uk-UA" sz="1800" b="1" smtClean="0"/>
            </a:br>
            <a:r>
              <a:rPr lang="uk-UA" sz="1800" b="1" smtClean="0"/>
              <a:t>з природним простором  архітектури. Одним із відомих парків Ленотра є парк Во-ле-Віконт, архітектурні споруди </a:t>
            </a:r>
            <a:br>
              <a:rPr lang="uk-UA" sz="1800" b="1" smtClean="0"/>
            </a:br>
            <a:r>
              <a:rPr lang="uk-UA" sz="1800" b="1" smtClean="0"/>
              <a:t>в якому виконав відомий архітектор </a:t>
            </a:r>
            <a:r>
              <a:rPr lang="en-US" sz="1800" b="1" smtClean="0"/>
              <a:t>XVII</a:t>
            </a:r>
            <a:r>
              <a:rPr lang="uk-UA" sz="1800" b="1" smtClean="0"/>
              <a:t> століття, о</a:t>
            </a:r>
            <a:r>
              <a:rPr lang="ru-RU" sz="1800" b="1" smtClean="0"/>
              <a:t>дин із провідних майстрів  класицизму, а з 1654-го «перший архітектор короля»</a:t>
            </a:r>
            <a:r>
              <a:rPr lang="uk-UA" sz="1800" b="1" smtClean="0"/>
              <a:t> – Луї Лево.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  <a:defRPr/>
            </a:pPr>
            <a:endParaRPr lang="uk-UA" sz="2000" smtClean="0"/>
          </a:p>
          <a:p>
            <a:pPr algn="r"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uk-UA" sz="2000" i="1" smtClean="0"/>
              <a:t>                     Портрет Луї Лево</a:t>
            </a:r>
            <a:endParaRPr lang="ru-RU" sz="2000" i="1" smtClean="0"/>
          </a:p>
        </p:txBody>
      </p:sp>
      <p:pic>
        <p:nvPicPr>
          <p:cNvPr id="25603" name="Picture 6" descr="Портрет Луи Лево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1484313"/>
            <a:ext cx="4538662" cy="537368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Палац і парк </a:t>
            </a:r>
            <a:r>
              <a:rPr lang="uk-UA" sz="2800" dirty="0" err="1" smtClean="0">
                <a:solidFill>
                  <a:srgbClr val="C00000"/>
                </a:solidFill>
                <a:latin typeface="+mn-lt"/>
              </a:rPr>
              <a:t>Во-ле-Віконт</a:t>
            </a: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  ̶  попередники Версальського парку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557338"/>
            <a:ext cx="4716463" cy="4530725"/>
          </a:xfrm>
        </p:spPr>
        <p:txBody>
          <a:bodyPr/>
          <a:lstStyle/>
          <a:p>
            <a:pPr algn="r">
              <a:spcBef>
                <a:spcPct val="0"/>
              </a:spcBef>
              <a:buFont typeface="Wingdings" pitchFamily="2" charset="2"/>
              <a:buNone/>
            </a:pPr>
            <a:r>
              <a:rPr lang="uk-UA" sz="1800" b="1" smtClean="0"/>
              <a:t>Шарль Лебрен працював у Парижі, був одним із засновників Королівської академії живопису та скульптури </a:t>
            </a:r>
            <a:br>
              <a:rPr lang="uk-UA" sz="1800" b="1" smtClean="0"/>
            </a:br>
            <a:r>
              <a:rPr lang="uk-UA" sz="1800" b="1" smtClean="0"/>
              <a:t>(з 1668 року  </a:t>
            </a:r>
            <a:r>
              <a:rPr lang="uk-UA" sz="18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̶</a:t>
            </a:r>
            <a:r>
              <a:rPr lang="uk-UA" sz="1800" b="1" smtClean="0"/>
              <a:t>  її директор), «перший художник короля» з 1662 року, директор Королівської мануфактури гобеленів і меблів </a:t>
            </a:r>
            <a:br>
              <a:rPr lang="uk-UA" sz="1800" b="1" smtClean="0"/>
            </a:br>
            <a:r>
              <a:rPr lang="uk-UA" sz="1800" b="1" smtClean="0"/>
              <a:t>(з 1663 р.). Справжній диктатор художнього життя Франції в другій половині XVII століття, Лебрен керував створенням масштабних декоративних ансамблів Лувру, Версаля, створював розписи плафонів, картони для гобеленів, ескізи садової скульптури, меблів, світильників тощо.</a:t>
            </a:r>
          </a:p>
          <a:p>
            <a:pPr algn="ctr">
              <a:spcBef>
                <a:spcPct val="0"/>
              </a:spcBef>
              <a:buFont typeface="Wingdings" pitchFamily="2" charset="2"/>
              <a:buNone/>
            </a:pPr>
            <a:r>
              <a:rPr lang="uk-UA" sz="1800" b="1" i="1" smtClean="0"/>
              <a:t>                     </a:t>
            </a:r>
            <a:endParaRPr lang="ru-RU" sz="1800" b="1" i="1" smtClean="0"/>
          </a:p>
        </p:txBody>
      </p:sp>
      <p:pic>
        <p:nvPicPr>
          <p:cNvPr id="26627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453063" y="2333625"/>
            <a:ext cx="2857500" cy="33337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188913"/>
            <a:ext cx="8362950" cy="558800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Палац і парк </a:t>
            </a:r>
            <a:r>
              <a:rPr lang="uk-UA" sz="2800" dirty="0" err="1" smtClean="0">
                <a:solidFill>
                  <a:srgbClr val="C00000"/>
                </a:solidFill>
                <a:latin typeface="+mn-lt"/>
              </a:rPr>
              <a:t>Во-ле-Віконт</a:t>
            </a: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  ̶  попередники Версальського парку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5603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-214313" y="1571625"/>
            <a:ext cx="3851276" cy="4953000"/>
          </a:xfrm>
        </p:spPr>
        <p:txBody>
          <a:bodyPr/>
          <a:lstStyle/>
          <a:p>
            <a:pPr algn="r">
              <a:buFont typeface="Wingdings" pitchFamily="2" charset="2"/>
              <a:buNone/>
            </a:pPr>
            <a:r>
              <a:rPr lang="uk-UA" sz="1800" smtClean="0"/>
              <a:t>     Палац Во-ле-Віконт, що розташований за 35 км від Парижа, побудував для себе </a:t>
            </a:r>
            <a:br>
              <a:rPr lang="uk-UA" sz="1800" smtClean="0"/>
            </a:br>
            <a:r>
              <a:rPr lang="uk-UA" sz="1800" smtClean="0"/>
              <a:t>в XVII столітті міністр фінансів Короля-Сонця  </a:t>
            </a:r>
            <a:r>
              <a:rPr lang="uk-UA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̶</a:t>
            </a:r>
            <a:r>
              <a:rPr lang="uk-UA" sz="1800" smtClean="0"/>
              <a:t>  Ніколя Фуке. Сам господар палацу був не тільки розпорядником королівської скарбниці, але </a:t>
            </a:r>
            <a:br>
              <a:rPr lang="uk-UA" sz="1800" smtClean="0"/>
            </a:br>
            <a:r>
              <a:rPr lang="uk-UA" sz="1800" smtClean="0"/>
              <a:t>й  найдосвідченішою людиною своєї епохи, знавцем мистецтв, меценатом літераторів та художників </a:t>
            </a:r>
            <a:br>
              <a:rPr lang="uk-UA" sz="1800" smtClean="0"/>
            </a:br>
            <a:r>
              <a:rPr lang="uk-UA" sz="1800" smtClean="0"/>
              <a:t>і прозорливим фінансистом. Він запросив на будівництво свого палацу трьох геніїв: </a:t>
            </a:r>
            <a:r>
              <a:rPr lang="uk-UA" sz="1800" b="1" smtClean="0"/>
              <a:t>архітектора Луї Лево, художника Шарля Лебрена </a:t>
            </a:r>
            <a:br>
              <a:rPr lang="uk-UA" sz="1800" b="1" smtClean="0"/>
            </a:br>
            <a:r>
              <a:rPr lang="uk-UA" sz="1800" b="1" smtClean="0"/>
              <a:t>і садівника Андре Ленотра.</a:t>
            </a:r>
            <a:r>
              <a:rPr lang="ru-RU" sz="1800" b="1" smtClean="0"/>
              <a:t> </a:t>
            </a:r>
          </a:p>
        </p:txBody>
      </p:sp>
      <p:pic>
        <p:nvPicPr>
          <p:cNvPr id="27651" name="Picture 6" descr="Во-ле-Виконт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1484313"/>
            <a:ext cx="5364162" cy="4967287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620713"/>
          </a:xfrm>
        </p:spPr>
        <p:txBody>
          <a:bodyPr/>
          <a:lstStyle/>
          <a:p>
            <a:pPr algn="ctr">
              <a:defRPr/>
            </a:pPr>
            <a:r>
              <a:rPr lang="uk-UA" sz="2800" smtClean="0">
                <a:solidFill>
                  <a:srgbClr val="C00000"/>
                </a:solidFill>
              </a:rPr>
              <a:t>План комплексу Во-ле-Віконт</a:t>
            </a:r>
            <a:endParaRPr lang="ru-RU" sz="2800" smtClean="0">
              <a:solidFill>
                <a:srgbClr val="C00000"/>
              </a:solidFill>
            </a:endParaRPr>
          </a:p>
        </p:txBody>
      </p:sp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14363" y="6034088"/>
            <a:ext cx="8243887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rgbClr val="000000"/>
                </a:solidFill>
              </a:rPr>
              <a:t>Чіткість, логічність і симетрія плану – основні ознаки нового стилю, вперше застосовано трипроменеву композицію.</a:t>
            </a:r>
            <a:r>
              <a:rPr lang="ru-RU" sz="2800" b="1">
                <a:solidFill>
                  <a:srgbClr val="000000"/>
                </a:solidFill>
              </a:rPr>
              <a:t> </a:t>
            </a:r>
            <a:r>
              <a:rPr lang="uk-UA" sz="2000" b="1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14340" name="Picture 7" descr="Парк дворца Во-ле-Викон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547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2400" dirty="0" smtClean="0">
                <a:solidFill>
                  <a:srgbClr val="C00000"/>
                </a:solidFill>
                <a:latin typeface="+mn-lt"/>
              </a:rPr>
              <a:t>Палац і парк </a:t>
            </a:r>
            <a:r>
              <a:rPr lang="uk-UA" sz="2400" dirty="0" err="1" smtClean="0">
                <a:solidFill>
                  <a:srgbClr val="C00000"/>
                </a:solidFill>
                <a:latin typeface="+mn-lt"/>
              </a:rPr>
              <a:t>Во-ле-Віконт</a:t>
            </a:r>
            <a:r>
              <a:rPr lang="uk-UA" sz="2400" dirty="0" smtClean="0">
                <a:solidFill>
                  <a:srgbClr val="C00000"/>
                </a:solidFill>
                <a:latin typeface="+mn-lt"/>
              </a:rPr>
              <a:t>  ̶  попередники Версальського парку</a:t>
            </a:r>
            <a:endParaRPr lang="ru-RU" sz="24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9698" name="Picture 6" descr="Во-ле Виконт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03350" y="981075"/>
            <a:ext cx="6624638" cy="4968875"/>
          </a:xfrm>
        </p:spPr>
      </p:pic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714375" y="6021388"/>
            <a:ext cx="7929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У північній частині парку розташований палац, який є центром композиції. Він оточений каналом на зразок старовинних замків</a:t>
            </a:r>
            <a:r>
              <a:rPr lang="uk-UA" b="1" i="1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Палац і парк </a:t>
            </a:r>
            <a:r>
              <a:rPr lang="uk-UA" sz="3200" dirty="0" err="1" smtClean="0">
                <a:solidFill>
                  <a:srgbClr val="C00000"/>
                </a:solidFill>
                <a:latin typeface="+mn-lt"/>
              </a:rPr>
              <a:t>Во-ле-Віконт</a:t>
            </a: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  ̶ попередники Версальського парку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71500" y="1500188"/>
            <a:ext cx="2071688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2000" b="1">
                <a:solidFill>
                  <a:srgbClr val="000000"/>
                </a:solidFill>
              </a:rPr>
              <a:t>Палац із будь-якого місця парку сприймається як центр пейзажної картини </a:t>
            </a:r>
            <a:br>
              <a:rPr lang="uk-UA" sz="2000" b="1">
                <a:solidFill>
                  <a:srgbClr val="000000"/>
                </a:solidFill>
              </a:rPr>
            </a:br>
            <a:r>
              <a:rPr lang="uk-UA" sz="2000" b="1">
                <a:solidFill>
                  <a:srgbClr val="000000"/>
                </a:solidFill>
              </a:rPr>
              <a:t>з різним оформленням.</a:t>
            </a:r>
            <a:r>
              <a:rPr lang="ru-RU" sz="2000" b="1">
                <a:solidFill>
                  <a:srgbClr val="000000"/>
                </a:solidFill>
              </a:rPr>
              <a:t> </a:t>
            </a:r>
            <a:endParaRPr lang="uk-UA" sz="2000" b="1">
              <a:solidFill>
                <a:srgbClr val="000000"/>
              </a:solidFill>
            </a:endParaRPr>
          </a:p>
        </p:txBody>
      </p:sp>
      <p:pic>
        <p:nvPicPr>
          <p:cNvPr id="30723" name="Picture 6" descr="Во-ле-Виконт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412875"/>
            <a:ext cx="6264275" cy="448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765175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Палац і парк </a:t>
            </a:r>
            <a:r>
              <a:rPr lang="uk-UA" sz="2800" dirty="0" err="1" smtClean="0">
                <a:solidFill>
                  <a:srgbClr val="C00000"/>
                </a:solidFill>
                <a:latin typeface="+mn-lt"/>
              </a:rPr>
              <a:t>Во-ле-Віконт</a:t>
            </a: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  ̶  попередники Версальського парку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1746" name="Picture 7" descr="Во-ле Виконт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765175"/>
            <a:ext cx="6840538" cy="4271963"/>
          </a:xfrm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0825" y="4941888"/>
            <a:ext cx="88931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Від палацу трьома невисокими терасами м’яко спускається на південь широка смуга відкритого простору, обрамленого масивами боскетів. На площинах терас послідовно розміщені мереживні квітники, водні партери, канали, концентруючи увагу в напрямку руху. Дорога, що йде від палацу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по центру терас, є головною композиційною віссю.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Палац і парк </a:t>
            </a:r>
            <a:r>
              <a:rPr lang="uk-UA" sz="3200" dirty="0" err="1" smtClean="0">
                <a:solidFill>
                  <a:srgbClr val="C00000"/>
                </a:solidFill>
                <a:latin typeface="+mn-lt"/>
              </a:rPr>
              <a:t>Во-ле-Віконт</a:t>
            </a: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  ̶ попередники Версальського парку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2770" name="Picture 5" descr="Во-ле-Виконт в воде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116013" y="1125538"/>
            <a:ext cx="6769100" cy="4295775"/>
          </a:xfrm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0" y="5373688"/>
            <a:ext cx="91440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Вдало використовуючи перепад рельєфу, Ленотр визначив таку висоту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і ширину терас усього ансамблю, які  забезпечили необхідну зміну вражень, поступове і послідовне включення в огляд паркових композицій. Палац відображається у водному партері, хоча відстань між ними становить декілька сотень метрів.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549275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3794" name="Picture 5" descr="Бернини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268413"/>
            <a:ext cx="4373563" cy="5184775"/>
          </a:xfrm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1557338"/>
            <a:ext cx="4500563" cy="4570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Осередком інтелектуального життя країни був двір Людовіка XIV. Мистецтво стало предметом особливої турботи короля, бо він бачив у ньому засіб для звеличення своєї влади. Палац і парк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Во-ле-Віконт виявилися занадто гарними, їм позаздрив сам, ще молодий тоді, Король-Сонце: Фуке засудили до довічного ув’язнення,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а архітектор, художник і садівник були відправлені на будівництво Версаля.</a:t>
            </a:r>
            <a:endParaRPr lang="en-US" b="1">
              <a:solidFill>
                <a:srgbClr val="0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 </a:t>
            </a:r>
            <a:endParaRPr lang="uk-UA" b="1" i="1">
              <a:solidFill>
                <a:srgbClr val="0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uk-UA" sz="2000" i="1">
                <a:solidFill>
                  <a:srgbClr val="000000"/>
                </a:solidFill>
                <a:latin typeface="Times New Roman" pitchFamily="18" charset="0"/>
              </a:rPr>
              <a:t>Л. Берніні. Бюст Людовіка 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XIV</a:t>
            </a:r>
            <a:endParaRPr lang="uk-UA" sz="2000" i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360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6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4818" name="Picture 5" descr="Вивиан Жозеф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19675" y="1600200"/>
            <a:ext cx="3524250" cy="4530725"/>
          </a:xfrm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14313" y="1493838"/>
            <a:ext cx="464343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Ардуен-Мансар Жюль (1646 ̶ 1708)  ̶ французький архітектор, член Академії архітектури (з 1675).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Із 1678-го керував роботами у Версалі: прилаштував південні (1678  ̶ 1681)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і північні (1684  ̶ 1689) крила до королівського палацу, перебудував його парковий фасад. Ардуену належать також планування і забудова площ Вандомської (1685 ̶ 1701)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і Перемог (1685 ̶ 1686), Собор інвалідів (1680 ̶ 1706) у Парижі. У творчості Ардуена французька архітектура епохи абсолютизму досягла найвищого розквіту. Автор надавав своїм творам величного й урочистого характеру.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772400" cy="800100"/>
          </a:xfrm>
        </p:spPr>
        <p:txBody>
          <a:bodyPr/>
          <a:lstStyle/>
          <a:p>
            <a:pPr algn="ctr">
              <a:defRPr/>
            </a:pPr>
            <a:endParaRPr lang="ru-RU" sz="2800" dirty="0" smtClean="0">
              <a:solidFill>
                <a:srgbClr val="C00000"/>
              </a:solidFill>
            </a:endParaRPr>
          </a:p>
        </p:txBody>
      </p:sp>
      <p:pic>
        <p:nvPicPr>
          <p:cNvPr id="17410" name="Picture 9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665163"/>
            <a:ext cx="5465763" cy="6192837"/>
          </a:xfrm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5543550" y="1916113"/>
            <a:ext cx="3600450" cy="4524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Садово-паркове мистецтво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̶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b="1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мистецтво створення садів, парків, скверів, бульварів та інших ділянок, що озеленюються.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Специфіка садово-паркового мистецтва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̶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у використанні для організації простору живого рослинного матеріалу, який безперервно змінює свій вигляд, </a:t>
            </a: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 в об’єднанні в одне ціле елементів природи </a:t>
            </a:r>
            <a:b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 художньої творчості.</a:t>
            </a:r>
            <a:r>
              <a:rPr lang="uk-UA">
                <a:solidFill>
                  <a:srgbClr val="000000"/>
                </a:solidFill>
              </a:rPr>
              <a:t> </a:t>
            </a:r>
            <a:endParaRPr lang="ru-RU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  <a:p>
            <a:pPr algn="ctr">
              <a:spcBef>
                <a:spcPct val="50000"/>
              </a:spcBef>
            </a:pPr>
            <a:endParaRPr lang="ru-RU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620713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0" y="5013325"/>
            <a:ext cx="8893175" cy="133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uk-UA">
                <a:solidFill>
                  <a:srgbClr val="000000"/>
                </a:solidFill>
              </a:rPr>
              <a:t>Версаль – заміська резиденція Короля-Сонця. На цій території в період від 1661 до 1700 р. </a:t>
            </a:r>
            <a:r>
              <a:rPr lang="uk-UA" b="1">
                <a:solidFill>
                  <a:srgbClr val="000000"/>
                </a:solidFill>
              </a:rPr>
              <a:t>Ленотр</a:t>
            </a:r>
            <a:r>
              <a:rPr lang="uk-UA">
                <a:solidFill>
                  <a:srgbClr val="000000"/>
                </a:solidFill>
              </a:rPr>
              <a:t> разом із архітекторами </a:t>
            </a:r>
            <a:r>
              <a:rPr lang="uk-UA" b="1">
                <a:solidFill>
                  <a:srgbClr val="000000"/>
                </a:solidFill>
              </a:rPr>
              <a:t>Лево і Мансаром</a:t>
            </a:r>
            <a:r>
              <a:rPr lang="uk-UA">
                <a:solidFill>
                  <a:srgbClr val="000000"/>
                </a:solidFill>
              </a:rPr>
              <a:t> та художником </a:t>
            </a:r>
            <a:r>
              <a:rPr lang="uk-UA" b="1">
                <a:solidFill>
                  <a:srgbClr val="000000"/>
                </a:solidFill>
              </a:rPr>
              <a:t>Лебреном</a:t>
            </a:r>
            <a:r>
              <a:rPr lang="uk-UA">
                <a:solidFill>
                  <a:srgbClr val="000000"/>
                </a:solidFill>
              </a:rPr>
              <a:t> створили палацово-парковий ансамбль. Його розміри грандіозні: </a:t>
            </a:r>
            <a:r>
              <a:rPr lang="en-US">
                <a:solidFill>
                  <a:srgbClr val="000000"/>
                </a:solidFill>
              </a:rPr>
              <a:t/>
            </a:r>
            <a:br>
              <a:rPr lang="en-US">
                <a:solidFill>
                  <a:srgbClr val="000000"/>
                </a:solidFill>
              </a:rPr>
            </a:br>
            <a:r>
              <a:rPr lang="uk-UA">
                <a:solidFill>
                  <a:srgbClr val="000000"/>
                </a:solidFill>
              </a:rPr>
              <a:t>так званий Малий парк займав площу 1738 га, а Великий мисливський парк, </a:t>
            </a:r>
            <a:br>
              <a:rPr lang="uk-UA">
                <a:solidFill>
                  <a:srgbClr val="000000"/>
                </a:solidFill>
              </a:rPr>
            </a:br>
            <a:r>
              <a:rPr lang="uk-UA">
                <a:solidFill>
                  <a:srgbClr val="000000"/>
                </a:solidFill>
              </a:rPr>
              <a:t>що примикає до нього,  ̶  6600 га. Це зразок </a:t>
            </a:r>
            <a:r>
              <a:rPr lang="uk-UA" b="1">
                <a:solidFill>
                  <a:srgbClr val="000000"/>
                </a:solidFill>
              </a:rPr>
              <a:t>регулярного парку.</a:t>
            </a:r>
          </a:p>
        </p:txBody>
      </p:sp>
      <p:pic>
        <p:nvPicPr>
          <p:cNvPr id="35843" name="Picture 5" descr="Аксонометрия 17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76250"/>
            <a:ext cx="73453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692150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6866" name="Text Box 3"/>
          <p:cNvSpPr txBox="1">
            <a:spLocks noChangeArrowheads="1"/>
          </p:cNvSpPr>
          <p:nvPr/>
        </p:nvSpPr>
        <p:spPr bwMode="auto">
          <a:xfrm>
            <a:off x="1042988" y="5445125"/>
            <a:ext cx="72739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Своїми раціональними геометричними  формами парк протистояв навколишньому хаосу, а центральне місце палацу свідчило про значущість та безмежність влади короля.</a:t>
            </a:r>
          </a:p>
        </p:txBody>
      </p:sp>
      <p:pic>
        <p:nvPicPr>
          <p:cNvPr id="36867" name="Picture 6" descr="План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620713"/>
            <a:ext cx="7489825" cy="47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549275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214313" y="4572000"/>
            <a:ext cx="33845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2000" b="1">
                <a:solidFill>
                  <a:srgbClr val="000000"/>
                </a:solidFill>
              </a:rPr>
              <a:t>Уся скульптура парку пов</a:t>
            </a:r>
            <a:r>
              <a:rPr lang="en-US" sz="2000" b="1">
                <a:solidFill>
                  <a:srgbClr val="000000"/>
                </a:solidFill>
              </a:rPr>
              <a:t>’</a:t>
            </a:r>
            <a:r>
              <a:rPr lang="uk-UA" sz="2000" b="1">
                <a:solidFill>
                  <a:srgbClr val="000000"/>
                </a:solidFill>
              </a:rPr>
              <a:t>язана з темами </a:t>
            </a:r>
            <a:br>
              <a:rPr lang="uk-UA" sz="2000" b="1">
                <a:solidFill>
                  <a:srgbClr val="000000"/>
                </a:solidFill>
              </a:rPr>
            </a:br>
            <a:r>
              <a:rPr lang="uk-UA" sz="2000" b="1">
                <a:solidFill>
                  <a:srgbClr val="000000"/>
                </a:solidFill>
              </a:rPr>
              <a:t>та сюжетами античної міфології як взірцем прекрасних образів, їхніх героїзму </a:t>
            </a:r>
            <a:br>
              <a:rPr lang="uk-UA" sz="2000" b="1">
                <a:solidFill>
                  <a:srgbClr val="000000"/>
                </a:solidFill>
              </a:rPr>
            </a:br>
            <a:r>
              <a:rPr lang="uk-UA" sz="2000" b="1">
                <a:solidFill>
                  <a:srgbClr val="000000"/>
                </a:solidFill>
              </a:rPr>
              <a:t>та гармонії.</a:t>
            </a:r>
          </a:p>
        </p:txBody>
      </p:sp>
      <p:pic>
        <p:nvPicPr>
          <p:cNvPr id="38915" name="Picture 6" descr="2f72b3f1b15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25" y="3343275"/>
            <a:ext cx="54768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5780256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76250"/>
            <a:ext cx="4819650" cy="32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692150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6868" name="Picture 5" descr="versales-09"/>
          <p:cNvPicPr>
            <a:picLocks noGrp="1" noChangeAspect="1" noChangeArrowheads="1"/>
          </p:cNvPicPr>
          <p:nvPr>
            <p:ph type="clipArt" sz="half" idx="2"/>
          </p:nvPr>
        </p:nvPicPr>
        <p:blipFill rotWithShape="1">
          <a:blip r:embed="rId2"/>
          <a:srcRect l="1510" t="2535" r="2491" b="3331"/>
          <a:stretch/>
        </p:blipFill>
        <p:spPr>
          <a:xfrm>
            <a:off x="1363663" y="739775"/>
            <a:ext cx="6705600" cy="4441825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79388" y="5300663"/>
            <a:ext cx="8964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Палац є домінантою парку. Західний фасад його звернений до парку. Простір біля палацу відкрито і оформлено великими партерами. По центру палацового фасаду розташований водний партер у вигляді двох плоских мармурових басейнів, прикрашених скульптурами, що символізують річки Франції (площа 1,5 га).</a:t>
            </a:r>
            <a:r>
              <a:rPr lang="ru-RU" b="1">
                <a:solidFill>
                  <a:srgbClr val="000000"/>
                </a:solidFill>
              </a:rPr>
              <a:t> </a:t>
            </a:r>
            <a:endParaRPr lang="uk-UA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476250"/>
          </a:xfrm>
        </p:spPr>
        <p:txBody>
          <a:bodyPr/>
          <a:lstStyle/>
          <a:p>
            <a:pPr algn="ctr">
              <a:defRPr/>
            </a:pPr>
            <a:r>
              <a:rPr lang="uk-UA" sz="3200" smtClean="0">
                <a:solidFill>
                  <a:srgbClr val="C00000"/>
                </a:solidFill>
              </a:rPr>
              <a:t>Версальський парк</a:t>
            </a:r>
            <a:endParaRPr lang="ru-RU" sz="3200" smtClean="0">
              <a:solidFill>
                <a:srgbClr val="C00000"/>
              </a:solidFill>
            </a:endParaRPr>
          </a:p>
        </p:txBody>
      </p:sp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0" y="5592763"/>
            <a:ext cx="8675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Відкритість, незамкнутість ясно виражені в основному композиційному задумі Версаля. Глядач постійно опиняється на перехрестях променевих алей, які розкривають перед ним привабливу далечінь підпорядкованого людині, раціоналізованого світу.</a:t>
            </a:r>
          </a:p>
        </p:txBody>
      </p:sp>
      <p:pic>
        <p:nvPicPr>
          <p:cNvPr id="40963" name="Picture 8" descr="4875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476250"/>
            <a:ext cx="6913562" cy="521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3600" spc="-15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Версальський парк</a:t>
            </a:r>
            <a:endParaRPr lang="ru-RU" sz="3600" spc="-15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41986" name="Picture 5" descr="versailles-back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1484313"/>
            <a:ext cx="4932363" cy="4176712"/>
          </a:xfrm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57188" y="1125538"/>
            <a:ext cx="34956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Від палацу починає свій розвиток головна поздовжня вісь, на якій послідовно розміщені: квітковий партер із фонтаном Латони, Зелений килим, Колісниця Аполлона і, нарешті, Великий канал. Протяжність Зеленого килима становить 330 м, ширина  ̶  45 м, разом із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25-метровою смугою газону і шириною доріг,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що йдуть із боків. Уздовж килима біля стін боскетів на відстані 30 м розміщені вази і мармурові статуї</a:t>
            </a:r>
            <a:r>
              <a:rPr lang="uk-UA" b="1" i="1">
                <a:solidFill>
                  <a:srgbClr val="000000"/>
                </a:solidFill>
              </a:rPr>
              <a:t>.</a:t>
            </a:r>
            <a:r>
              <a:rPr lang="ru-RU" b="1">
                <a:solidFill>
                  <a:srgbClr val="000000"/>
                </a:solidFill>
              </a:rPr>
              <a:t> </a:t>
            </a:r>
            <a:endParaRPr lang="uk-UA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6840537" cy="404813"/>
          </a:xfrm>
        </p:spPr>
        <p:txBody>
          <a:bodyPr/>
          <a:lstStyle/>
          <a:p>
            <a:pPr algn="ctr">
              <a:defRPr/>
            </a:pPr>
            <a:r>
              <a:rPr lang="uk-UA" sz="1800" dirty="0" smtClean="0">
                <a:solidFill>
                  <a:schemeClr val="tx1"/>
                </a:solidFill>
                <a:latin typeface="+mn-lt"/>
              </a:rPr>
              <a:t>Далі перспектива розкривається на круглу площу (Зірка короля) з променями доріг, що сходяться до неї.</a:t>
            </a:r>
            <a:endParaRPr lang="ru-RU" sz="1800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3010" name="Picture 7" descr="Перспектива фонтан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765175"/>
            <a:ext cx="7912100" cy="593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/>
          <p:cNvSpPr txBox="1">
            <a:spLocks noChangeArrowheads="1"/>
          </p:cNvSpPr>
          <p:nvPr/>
        </p:nvSpPr>
        <p:spPr bwMode="auto">
          <a:xfrm>
            <a:off x="539750" y="4868863"/>
            <a:ext cx="33115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rgbClr val="000000"/>
                </a:solidFill>
              </a:rPr>
              <a:t>Квіти стеляться по землі й укладаються </a:t>
            </a:r>
            <a:br>
              <a:rPr lang="uk-UA" sz="2000" b="1">
                <a:solidFill>
                  <a:srgbClr val="000000"/>
                </a:solidFill>
              </a:rPr>
            </a:br>
            <a:r>
              <a:rPr lang="uk-UA" sz="2000" b="1">
                <a:solidFill>
                  <a:srgbClr val="000000"/>
                </a:solidFill>
              </a:rPr>
              <a:t>в геометричні візерунки.</a:t>
            </a:r>
          </a:p>
        </p:txBody>
      </p:sp>
      <p:pic>
        <p:nvPicPr>
          <p:cNvPr id="44034" name="Picture 5" descr="239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24350" y="3638550"/>
            <a:ext cx="4819650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6" descr="2308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79388" y="0"/>
            <a:ext cx="5040312" cy="3611563"/>
          </a:xfrm>
        </p:spPr>
      </p:pic>
      <p:sp>
        <p:nvSpPr>
          <p:cNvPr id="44036" name="Text Box 7"/>
          <p:cNvSpPr txBox="1">
            <a:spLocks noChangeArrowheads="1"/>
          </p:cNvSpPr>
          <p:nvPr/>
        </p:nvSpPr>
        <p:spPr bwMode="auto">
          <a:xfrm>
            <a:off x="5435600" y="1557338"/>
            <a:ext cx="35290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rgbClr val="000000"/>
                </a:solidFill>
              </a:rPr>
              <a:t>Круглі фонтани виступають центром п’ятикутних зірок газонів (приклад наслідування площ у Римі).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476250"/>
          </a:xfrm>
        </p:spPr>
        <p:txBody>
          <a:bodyPr/>
          <a:lstStyle/>
          <a:p>
            <a:pPr algn="ctr">
              <a:defRPr/>
            </a:pPr>
            <a:r>
              <a:rPr lang="uk-UA" sz="360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6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5058" name="Picture 7" descr="max2460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076825" y="476250"/>
            <a:ext cx="4067175" cy="3043238"/>
          </a:xfrm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4213" y="836613"/>
            <a:ext cx="33845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Прямі лінії доріжок у парку перетинаються під прямим кутом. Таке планування відповідало принципу врочистості та величності короля і його двору.</a:t>
            </a:r>
          </a:p>
        </p:txBody>
      </p:sp>
      <p:pic>
        <p:nvPicPr>
          <p:cNvPr id="45060" name="Picture 10" descr="23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841625"/>
            <a:ext cx="6011863" cy="40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765175"/>
          </a:xfrm>
        </p:spPr>
        <p:txBody>
          <a:bodyPr/>
          <a:lstStyle/>
          <a:p>
            <a:pPr algn="ctr">
              <a:defRPr/>
            </a:pPr>
            <a:r>
              <a:rPr lang="uk-UA" sz="3600" spc="-15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600" spc="-15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250825" y="5857875"/>
            <a:ext cx="88931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Регулярний парк не передбачає місць для відпочинку: тут, як серед театральних декорацій, проходили урочисті прогулянки Короля-Сонця та його двору.</a:t>
            </a:r>
          </a:p>
        </p:txBody>
      </p:sp>
      <p:pic>
        <p:nvPicPr>
          <p:cNvPr id="46083" name="Picture 10" descr="palace-of-versailles-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642938"/>
            <a:ext cx="69119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728663"/>
          </a:xfrm>
        </p:spPr>
        <p:txBody>
          <a:bodyPr/>
          <a:lstStyle/>
          <a:p>
            <a:pPr algn="ctr">
              <a:defRPr/>
            </a:pPr>
            <a:r>
              <a:rPr lang="uk-UA" sz="2800" smtClean="0">
                <a:solidFill>
                  <a:srgbClr val="C00000"/>
                </a:solidFill>
              </a:rPr>
              <a:t>Садово-паркове мистецтво</a:t>
            </a:r>
            <a:endParaRPr lang="ru-RU" sz="2800" smtClean="0">
              <a:solidFill>
                <a:srgbClr val="C00000"/>
              </a:solidFill>
            </a:endParaRPr>
          </a:p>
        </p:txBody>
      </p:sp>
      <p:pic>
        <p:nvPicPr>
          <p:cNvPr id="18434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765175"/>
            <a:ext cx="5364162" cy="6092825"/>
          </a:xfrm>
        </p:spPr>
      </p:pic>
      <p:sp>
        <p:nvSpPr>
          <p:cNvPr id="72708" name="Text Box 4"/>
          <p:cNvSpPr txBox="1">
            <a:spLocks noChangeArrowheads="1"/>
          </p:cNvSpPr>
          <p:nvPr/>
        </p:nvSpPr>
        <p:spPr bwMode="auto">
          <a:xfrm>
            <a:off x="179388" y="1628775"/>
            <a:ext cx="3600450" cy="36941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Садово-паркова практика включає, крім створення озеленених ділянок, підбір рослин для різних кліматичних і ґрунтових умов, висаджування рослин та догляд за ними, розміщення й групування рослин </a:t>
            </a:r>
            <a:b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</a:b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у поєднанні з архітектурними спорудами, водоймами, дорогами, майданчиками, скульптурою.</a:t>
            </a:r>
            <a:r>
              <a:rPr lang="ru-RU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647700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Людовік </a:t>
            </a:r>
            <a:r>
              <a:rPr lang="en-US" sz="2800" dirty="0" smtClean="0">
                <a:solidFill>
                  <a:srgbClr val="C00000"/>
                </a:solidFill>
                <a:latin typeface="+mn-lt"/>
              </a:rPr>
              <a:t>XIV</a:t>
            </a: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 – Король-Сонце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7106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13363" y="1600200"/>
            <a:ext cx="2936875" cy="4530725"/>
          </a:xfrm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539750" y="1196975"/>
            <a:ext cx="3816350" cy="5124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uk-UA" b="1" dirty="0">
                <a:solidFill>
                  <a:srgbClr val="330033"/>
                </a:solidFill>
                <a:latin typeface="+mn-lt"/>
                <a:cs typeface="+mn-cs"/>
              </a:rPr>
              <a:t>Місце короля в державі було центральним, подібно до місця Сонця в космічному просторі. Цей образ підкреслював статус короля як уособлення вищого розуму та сили й важливість державних питань як першорядних у порівнянні </a:t>
            </a:r>
            <a:br>
              <a:rPr lang="uk-UA" b="1" dirty="0">
                <a:solidFill>
                  <a:srgbClr val="330033"/>
                </a:solidFill>
                <a:latin typeface="+mn-lt"/>
                <a:cs typeface="+mn-cs"/>
              </a:rPr>
            </a:br>
            <a:r>
              <a:rPr lang="uk-UA" b="1" dirty="0">
                <a:solidFill>
                  <a:srgbClr val="330033"/>
                </a:solidFill>
                <a:latin typeface="+mn-lt"/>
                <a:cs typeface="+mn-cs"/>
              </a:rPr>
              <a:t>з особистісними. У класицизмі затверджується первинне значення державних ідей та необхідність власні почуття та бажання  підпорядковувати ідеям державного, тобто королівського, добробуту. </a:t>
            </a:r>
          </a:p>
          <a:p>
            <a:pPr algn="r">
              <a:spcBef>
                <a:spcPct val="50000"/>
              </a:spcBef>
              <a:defRPr/>
            </a:pPr>
            <a:endParaRPr lang="uk-UA" b="1" i="1" dirty="0">
              <a:solidFill>
                <a:srgbClr val="330033"/>
              </a:solidFill>
              <a:latin typeface="+mn-lt"/>
              <a:cs typeface="+mn-cs"/>
            </a:endParaRPr>
          </a:p>
          <a:p>
            <a:pPr algn="r">
              <a:spcBef>
                <a:spcPct val="50000"/>
              </a:spcBef>
              <a:defRPr/>
            </a:pPr>
            <a:r>
              <a:rPr lang="uk-UA" b="1" i="1" dirty="0">
                <a:solidFill>
                  <a:srgbClr val="330033"/>
                </a:solidFill>
                <a:latin typeface="+mn-lt"/>
                <a:cs typeface="+mn-cs"/>
              </a:rPr>
              <a:t> </a:t>
            </a:r>
            <a:r>
              <a:rPr lang="uk-UA" i="1" dirty="0">
                <a:solidFill>
                  <a:srgbClr val="330033"/>
                </a:solidFill>
                <a:latin typeface="+mn-lt"/>
                <a:cs typeface="+mn-cs"/>
              </a:rPr>
              <a:t>Людовік </a:t>
            </a:r>
            <a:r>
              <a:rPr lang="en-US" i="1" dirty="0">
                <a:solidFill>
                  <a:srgbClr val="330033"/>
                </a:solidFill>
                <a:latin typeface="+mn-lt"/>
                <a:cs typeface="+mn-cs"/>
              </a:rPr>
              <a:t>XIV </a:t>
            </a:r>
            <a:r>
              <a:rPr lang="uk-UA" i="1" dirty="0">
                <a:solidFill>
                  <a:srgbClr val="330033"/>
                </a:solidFill>
                <a:latin typeface="+mn-lt"/>
                <a:cs typeface="+mn-cs"/>
              </a:rPr>
              <a:t>у костюмі сонця</a:t>
            </a:r>
            <a:endParaRPr lang="ru-RU" sz="2000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3600" spc="-150" dirty="0" smtClean="0">
                <a:solidFill>
                  <a:srgbClr val="C00000"/>
                </a:solidFill>
                <a:latin typeface="+mn-lt"/>
              </a:rPr>
              <a:t>Версальський парк</a:t>
            </a:r>
            <a:endParaRPr lang="ru-RU" sz="3600" spc="-15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9154" name="Picture 7" descr="fontan_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419475" y="1681163"/>
            <a:ext cx="5724525" cy="4105275"/>
          </a:xfrm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0" y="1619250"/>
            <a:ext cx="33845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Одним із головних героїв парку є вода. Але декоративні водойми вирішуються головним чином гладенькими поверхнями (без гучних водойм італійського бароко). Це сприяє ясності загальної композиції, можливості її цілісного охоплення. До того ж численні водні поверхні віддзеркалюють сонячні промені, що наповнюють весь парк світлом та блиском. </a:t>
            </a:r>
            <a:r>
              <a:rPr lang="ru-RU" b="1">
                <a:solidFill>
                  <a:srgbClr val="000000"/>
                </a:solidFill>
              </a:rPr>
              <a:t> </a:t>
            </a:r>
            <a:endParaRPr lang="uk-UA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3"/>
          <p:cNvSpPr txBox="1">
            <a:spLocks noChangeArrowheads="1"/>
          </p:cNvSpPr>
          <p:nvPr/>
        </p:nvSpPr>
        <p:spPr bwMode="auto">
          <a:xfrm>
            <a:off x="539750" y="4652963"/>
            <a:ext cx="417671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Фонтани в парку також підпорядковані принципу раціоналізму. Подібно до візерунків газонів, вони малюють візерунки струмками, у яких чудово грають промені сонця.</a:t>
            </a:r>
          </a:p>
        </p:txBody>
      </p:sp>
      <p:pic>
        <p:nvPicPr>
          <p:cNvPr id="50178" name="Picture 5" descr="0a285245c55e55c3e7077a3c9f83d8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0425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6" descr="Фонтан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413" y="3402013"/>
            <a:ext cx="4319587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3600" smtClean="0">
                <a:solidFill>
                  <a:srgbClr val="C00000"/>
                </a:solidFill>
              </a:rPr>
              <a:t>Версальський парк</a:t>
            </a:r>
            <a:endParaRPr lang="ru-RU" sz="3600" smtClean="0">
              <a:solidFill>
                <a:srgbClr val="C00000"/>
              </a:solidFill>
            </a:endParaRPr>
          </a:p>
        </p:txBody>
      </p:sp>
      <p:pic>
        <p:nvPicPr>
          <p:cNvPr id="51202" name="Picture 5" descr="max257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76800" y="2595563"/>
            <a:ext cx="3810000" cy="254000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476250"/>
          </a:xfrm>
        </p:spPr>
        <p:txBody>
          <a:bodyPr/>
          <a:lstStyle/>
          <a:p>
            <a:pPr algn="ctr">
              <a:defRPr/>
            </a:pPr>
            <a:r>
              <a:rPr lang="uk-UA" sz="3600" smtClean="0">
                <a:solidFill>
                  <a:srgbClr val="C00000"/>
                </a:solidFill>
              </a:rPr>
              <a:t>Великий канал парку</a:t>
            </a:r>
            <a:endParaRPr lang="ru-RU" sz="3600" smtClean="0">
              <a:solidFill>
                <a:srgbClr val="C00000"/>
              </a:solidFill>
            </a:endParaRPr>
          </a:p>
        </p:txBody>
      </p:sp>
      <p:pic>
        <p:nvPicPr>
          <p:cNvPr id="52226" name="Picture 5" descr="Перспектива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b="3938"/>
          <a:stretch>
            <a:fillRect/>
          </a:stretch>
        </p:blipFill>
        <p:spPr>
          <a:xfrm>
            <a:off x="4643438" y="3805238"/>
            <a:ext cx="4176712" cy="3008312"/>
          </a:xfrm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85750" y="571500"/>
            <a:ext cx="37084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>
                <a:solidFill>
                  <a:srgbClr val="000000"/>
                </a:solidFill>
                <a:latin typeface="Times New Roman" pitchFamily="18" charset="0"/>
              </a:rPr>
              <a:t>Центральну вісь парку продовжує Великий канал: довжина його поздовжньої частини  ̶  1600 м, поперечної – 1000 м, ширина  ̶  понад 50 м. Канал призначався для катання на човнах. Крім того, він виконував важливі меліоративні функції, сприяючи зниженню рівня ґрунтових вод і осушенню території парку. Але найцікавіше  ̶  декоративний ефект його дзеркальної поверхні, освітленої сонячними променями, особливо сильний </a:t>
            </a:r>
            <a:br>
              <a:rPr lang="uk-UA" sz="200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uk-UA" sz="2000">
                <a:solidFill>
                  <a:srgbClr val="000000"/>
                </a:solidFill>
                <a:latin typeface="Times New Roman" pitchFamily="18" charset="0"/>
              </a:rPr>
              <a:t>у вечірню пору завдяки західній орієнтації.</a:t>
            </a:r>
          </a:p>
        </p:txBody>
      </p:sp>
      <p:pic>
        <p:nvPicPr>
          <p:cNvPr id="52228" name="Picture 6" descr="Большой канал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549275"/>
            <a:ext cx="5003800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3"/>
          <p:cNvSpPr txBox="1">
            <a:spLocks noChangeArrowheads="1"/>
          </p:cNvSpPr>
          <p:nvPr/>
        </p:nvSpPr>
        <p:spPr bwMode="auto">
          <a:xfrm>
            <a:off x="0" y="4941888"/>
            <a:ext cx="91440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uk-UA" sz="2000">
                <a:solidFill>
                  <a:srgbClr val="000000"/>
                </a:solidFill>
                <a:latin typeface="Times New Roman" pitchFamily="18" charset="0"/>
              </a:rPr>
              <a:t>Дерева в боскетах висаджували правильними рядами на близькій відстані з метою створення густого масиву зелені. По межах боскетів установлювали легкі дерев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’</a:t>
            </a:r>
            <a:r>
              <a:rPr lang="uk-UA" sz="2000">
                <a:solidFill>
                  <a:srgbClr val="000000"/>
                </a:solidFill>
                <a:latin typeface="Times New Roman" pitchFamily="18" charset="0"/>
              </a:rPr>
              <a:t>яні ґратчасті огорожі  </a:t>
            </a:r>
            <a:r>
              <a:rPr lang="uk-UA" sz="2000">
                <a:solidFill>
                  <a:srgbClr val="000000"/>
                </a:solidFill>
                <a:latin typeface="Calibri" pitchFamily="34" charset="0"/>
              </a:rPr>
              <a:t>̶</a:t>
            </a:r>
            <a:r>
              <a:rPr lang="uk-UA" sz="2000">
                <a:solidFill>
                  <a:srgbClr val="000000"/>
                </a:solidFill>
                <a:latin typeface="Times New Roman" pitchFamily="18" charset="0"/>
              </a:rPr>
              <a:t>  палісади, пофарбовані в темно-зелений колір. Така огорожа стримувала розвиток рослин і правила за лекало для формування рівної поверхні зеленої стіни. Висота її становила 2/3 ширини доріжки. В огорожах найчастіше використовували граб, який тривалий час зберігає форму після стриження. Іноді в палісадах висаджували виткі рослини</a:t>
            </a:r>
            <a:r>
              <a:rPr lang="uk-UA" sz="2000" i="1">
                <a:solidFill>
                  <a:srgbClr val="000000"/>
                </a:solidFill>
              </a:rPr>
              <a:t>.</a:t>
            </a:r>
            <a:r>
              <a:rPr lang="uk-UA" sz="2000">
                <a:solidFill>
                  <a:srgbClr val="000000"/>
                </a:solidFill>
              </a:rPr>
              <a:t> </a:t>
            </a:r>
            <a:endParaRPr lang="uk-UA" sz="2000" i="1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3250" name="Picture 5" descr="7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b="2754"/>
          <a:stretch>
            <a:fillRect/>
          </a:stretch>
        </p:blipFill>
        <p:spPr>
          <a:xfrm>
            <a:off x="827088" y="0"/>
            <a:ext cx="7416800" cy="48037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276600" y="5589588"/>
            <a:ext cx="5545138" cy="863600"/>
          </a:xfrm>
        </p:spPr>
        <p:txBody>
          <a:bodyPr/>
          <a:lstStyle/>
          <a:p>
            <a:pPr algn="ctr">
              <a:defRPr/>
            </a:pPr>
            <a:r>
              <a:rPr lang="uk-UA" sz="2000" smtClean="0"/>
              <a:t>Строго</a:t>
            </a:r>
            <a:r>
              <a:rPr lang="uk-UA" sz="2800" smtClean="0"/>
              <a:t> </a:t>
            </a:r>
            <a:r>
              <a:rPr lang="uk-UA" sz="2000" smtClean="0"/>
              <a:t>геометричні форми зелені символізували підпорядкованість природи раціональному мисленню людини.</a:t>
            </a:r>
            <a:endParaRPr lang="ru-RU" sz="2000" smtClean="0"/>
          </a:p>
        </p:txBody>
      </p:sp>
      <p:pic>
        <p:nvPicPr>
          <p:cNvPr id="54274" name="Picture 5" descr="прямые дорожки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059113" y="0"/>
            <a:ext cx="6084887" cy="5116513"/>
          </a:xfrm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476250"/>
            <a:ext cx="2665413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000">
                <a:solidFill>
                  <a:srgbClr val="000000"/>
                </a:solidFill>
                <a:latin typeface="Times New Roman" pitchFamily="18" charset="0"/>
              </a:rPr>
              <a:t>Боскети у Версалі використовували як зелені зали, призначені для проведення музичних концертів, театральних вистав, танців, ігор і тихого відпочинку. Відповідно до призначення, образної ідеї й оформлення кожен боскет отримав назву (Лабіринт, Велика зала, Королівський острів).</a:t>
            </a:r>
          </a:p>
        </p:txBody>
      </p:sp>
      <p:sp>
        <p:nvSpPr>
          <p:cNvPr id="54276" name="Rectangle 7"/>
          <p:cNvSpPr>
            <a:spLocks noChangeArrowheads="1"/>
          </p:cNvSpPr>
          <p:nvPr/>
        </p:nvSpPr>
        <p:spPr bwMode="auto">
          <a:xfrm>
            <a:off x="3348038" y="5589588"/>
            <a:ext cx="20161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ru-RU" sz="3200" b="1">
              <a:solidFill>
                <a:srgbClr val="3300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404813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Дзеркальна галерея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5298" name="Text Box 3"/>
          <p:cNvSpPr txBox="1">
            <a:spLocks noChangeArrowheads="1"/>
          </p:cNvSpPr>
          <p:nvPr/>
        </p:nvSpPr>
        <p:spPr bwMode="auto">
          <a:xfrm>
            <a:off x="0" y="5445125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Ардуен Мансар разом із Шарлем Лебреном виконали в палаці Версаля величну Дзеркальну галерею, завдовжки 73 м. Вона </a:t>
            </a:r>
            <a:r>
              <a:rPr lang="ru-RU" b="1">
                <a:solidFill>
                  <a:srgbClr val="000000"/>
                </a:solidFill>
              </a:rPr>
              <a:t>зведена на честь Людовіка XIV. Її будівництво почалося в 1678 р., коли замок став офіційною резиденцією короля. </a:t>
            </a:r>
            <a:endParaRPr lang="uk-UA" b="1">
              <a:solidFill>
                <a:srgbClr val="000000"/>
              </a:solidFill>
            </a:endParaRPr>
          </a:p>
        </p:txBody>
      </p:sp>
      <p:pic>
        <p:nvPicPr>
          <p:cNvPr id="55299" name="Picture 6" descr="chapelle-du-ro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476250"/>
            <a:ext cx="7488238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620713"/>
          </a:xfrm>
        </p:spPr>
        <p:txBody>
          <a:bodyPr/>
          <a:lstStyle/>
          <a:p>
            <a:pPr algn="ctr">
              <a:defRPr/>
            </a:pPr>
            <a:r>
              <a:rPr lang="uk-UA" sz="3600" dirty="0" smtClean="0">
                <a:solidFill>
                  <a:srgbClr val="C00000"/>
                </a:solidFill>
                <a:latin typeface="+mn-lt"/>
              </a:rPr>
              <a:t>Дзеркальна галерея</a:t>
            </a:r>
            <a:endParaRPr lang="ru-RU" sz="36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6322" name="Picture 5" descr="MirrorGallery(INet)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073525" y="908050"/>
            <a:ext cx="5070475" cy="5949950"/>
          </a:xfrm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357188" y="928688"/>
            <a:ext cx="3671887" cy="521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b="1">
                <a:solidFill>
                  <a:srgbClr val="000000"/>
                </a:solidFill>
              </a:rPr>
              <a:t>Галерея освітлюється </a:t>
            </a:r>
            <a:br>
              <a:rPr lang="ru-RU" b="1">
                <a:solidFill>
                  <a:srgbClr val="000000"/>
                </a:solidFill>
              </a:rPr>
            </a:br>
            <a:r>
              <a:rPr lang="ru-RU" b="1">
                <a:solidFill>
                  <a:srgbClr val="000000"/>
                </a:solidFill>
              </a:rPr>
              <a:t>17 великими вікнами, </a:t>
            </a:r>
            <a:br>
              <a:rPr lang="ru-RU" b="1">
                <a:solidFill>
                  <a:srgbClr val="000000"/>
                </a:solidFill>
              </a:rPr>
            </a:br>
            <a:r>
              <a:rPr lang="ru-RU" b="1">
                <a:solidFill>
                  <a:srgbClr val="000000"/>
                </a:solidFill>
              </a:rPr>
              <a:t>що виходять у парк, світло </a:t>
            </a:r>
            <a:br>
              <a:rPr lang="ru-RU" b="1">
                <a:solidFill>
                  <a:srgbClr val="000000"/>
                </a:solidFill>
              </a:rPr>
            </a:br>
            <a:r>
              <a:rPr lang="ru-RU" b="1">
                <a:solidFill>
                  <a:srgbClr val="000000"/>
                </a:solidFill>
              </a:rPr>
              <a:t>з них відображається в такій самій кількості дзеркальних панно, вмонтованих </a:t>
            </a:r>
            <a:br>
              <a:rPr lang="ru-RU" b="1">
                <a:solidFill>
                  <a:srgbClr val="000000"/>
                </a:solidFill>
              </a:rPr>
            </a:br>
            <a:r>
              <a:rPr lang="ru-RU" b="1">
                <a:solidFill>
                  <a:srgbClr val="000000"/>
                </a:solidFill>
              </a:rPr>
              <a:t>у протилежну стіну. </a:t>
            </a:r>
          </a:p>
          <a:p>
            <a:pPr algn="r">
              <a:spcBef>
                <a:spcPct val="50000"/>
              </a:spcBef>
            </a:pPr>
            <a:r>
              <a:rPr lang="ru-RU" b="1">
                <a:solidFill>
                  <a:srgbClr val="000000"/>
                </a:solidFill>
              </a:rPr>
              <a:t>У Галереї проходили урочисті церемонії, королівські одруження, прийоми і бали. Плафон Галереї прикрашений тридцятьма фресками Шарля Лебрена, на яких монарх зображений у різних образах: римський імператор, великий правитель королівства, завойовник іноземних держав.</a:t>
            </a:r>
            <a:endParaRPr lang="uk-UA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414337"/>
          </a:xfrm>
        </p:spPr>
        <p:txBody>
          <a:bodyPr/>
          <a:lstStyle/>
          <a:p>
            <a:pPr algn="ctr">
              <a:defRPr/>
            </a:pPr>
            <a:r>
              <a:rPr lang="uk-UA" sz="2400" dirty="0" smtClean="0">
                <a:solidFill>
                  <a:srgbClr val="C00000"/>
                </a:solidFill>
                <a:latin typeface="+mn-lt"/>
              </a:rPr>
              <a:t>Парк </a:t>
            </a:r>
            <a:r>
              <a:rPr lang="uk-UA" sz="2400" dirty="0" err="1" smtClean="0">
                <a:solidFill>
                  <a:srgbClr val="C00000"/>
                </a:solidFill>
                <a:latin typeface="+mn-lt"/>
              </a:rPr>
              <a:t>Вілтон-хаус</a:t>
            </a:r>
            <a:r>
              <a:rPr lang="uk-UA" sz="2400" dirty="0" smtClean="0">
                <a:solidFill>
                  <a:srgbClr val="C00000"/>
                </a:solidFill>
                <a:latin typeface="+mn-lt"/>
              </a:rPr>
              <a:t> в Англії – один із прикладів пейзажного парку </a:t>
            </a:r>
            <a:endParaRPr lang="ru-RU" sz="24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7346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341438"/>
            <a:ext cx="8137525" cy="53276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uk-UA" sz="2000" dirty="0" smtClean="0">
                <a:latin typeface="+mn-lt"/>
              </a:rPr>
              <a:t>Різноманітні композиційні прийоми можна звести до двох основних: регулярного (геометричного) </a:t>
            </a:r>
            <a:br>
              <a:rPr lang="uk-UA" sz="2000" dirty="0" smtClean="0">
                <a:latin typeface="+mn-lt"/>
              </a:rPr>
            </a:br>
            <a:r>
              <a:rPr lang="uk-UA" sz="2000" dirty="0" smtClean="0">
                <a:latin typeface="+mn-lt"/>
              </a:rPr>
              <a:t>і пейзажного (живописного, що імітує природний ландшафт).</a:t>
            </a:r>
            <a:endParaRPr lang="ru-RU" sz="2000" dirty="0" smtClean="0">
              <a:latin typeface="+mn-lt"/>
            </a:endParaRPr>
          </a:p>
        </p:txBody>
      </p:sp>
      <p:pic>
        <p:nvPicPr>
          <p:cNvPr id="19458" name="Picture 16" descr="no3___2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484313"/>
            <a:ext cx="4354513" cy="5300662"/>
          </a:xfrm>
        </p:spPr>
      </p:pic>
      <p:pic>
        <p:nvPicPr>
          <p:cNvPr id="19459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1525588"/>
            <a:ext cx="47148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5013325"/>
            <a:ext cx="8964612" cy="1511300"/>
          </a:xfrm>
        </p:spPr>
        <p:txBody>
          <a:bodyPr/>
          <a:lstStyle/>
          <a:p>
            <a:pPr algn="ctr"/>
            <a:r>
              <a:rPr lang="ru-RU" sz="2000" smtClean="0"/>
              <a:t/>
            </a:r>
            <a:br>
              <a:rPr lang="ru-RU" sz="2000" smtClean="0"/>
            </a:br>
            <a:r>
              <a:rPr lang="ru-RU" sz="1800" smtClean="0">
                <a:latin typeface="Arial" charset="0"/>
              </a:rPr>
              <a:t>У 1759 році з’явилася книга англійського архітектора В. Чемберса «Про східне садівництво», у якій досить докладно були викладені основні принципи пейзажного мистецтва Сходу. Проте вплив китайського садово-паркового мистецтва в Європі був досить поверхневим і позначився тільки в тому, що в садах і парках з’явилися китайські та японські елементи композиції  </a:t>
            </a:r>
            <a:r>
              <a:rPr lang="ru-RU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̶</a:t>
            </a:r>
            <a:r>
              <a:rPr lang="ru-RU" sz="1800" smtClean="0">
                <a:latin typeface="Arial" charset="0"/>
              </a:rPr>
              <a:t>  павільйони, горбаті містки, пейзажі настроїв.</a:t>
            </a:r>
          </a:p>
        </p:txBody>
      </p:sp>
      <p:pic>
        <p:nvPicPr>
          <p:cNvPr id="5837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00113" y="188913"/>
            <a:ext cx="7354887" cy="475297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647700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Пейзажний парк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9394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b="3226"/>
          <a:stretch>
            <a:fillRect/>
          </a:stretch>
        </p:blipFill>
        <p:spPr>
          <a:xfrm>
            <a:off x="3708400" y="1052513"/>
            <a:ext cx="5370513" cy="5435600"/>
          </a:xfrm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1125538"/>
            <a:ext cx="3563938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2000" b="1">
                <a:solidFill>
                  <a:srgbClr val="000000"/>
                </a:solidFill>
              </a:rPr>
              <a:t>Серед чинників, які вплинули на розвиток пейзажних парків </a:t>
            </a:r>
            <a:br>
              <a:rPr lang="ru-RU" sz="2000" b="1">
                <a:solidFill>
                  <a:srgbClr val="000000"/>
                </a:solidFill>
              </a:rPr>
            </a:br>
            <a:r>
              <a:rPr lang="ru-RU" sz="2000" b="1">
                <a:solidFill>
                  <a:srgbClr val="000000"/>
                </a:solidFill>
              </a:rPr>
              <a:t>у Європі, є течія </a:t>
            </a:r>
            <a:br>
              <a:rPr lang="ru-RU" sz="2000" b="1">
                <a:solidFill>
                  <a:srgbClr val="000000"/>
                </a:solidFill>
              </a:rPr>
            </a:br>
            <a:r>
              <a:rPr lang="ru-RU" sz="2000" b="1">
                <a:solidFill>
                  <a:srgbClr val="000000"/>
                </a:solidFill>
              </a:rPr>
              <a:t>у філософії – сенсуал</a:t>
            </a:r>
            <a:r>
              <a:rPr lang="uk-UA" sz="2000" b="1">
                <a:solidFill>
                  <a:srgbClr val="000000"/>
                </a:solidFill>
              </a:rPr>
              <a:t>і</a:t>
            </a:r>
            <a:r>
              <a:rPr lang="ru-RU" sz="2000" b="1">
                <a:solidFill>
                  <a:srgbClr val="000000"/>
                </a:solidFill>
              </a:rPr>
              <a:t>зм, який виходив із можливості пізнання світу через природні почуття. Це відбилося </a:t>
            </a:r>
            <a:br>
              <a:rPr lang="ru-RU" sz="2000" b="1">
                <a:solidFill>
                  <a:srgbClr val="000000"/>
                </a:solidFill>
              </a:rPr>
            </a:br>
            <a:r>
              <a:rPr lang="ru-RU" sz="2000" b="1">
                <a:solidFill>
                  <a:srgbClr val="000000"/>
                </a:solidFill>
              </a:rPr>
              <a:t>в захопленому ставленні до природного середовища, </a:t>
            </a:r>
            <a:br>
              <a:rPr lang="ru-RU" sz="2000" b="1">
                <a:solidFill>
                  <a:srgbClr val="000000"/>
                </a:solidFill>
              </a:rPr>
            </a:br>
            <a:r>
              <a:rPr lang="ru-RU" sz="2000" b="1">
                <a:solidFill>
                  <a:srgbClr val="000000"/>
                </a:solidFill>
              </a:rPr>
              <a:t>не порушеного людиною, через сприйняття якого можна наблизитися до істини. </a:t>
            </a:r>
            <a:endParaRPr lang="uk-UA" sz="2000" b="1">
              <a:solidFill>
                <a:srgbClr val="330033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uk-UA" sz="2000" i="1">
                <a:solidFill>
                  <a:srgbClr val="330033"/>
                </a:solidFill>
                <a:latin typeface="Times New Roman" pitchFamily="18" charset="0"/>
              </a:rPr>
              <a:t> </a:t>
            </a:r>
            <a:endParaRPr lang="ru-RU" sz="2000" i="1">
              <a:solidFill>
                <a:srgbClr val="330033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Box 3"/>
          <p:cNvSpPr txBox="1">
            <a:spLocks noChangeArrowheads="1"/>
          </p:cNvSpPr>
          <p:nvPr/>
        </p:nvSpPr>
        <p:spPr bwMode="auto">
          <a:xfrm>
            <a:off x="250825" y="4941888"/>
            <a:ext cx="88931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>
                <a:solidFill>
                  <a:srgbClr val="000000"/>
                </a:solidFill>
              </a:rPr>
              <a:t>Засновником ландшафтних парків в Англії був </a:t>
            </a:r>
            <a:r>
              <a:rPr lang="ru-RU" b="1">
                <a:solidFill>
                  <a:srgbClr val="000000"/>
                </a:solidFill>
              </a:rPr>
              <a:t>Вільям Кент</a:t>
            </a:r>
            <a:r>
              <a:rPr lang="ru-RU">
                <a:solidFill>
                  <a:srgbClr val="000000"/>
                </a:solidFill>
              </a:rPr>
              <a:t>. У 1725 </a:t>
            </a:r>
            <a:r>
              <a:rPr lang="ru-RU">
                <a:solidFill>
                  <a:srgbClr val="000000"/>
                </a:solidFill>
                <a:latin typeface="Calibri" pitchFamily="34" charset="0"/>
              </a:rPr>
              <a:t>̶</a:t>
            </a:r>
            <a:r>
              <a:rPr lang="ru-RU">
                <a:solidFill>
                  <a:srgbClr val="000000"/>
                </a:solidFill>
              </a:rPr>
              <a:t> 1735 рр. він заклав в Англії декілька садів, які мали велику популярність. Найвдалішим вважається </a:t>
            </a:r>
            <a:r>
              <a:rPr lang="ru-RU" b="1">
                <a:solidFill>
                  <a:srgbClr val="000000"/>
                </a:solidFill>
              </a:rPr>
              <a:t>парк Дармера</a:t>
            </a:r>
            <a:r>
              <a:rPr lang="ru-RU">
                <a:solidFill>
                  <a:srgbClr val="000000"/>
                </a:solidFill>
              </a:rPr>
              <a:t>. У цьому парку в мальовничому безладі на пагорбах розміщувалися групи з дерев і чагарників. Значні площі займали газони. Серед зелені звивалися в природних руслах потоки. </a:t>
            </a:r>
          </a:p>
        </p:txBody>
      </p:sp>
      <p:pic>
        <p:nvPicPr>
          <p:cNvPr id="60418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 b="3419"/>
          <a:stretch>
            <a:fillRect/>
          </a:stretch>
        </p:blipFill>
        <p:spPr>
          <a:xfrm>
            <a:off x="971550" y="0"/>
            <a:ext cx="7561263" cy="4760913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287338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Пейзажний парк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1442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779838" y="1196975"/>
            <a:ext cx="5364162" cy="5256213"/>
          </a:xfrm>
        </p:spPr>
      </p:pic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0" y="1196975"/>
            <a:ext cx="3816350" cy="5048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Пейзажний парк в Англії </a:t>
            </a:r>
            <a:b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в мистецтві та ландшафтній архітектурі виступив як своєрідний протест проти французького класицизму </a:t>
            </a:r>
            <a:b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XVII століття. Перші пейзажні парки в Англії були пройняті сумним настроєм. У них з’явилися похмурі руїни, могили, надгробні урни. Сумний настрій підсилювали плакучі форми дерев </a:t>
            </a:r>
            <a:b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і чагарників, почуття зосередженості  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̶</a:t>
            </a:r>
            <a:r>
              <a:rPr lang="uk-UA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 пірамідальні форми</a:t>
            </a:r>
            <a:r>
              <a:rPr lang="uk-UA" sz="20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  <a:p>
            <a:pPr algn="r">
              <a:spcBef>
                <a:spcPct val="50000"/>
              </a:spcBef>
            </a:pPr>
            <a:r>
              <a:rPr lang="uk-UA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Пейзажний парк вілли </a:t>
            </a:r>
            <a:br>
              <a:rPr lang="uk-UA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uk-UA" sz="2000" i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Чизик-хауз біля Лондона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287338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Пейзажний парк у </a:t>
            </a:r>
            <a:r>
              <a:rPr lang="uk-UA" sz="2800" dirty="0" err="1" smtClean="0">
                <a:solidFill>
                  <a:srgbClr val="C00000"/>
                </a:solidFill>
                <a:latin typeface="+mn-lt"/>
              </a:rPr>
              <a:t>Стоу</a:t>
            </a: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 в районі </a:t>
            </a:r>
            <a:r>
              <a:rPr lang="uk-UA" sz="2800" dirty="0" err="1" smtClean="0">
                <a:solidFill>
                  <a:srgbClr val="C00000"/>
                </a:solidFill>
                <a:latin typeface="+mn-lt"/>
              </a:rPr>
              <a:t>Букінгема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2466" name="Picture 6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851275" y="1341438"/>
            <a:ext cx="5292725" cy="5284787"/>
          </a:xfrm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0" y="1500188"/>
            <a:ext cx="38163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Парк у Стоу було засновано як регулярний, а потім перебудовано на пейзажний</a:t>
            </a:r>
            <a:r>
              <a:rPr lang="uk-UA" b="1" i="1">
                <a:solidFill>
                  <a:srgbClr val="000000"/>
                </a:solidFill>
              </a:rPr>
              <a:t>. </a:t>
            </a:r>
            <a:r>
              <a:rPr lang="uk-UA" b="1">
                <a:solidFill>
                  <a:srgbClr val="000000"/>
                </a:solidFill>
              </a:rPr>
              <a:t>Парк повністю створювався руками людини, і в ньому не було випадкових деталей. Одна будівля відкривалася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з різних ракурсів. Спеціально створювалися «сюрпризи»  ̶  несподівані огорожі та яри. Зʼявився навіть спеціальний термін для таких несподіванок  ̶  «хо-хо» або «ха-ха» (у розмовній англійській мові «хо» означає «стоп!», «стій» або «ого!»).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71438"/>
            <a:ext cx="8569325" cy="1422400"/>
          </a:xfrm>
        </p:spPr>
        <p:txBody>
          <a:bodyPr/>
          <a:lstStyle/>
          <a:p>
            <a:r>
              <a:rPr lang="uk-UA" sz="1800" smtClean="0">
                <a:latin typeface="Arial" charset="0"/>
              </a:rPr>
              <a:t>Сент-Джеймс-парк у Лондоні утворений на місці королівських мисливських угідь. У 1817 </a:t>
            </a:r>
            <a:r>
              <a:rPr lang="uk-UA" sz="1800" smtClean="0">
                <a:latin typeface="Calibri" pitchFamily="34" charset="0"/>
                <a:ea typeface="Calibri" pitchFamily="34" charset="0"/>
                <a:cs typeface="Calibri" pitchFamily="34" charset="0"/>
              </a:rPr>
              <a:t>̶</a:t>
            </a:r>
            <a:r>
              <a:rPr lang="uk-UA" sz="1800" smtClean="0">
                <a:latin typeface="Arial" charset="0"/>
              </a:rPr>
              <a:t> 1829 роках Дж. Неш зробив парк пейзажним, перетворивши канал на озеро, вздовж якого розкриваються живописні перспективи, а над кронами дерев піднімається химерний силует будівель Вестмінстера. </a:t>
            </a:r>
            <a:endParaRPr lang="ru-RU" sz="1800" smtClean="0">
              <a:latin typeface="Arial" charset="0"/>
            </a:endParaRPr>
          </a:p>
        </p:txBody>
      </p:sp>
      <p:pic>
        <p:nvPicPr>
          <p:cNvPr id="63490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14500"/>
            <a:ext cx="9144000" cy="4852988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647700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Пейзажний парк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539750" y="1196975"/>
            <a:ext cx="381635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ru-RU" sz="2000" i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4515" name="Picture 7" descr="Фасад здания в пейзаж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1196975"/>
            <a:ext cx="6588125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571500" y="1844675"/>
            <a:ext cx="1803400" cy="31400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Усі споруди </a:t>
            </a:r>
            <a:b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</a:b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в парку не протистоять природному ландшафту, </a:t>
            </a:r>
            <a:b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</a:b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а органічно вписані </a:t>
            </a:r>
            <a:b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</a:br>
            <a:r>
              <a:rPr lang="uk-UA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  <a:cs typeface="+mn-cs"/>
              </a:rPr>
              <a:t>в пейзаж, вони «приховані» зеленню.</a:t>
            </a:r>
            <a:r>
              <a:rPr lang="ru-RU" b="1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endParaRPr lang="uk-UA" b="1" dirty="0">
              <a:solidFill>
                <a:srgbClr val="000000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3" descr="Карлов мост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7772400" cy="630237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Пейзажний парк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5539" name="Picture 1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4663" y="836613"/>
            <a:ext cx="4638675" cy="5732462"/>
          </a:xfrm>
        </p:spPr>
      </p:pic>
      <p:sp>
        <p:nvSpPr>
          <p:cNvPr id="65540" name="Text Box 17"/>
          <p:cNvSpPr txBox="1">
            <a:spLocks noChangeArrowheads="1"/>
          </p:cNvSpPr>
          <p:nvPr/>
        </p:nvSpPr>
        <p:spPr bwMode="auto">
          <a:xfrm>
            <a:off x="827088" y="1557338"/>
            <a:ext cx="280828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sz="2000" b="1">
                <a:solidFill>
                  <a:srgbClr val="000000"/>
                </a:solidFill>
              </a:rPr>
              <a:t>Оскільки пейзажний парк налаштовує на філософські роздуми, то він передбачає й окремі місця для усамітнення. Це різні альтанки, гроти, які зʼявляються під час мандрівки зовсім несподівано та запрошують трохи відпочити.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Карлов мост"/>
          <p:cNvPicPr>
            <a:picLocks noChangeAspect="1" noChangeArrowheads="1"/>
          </p:cNvPicPr>
          <p:nvPr/>
        </p:nvPicPr>
        <p:blipFill>
          <a:blip r:embed="rId2">
            <a:lum bright="70000" contrast="-7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xfrm>
            <a:off x="179388" y="277813"/>
            <a:ext cx="8964612" cy="1422400"/>
          </a:xfrm>
        </p:spPr>
        <p:txBody>
          <a:bodyPr/>
          <a:lstStyle/>
          <a:p>
            <a:pPr>
              <a:defRPr/>
            </a:pPr>
            <a:r>
              <a:rPr lang="uk-UA" sz="1800" dirty="0" smtClean="0">
                <a:latin typeface="+mn-lt"/>
              </a:rPr>
              <a:t>Англійський  парк включає й штучні руїни. Вони краще, ніж будь-які інші будівлі, відповідали основним вимогам пейзажного парку  ̶  відтворювали величні картини минулого, уособлюючи велич природи і марність людських зусиль.</a:t>
            </a:r>
            <a:br>
              <a:rPr lang="uk-UA" sz="1800" dirty="0" smtClean="0">
                <a:latin typeface="+mn-lt"/>
              </a:rPr>
            </a:br>
            <a:r>
              <a:rPr lang="uk-UA" sz="1800" i="1" dirty="0" err="1" smtClean="0">
                <a:latin typeface="+mn-lt"/>
              </a:rPr>
              <a:t>Чеймберс</a:t>
            </a:r>
            <a:r>
              <a:rPr lang="uk-UA" sz="1800" i="1" dirty="0" smtClean="0">
                <a:latin typeface="+mn-lt"/>
              </a:rPr>
              <a:t> Вільям (1726 ̶ 1796). Пейзажний парк у Кʼю.1759 (Великобританія)</a:t>
            </a:r>
          </a:p>
        </p:txBody>
      </p:sp>
      <p:pic>
        <p:nvPicPr>
          <p:cNvPr id="6656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14400" y="2438400"/>
            <a:ext cx="3810000" cy="285432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287338"/>
          </a:xfrm>
        </p:spPr>
        <p:txBody>
          <a:bodyPr/>
          <a:lstStyle/>
          <a:p>
            <a:pPr algn="ctr">
              <a:defRPr/>
            </a:pPr>
            <a:r>
              <a:rPr lang="uk-UA" sz="3200" dirty="0" smtClean="0">
                <a:solidFill>
                  <a:srgbClr val="C00000"/>
                </a:solidFill>
                <a:latin typeface="+mn-lt"/>
              </a:rPr>
              <a:t>Пейзажний парк</a:t>
            </a:r>
            <a:endParaRPr lang="ru-RU" sz="32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7586" name="Picture 6" descr="В Павловске1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836613"/>
            <a:ext cx="8820150" cy="3906837"/>
          </a:xfrm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900113" y="5013325"/>
            <a:ext cx="8243887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i="1">
                <a:solidFill>
                  <a:srgbClr val="000000"/>
                </a:solidFill>
              </a:rPr>
              <a:t>                                                              Парк у Царициному. Москва</a:t>
            </a:r>
          </a:p>
          <a:p>
            <a:pPr algn="ctr">
              <a:spcBef>
                <a:spcPct val="50000"/>
              </a:spcBef>
            </a:pPr>
            <a:r>
              <a:rPr lang="uk-UA" sz="2000" b="1">
                <a:solidFill>
                  <a:srgbClr val="000000"/>
                </a:solidFill>
              </a:rPr>
              <a:t>Відсутність єдиного загального шаблону для всіх пейзажних парків – їхня характерна риса, кожен із них не схожий на інший.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2800" smtClean="0">
                <a:solidFill>
                  <a:srgbClr val="C00000"/>
                </a:solidFill>
              </a:rPr>
              <a:t>Садово-паркове мистецтво Франції </a:t>
            </a:r>
            <a:br>
              <a:rPr lang="uk-UA" sz="2800" smtClean="0">
                <a:solidFill>
                  <a:srgbClr val="C00000"/>
                </a:solidFill>
              </a:rPr>
            </a:br>
            <a:r>
              <a:rPr lang="en-US" sz="2800" smtClean="0">
                <a:solidFill>
                  <a:srgbClr val="C00000"/>
                </a:solidFill>
              </a:rPr>
              <a:t>XVII</a:t>
            </a:r>
            <a:r>
              <a:rPr lang="uk-UA" sz="2800" smtClean="0">
                <a:solidFill>
                  <a:srgbClr val="C00000"/>
                </a:solidFill>
              </a:rPr>
              <a:t> століття</a:t>
            </a:r>
            <a:endParaRPr lang="ru-RU" sz="2800" smtClean="0">
              <a:solidFill>
                <a:srgbClr val="C00000"/>
              </a:solidFill>
            </a:endParaRPr>
          </a:p>
        </p:txBody>
      </p:sp>
      <p:pic>
        <p:nvPicPr>
          <p:cNvPr id="20482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00563" y="1628775"/>
            <a:ext cx="4397375" cy="5229225"/>
          </a:xfrm>
        </p:spPr>
      </p:pic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685800" y="1624013"/>
            <a:ext cx="3600450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Із XVI ст. Франція – одна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з  найсильніших європейських держав. У XVІІ ст. тут затверджуються ідеї абсолютизму, який свого розквіту набуває під час правління Людовіка </a:t>
            </a:r>
            <a:r>
              <a:rPr lang="en-US" b="1">
                <a:solidFill>
                  <a:srgbClr val="000000"/>
                </a:solidFill>
              </a:rPr>
              <a:t>XIV</a:t>
            </a:r>
            <a:r>
              <a:rPr lang="uk-UA" b="1">
                <a:solidFill>
                  <a:srgbClr val="000000"/>
                </a:solidFill>
              </a:rPr>
              <a:t>. Королівський абсолютизм, який об’єднав під своєю владою велику територію (близьку до сучасної Франції), протегує ремеслам, дбає про безпеку торгових шляхів, сприяє збагаченню країни і будівництву міст.</a:t>
            </a:r>
            <a:endParaRPr lang="en-US" b="1">
              <a:solidFill>
                <a:srgbClr val="0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 </a:t>
            </a:r>
          </a:p>
          <a:p>
            <a:pPr algn="r">
              <a:spcBef>
                <a:spcPct val="50000"/>
              </a:spcBef>
            </a:pPr>
            <a:r>
              <a:rPr lang="uk-UA" i="1">
                <a:solidFill>
                  <a:srgbClr val="000000"/>
                </a:solidFill>
              </a:rPr>
              <a:t>Людовік </a:t>
            </a:r>
            <a:r>
              <a:rPr lang="en-US" i="1">
                <a:solidFill>
                  <a:srgbClr val="000000"/>
                </a:solidFill>
              </a:rPr>
              <a:t>XIV</a:t>
            </a:r>
            <a:r>
              <a:rPr lang="uk-UA" i="1">
                <a:solidFill>
                  <a:srgbClr val="000000"/>
                </a:solidFill>
              </a:rPr>
              <a:t>. Гравюра</a:t>
            </a:r>
            <a:endParaRPr lang="ru-RU" i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772400" cy="287338"/>
          </a:xfrm>
        </p:spPr>
        <p:txBody>
          <a:bodyPr/>
          <a:lstStyle/>
          <a:p>
            <a:pPr algn="ctr">
              <a:defRPr/>
            </a:pPr>
            <a:r>
              <a:rPr lang="uk-UA" sz="2400" dirty="0" smtClean="0">
                <a:solidFill>
                  <a:srgbClr val="C00000"/>
                </a:solidFill>
                <a:latin typeface="+mn-lt"/>
              </a:rPr>
              <a:t>До пейзажних належить і </a:t>
            </a:r>
            <a:r>
              <a:rPr lang="uk-UA" sz="2400" dirty="0" err="1" smtClean="0">
                <a:solidFill>
                  <a:srgbClr val="C00000"/>
                </a:solidFill>
                <a:latin typeface="+mn-lt"/>
              </a:rPr>
              <a:t>Софіївський</a:t>
            </a:r>
            <a:r>
              <a:rPr lang="uk-UA" sz="2400" dirty="0" smtClean="0">
                <a:solidFill>
                  <a:srgbClr val="C00000"/>
                </a:solidFill>
                <a:latin typeface="+mn-lt"/>
              </a:rPr>
              <a:t> парк, що на Умані (Україна)</a:t>
            </a:r>
            <a:endParaRPr lang="ru-RU" sz="24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8610" name="Picture 5" descr="Парк Софиевк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08050"/>
            <a:ext cx="7920038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287338"/>
          </a:xfrm>
        </p:spPr>
        <p:txBody>
          <a:bodyPr/>
          <a:lstStyle/>
          <a:p>
            <a:pPr algn="ctr">
              <a:defRPr/>
            </a:pPr>
            <a:r>
              <a:rPr lang="uk-UA" sz="2800" dirty="0" smtClean="0">
                <a:solidFill>
                  <a:srgbClr val="C00000"/>
                </a:solidFill>
                <a:latin typeface="+mn-lt"/>
              </a:rPr>
              <a:t>Пейзажний парк Александрія</a:t>
            </a:r>
            <a:endParaRPr lang="ru-RU" sz="2800" dirty="0" smtClean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69634" name="Picture 4" descr="Пейзажный парк Александри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0388"/>
            <a:ext cx="9144000" cy="629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88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2800" smtClean="0">
                <a:solidFill>
                  <a:srgbClr val="C00000"/>
                </a:solidFill>
              </a:rPr>
              <a:t>Садово-паркове мистецтво Франції </a:t>
            </a:r>
            <a:br>
              <a:rPr lang="uk-UA" sz="2800" smtClean="0">
                <a:solidFill>
                  <a:srgbClr val="C00000"/>
                </a:solidFill>
              </a:rPr>
            </a:br>
            <a:r>
              <a:rPr lang="en-US" sz="2800" smtClean="0">
                <a:solidFill>
                  <a:srgbClr val="C00000"/>
                </a:solidFill>
              </a:rPr>
              <a:t> XVII</a:t>
            </a:r>
            <a:r>
              <a:rPr lang="uk-UA" sz="2800" smtClean="0">
                <a:solidFill>
                  <a:srgbClr val="C00000"/>
                </a:solidFill>
              </a:rPr>
              <a:t> століття</a:t>
            </a:r>
            <a:endParaRPr lang="ru-RU" sz="2800" smtClean="0">
              <a:solidFill>
                <a:srgbClr val="C00000"/>
              </a:solidFill>
            </a:endParaRPr>
          </a:p>
        </p:txBody>
      </p:sp>
      <p:pic>
        <p:nvPicPr>
          <p:cNvPr id="21506" name="Picture 6" descr="Людовик с бумагами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427538" y="1052513"/>
            <a:ext cx="4511675" cy="5616575"/>
          </a:xfrm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214313" y="1143000"/>
            <a:ext cx="4211637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endParaRPr lang="uk-UA" b="1">
              <a:solidFill>
                <a:srgbClr val="0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Під час правління Людовіка </a:t>
            </a:r>
            <a:r>
              <a:rPr lang="en-US" b="1">
                <a:solidFill>
                  <a:srgbClr val="000000"/>
                </a:solidFill>
              </a:rPr>
              <a:t>X</a:t>
            </a:r>
            <a:r>
              <a:rPr lang="uk-UA" b="1">
                <a:solidFill>
                  <a:srgbClr val="000000"/>
                </a:solidFill>
              </a:rPr>
              <a:t>І</a:t>
            </a:r>
            <a:r>
              <a:rPr lang="en-US" b="1">
                <a:solidFill>
                  <a:srgbClr val="000000"/>
                </a:solidFill>
              </a:rPr>
              <a:t>V </a:t>
            </a:r>
            <a:r>
              <a:rPr lang="uk-UA" b="1">
                <a:solidFill>
                  <a:srgbClr val="000000"/>
                </a:solidFill>
              </a:rPr>
              <a:t>перш за все в політиці, а також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в інших сферах спостерігається регламентація та підпорядкування всіх складових державного життя принципам раціоналізму. Затверджується раціоналізм </a:t>
            </a:r>
            <a:br>
              <a:rPr lang="uk-UA" b="1">
                <a:solidFill>
                  <a:srgbClr val="000000"/>
                </a:solidFill>
              </a:rPr>
            </a:br>
            <a:r>
              <a:rPr lang="uk-UA" b="1">
                <a:solidFill>
                  <a:srgbClr val="000000"/>
                </a:solidFill>
              </a:rPr>
              <a:t>і в мистецтві. Кожний із його видів набуває певних чітких правил, які затверджуються Французькою академією мистецтв. Оскільки ідеальні форми в мистецтві було створено в період античності, то взірцем для митців стає античне мистецтво.</a:t>
            </a:r>
          </a:p>
          <a:p>
            <a:pPr algn="r">
              <a:spcBef>
                <a:spcPct val="50000"/>
              </a:spcBef>
            </a:pPr>
            <a:endParaRPr lang="uk-UA" b="1">
              <a:solidFill>
                <a:srgbClr val="0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uk-UA" sz="2000" i="1">
                <a:solidFill>
                  <a:srgbClr val="000000"/>
                </a:solidFill>
                <a:latin typeface="Times New Roman" pitchFamily="18" charset="0"/>
              </a:rPr>
              <a:t>Портрет Людовіка </a:t>
            </a:r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XIV</a:t>
            </a:r>
            <a:r>
              <a:rPr lang="uk-UA" sz="20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2000" i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uk-UA" sz="2800" smtClean="0">
                <a:solidFill>
                  <a:srgbClr val="C00000"/>
                </a:solidFill>
              </a:rPr>
              <a:t>Садово-паркове мистецтво Франції </a:t>
            </a:r>
            <a:br>
              <a:rPr lang="uk-UA" sz="2800" smtClean="0">
                <a:solidFill>
                  <a:srgbClr val="C00000"/>
                </a:solidFill>
              </a:rPr>
            </a:br>
            <a:r>
              <a:rPr lang="en-US" sz="2800" smtClean="0">
                <a:solidFill>
                  <a:srgbClr val="C00000"/>
                </a:solidFill>
              </a:rPr>
              <a:t> XVII</a:t>
            </a:r>
            <a:r>
              <a:rPr lang="uk-UA" sz="2800" smtClean="0">
                <a:solidFill>
                  <a:srgbClr val="C00000"/>
                </a:solidFill>
              </a:rPr>
              <a:t> століття</a:t>
            </a:r>
            <a:endParaRPr lang="ru-RU" sz="2800" smtClean="0">
              <a:solidFill>
                <a:srgbClr val="C00000"/>
              </a:solidFill>
            </a:endParaRP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357188" y="1500188"/>
            <a:ext cx="4211637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У </a:t>
            </a:r>
            <a:r>
              <a:rPr lang="en-US" b="1">
                <a:solidFill>
                  <a:srgbClr val="000000"/>
                </a:solidFill>
              </a:rPr>
              <a:t>XVII</a:t>
            </a:r>
            <a:r>
              <a:rPr lang="uk-UA" b="1">
                <a:solidFill>
                  <a:srgbClr val="000000"/>
                </a:solidFill>
              </a:rPr>
              <a:t> столітті принципи раціоналізму поширюються також на перетворення людиною природного середовища. Оскільки в природі все відбувається за своєю логікою, вільною та непередбачуваною, то в епоху абсолютизму виникає необхідність додати до неї порядку та геометризму.</a:t>
            </a:r>
          </a:p>
          <a:p>
            <a:pPr algn="r">
              <a:spcBef>
                <a:spcPct val="50000"/>
              </a:spcBef>
            </a:pPr>
            <a:r>
              <a:rPr lang="uk-UA" b="1">
                <a:solidFill>
                  <a:srgbClr val="000000"/>
                </a:solidFill>
              </a:rPr>
              <a:t>Французький садівник Андре Ленотр (1613 ̶ 1700) виступає як ландшафтний дизайнер та на засадах раціоналізму планує свої проспекти і парки. </a:t>
            </a:r>
          </a:p>
          <a:p>
            <a:pPr algn="r">
              <a:spcBef>
                <a:spcPct val="50000"/>
              </a:spcBef>
            </a:pPr>
            <a:r>
              <a:rPr lang="uk-UA" sz="2000" i="1">
                <a:solidFill>
                  <a:srgbClr val="000000"/>
                </a:solidFill>
                <a:latin typeface="Times New Roman" pitchFamily="18" charset="0"/>
              </a:rPr>
              <a:t>Карло Маратта. </a:t>
            </a:r>
            <a:br>
              <a:rPr lang="uk-UA" sz="2000" i="1">
                <a:solidFill>
                  <a:srgbClr val="000000"/>
                </a:solidFill>
                <a:latin typeface="Times New Roman" pitchFamily="18" charset="0"/>
              </a:rPr>
            </a:br>
            <a:r>
              <a:rPr lang="uk-UA" sz="2000" i="1">
                <a:solidFill>
                  <a:srgbClr val="000000"/>
                </a:solidFill>
                <a:latin typeface="Times New Roman" pitchFamily="18" charset="0"/>
              </a:rPr>
              <a:t>Портрет Андре Ленотра</a:t>
            </a:r>
          </a:p>
        </p:txBody>
      </p:sp>
      <p:pic>
        <p:nvPicPr>
          <p:cNvPr id="22531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6938" y="1125538"/>
            <a:ext cx="432911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-71438"/>
            <a:ext cx="7772400" cy="630238"/>
          </a:xfrm>
        </p:spPr>
        <p:txBody>
          <a:bodyPr/>
          <a:lstStyle/>
          <a:p>
            <a:pPr algn="ctr">
              <a:defRPr/>
            </a:pPr>
            <a:r>
              <a:rPr lang="uk-UA" sz="2400" smtClean="0">
                <a:solidFill>
                  <a:srgbClr val="C00000"/>
                </a:solidFill>
              </a:rPr>
              <a:t>Сад Тюїльрі – театр Ленотра під відкритим небом</a:t>
            </a:r>
            <a:endParaRPr lang="ru-RU" sz="2400" smtClean="0">
              <a:solidFill>
                <a:srgbClr val="C00000"/>
              </a:solidFill>
            </a:endParaRPr>
          </a:p>
        </p:txBody>
      </p:sp>
      <p:sp>
        <p:nvSpPr>
          <p:cNvPr id="21507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0" y="4294188"/>
            <a:ext cx="9144000" cy="2232025"/>
          </a:xfrm>
        </p:spPr>
        <p:txBody>
          <a:bodyPr/>
          <a:lstStyle/>
          <a:p>
            <a:pPr algn="ctr">
              <a:buFont typeface="Wingdings" pitchFamily="2" charset="2"/>
              <a:buNone/>
              <a:defRPr/>
            </a:pPr>
            <a:r>
              <a:rPr lang="uk-UA" sz="1600" smtClean="0">
                <a:latin typeface="Times New Roman" pitchFamily="18" charset="0"/>
              </a:rPr>
              <a:t>       </a:t>
            </a:r>
            <a:r>
              <a:rPr lang="uk-UA" sz="1800" b="1" smtClean="0"/>
              <a:t>Ленотр перепланував старий сад у Тюїльрі. Ц</a:t>
            </a:r>
            <a:r>
              <a:rPr lang="ru-RU" sz="1800" b="1" smtClean="0"/>
              <a:t>ентральну вісь композиції було збережено і посилено, з’явилися партерні клумби з орнаментом, доповнені двома великими басейнами. Цей зразковий сад був розділений на три частини: прикрашене орнаментом «велике каре», засаджена лісом ділянка і восьмикутний басейн. Продовженням Тюїльрі стала зелена вулиця Єлисейські Поля. Із садом Тюїльрі їх об’єднує площа Згоди. Цей комплекс утілює ідею саду-театру. Ленотр також спроектував театр під відкритим небом. Його ідеї лягли в основу прозорості кордонів саду </a:t>
            </a:r>
            <a:br>
              <a:rPr lang="ru-RU" sz="1800" b="1" smtClean="0"/>
            </a:br>
            <a:r>
              <a:rPr lang="ru-RU" sz="1800" b="1" smtClean="0"/>
              <a:t>і включення навколишнього простору в загальну картину.</a:t>
            </a:r>
          </a:p>
        </p:txBody>
      </p:sp>
      <p:pic>
        <p:nvPicPr>
          <p:cNvPr id="23555" name="Picture 6" descr="Ленотр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500063"/>
            <a:ext cx="7345362" cy="3687762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uk-UA" sz="1800" dirty="0" smtClean="0">
                <a:latin typeface="+mn-lt"/>
              </a:rPr>
              <a:t>У1667 році </a:t>
            </a:r>
            <a:r>
              <a:rPr lang="uk-UA" sz="1800" dirty="0" err="1" smtClean="0">
                <a:latin typeface="+mn-lt"/>
              </a:rPr>
              <a:t>Ленотр</a:t>
            </a:r>
            <a:r>
              <a:rPr lang="uk-UA" sz="1800" dirty="0" smtClean="0">
                <a:latin typeface="+mn-lt"/>
              </a:rPr>
              <a:t> створив широкий проспект, що з 1709 року  отримав назву Єлисейські Поля, які від палацу </a:t>
            </a:r>
            <a:r>
              <a:rPr lang="uk-UA" sz="1800" dirty="0" err="1" smtClean="0">
                <a:latin typeface="+mn-lt"/>
              </a:rPr>
              <a:t>Тюїльрі</a:t>
            </a:r>
            <a:r>
              <a:rPr lang="uk-UA" sz="1800" dirty="0" smtClean="0">
                <a:latin typeface="+mn-lt"/>
              </a:rPr>
              <a:t> піднімаються до майдану Зірки (зараз площа Шарля де Голля).</a:t>
            </a:r>
            <a:br>
              <a:rPr lang="uk-UA" sz="1800" dirty="0" smtClean="0">
                <a:latin typeface="+mn-lt"/>
              </a:rPr>
            </a:br>
            <a:r>
              <a:rPr lang="uk-UA" sz="1800" dirty="0" smtClean="0">
                <a:latin typeface="+mn-lt"/>
              </a:rPr>
              <a:t>Це приклад панування в ландшафті прямої лінії.</a:t>
            </a:r>
          </a:p>
        </p:txBody>
      </p:sp>
      <p:pic>
        <p:nvPicPr>
          <p:cNvPr id="24578" name="Picture 5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557338"/>
            <a:ext cx="8642350" cy="5213350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ass Layers">
  <a:themeElements>
    <a:clrScheme name="Тема Office 4">
      <a:dk1>
        <a:srgbClr val="006600"/>
      </a:dk1>
      <a:lt1>
        <a:srgbClr val="FFFFFF"/>
      </a:lt1>
      <a:dk2>
        <a:srgbClr val="008000"/>
      </a:dk2>
      <a:lt2>
        <a:srgbClr val="FFFFB7"/>
      </a:lt2>
      <a:accent1>
        <a:srgbClr val="99CC00"/>
      </a:accent1>
      <a:accent2>
        <a:srgbClr val="00CC00"/>
      </a:accent2>
      <a:accent3>
        <a:srgbClr val="AAC0AA"/>
      </a:accent3>
      <a:accent4>
        <a:srgbClr val="DADADA"/>
      </a:accent4>
      <a:accent5>
        <a:srgbClr val="CAE2AA"/>
      </a:accent5>
      <a:accent6>
        <a:srgbClr val="00B900"/>
      </a:accent6>
      <a:hlink>
        <a:srgbClr val="99FF66"/>
      </a:hlink>
      <a:folHlink>
        <a:srgbClr val="FFFF66"/>
      </a:folHlink>
    </a:clrScheme>
    <a:fontScheme name="Тема Office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Glass Layers</Template>
  <TotalTime>2</TotalTime>
  <Words>2049</Words>
  <Application>Microsoft Office PowerPoint</Application>
  <PresentationFormat>Экран (4:3)</PresentationFormat>
  <Paragraphs>110</Paragraphs>
  <Slides>51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Шаблон оформления</vt:lpstr>
      </vt:variant>
      <vt:variant>
        <vt:i4>14</vt:i4>
      </vt:variant>
      <vt:variant>
        <vt:lpstr>Заголовки слайдов</vt:lpstr>
      </vt:variant>
      <vt:variant>
        <vt:i4>51</vt:i4>
      </vt:variant>
    </vt:vector>
  </HeadingPairs>
  <TitlesOfParts>
    <vt:vector size="71" baseType="lpstr">
      <vt:lpstr>Arial</vt:lpstr>
      <vt:lpstr>Arial Black</vt:lpstr>
      <vt:lpstr>Wingdings</vt:lpstr>
      <vt:lpstr>Calibri</vt:lpstr>
      <vt:lpstr>Palatino Linotype</vt:lpstr>
      <vt:lpstr>Times New Roman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Glass Layers</vt:lpstr>
      <vt:lpstr>Садово-паркове мистецтво</vt:lpstr>
      <vt:lpstr>Слайд 2</vt:lpstr>
      <vt:lpstr>Садово-паркове мистецтво</vt:lpstr>
      <vt:lpstr>Різноманітні композиційні прийоми можна звести до двох основних: регулярного (геометричного)  і пейзажного (живописного, що імітує природний ландшафт).</vt:lpstr>
      <vt:lpstr>Садово-паркове мистецтво Франції  XVII століття</vt:lpstr>
      <vt:lpstr>Садово-паркове мистецтво Франції   XVII століття</vt:lpstr>
      <vt:lpstr>Садово-паркове мистецтво Франції   XVII століття</vt:lpstr>
      <vt:lpstr>Сад Тюїльрі – театр Ленотра під відкритим небом</vt:lpstr>
      <vt:lpstr>У1667 році Ленотр створив широкий проспект, що з 1709 року  отримав назву Єлисейські Поля, які від палацу Тюїльрі піднімаються до майдану Зірки (зараз площа Шарля де Голля). Це приклад панування в ландшафті прямої лінії.</vt:lpstr>
      <vt:lpstr>Палац і парк Во-ле-Віконт – попередники Версальського парку</vt:lpstr>
      <vt:lpstr>Палац і парк Во-ле-Віконт  ̶  попередники Версальського парку</vt:lpstr>
      <vt:lpstr>Палац і парк Во-ле-Віконт  ̶  попередники Версальського парку</vt:lpstr>
      <vt:lpstr>План комплексу Во-ле-Віконт</vt:lpstr>
      <vt:lpstr>Палац і парк Во-ле-Віконт  ̶  попередники Версальського парку</vt:lpstr>
      <vt:lpstr>Палац і парк Во-ле-Віконт  ̶ попередники Версальського парку</vt:lpstr>
      <vt:lpstr>Палац і парк Во-ле-Віконт  ̶  попередники Версальського парку</vt:lpstr>
      <vt:lpstr>Палац і парк Во-ле-Віконт  ̶ попередники Версальського парку</vt:lpstr>
      <vt:lpstr>Версальський парк</vt:lpstr>
      <vt:lpstr>Версальський парк</vt:lpstr>
      <vt:lpstr>Версальський парк</vt:lpstr>
      <vt:lpstr>Версальський парк</vt:lpstr>
      <vt:lpstr>Версальський парк</vt:lpstr>
      <vt:lpstr>Версальський парк</vt:lpstr>
      <vt:lpstr>Версальський парк</vt:lpstr>
      <vt:lpstr>Версальський парк</vt:lpstr>
      <vt:lpstr>Далі перспектива розкривається на круглу площу (Зірка короля) з променями доріг, що сходяться до неї.</vt:lpstr>
      <vt:lpstr>Слайд 27</vt:lpstr>
      <vt:lpstr>Версальський парк</vt:lpstr>
      <vt:lpstr>Версальський парк</vt:lpstr>
      <vt:lpstr>Людовік XIV – Король-Сонце</vt:lpstr>
      <vt:lpstr>Версальський парк</vt:lpstr>
      <vt:lpstr>Слайд 32</vt:lpstr>
      <vt:lpstr>Версальський парк</vt:lpstr>
      <vt:lpstr>Великий канал парку</vt:lpstr>
      <vt:lpstr>Слайд 35</vt:lpstr>
      <vt:lpstr>Строго геометричні форми зелені символізували підпорядкованість природи раціональному мисленню людини.</vt:lpstr>
      <vt:lpstr>Дзеркальна галерея</vt:lpstr>
      <vt:lpstr>Дзеркальна галерея</vt:lpstr>
      <vt:lpstr>Парк Вілтон-хаус в Англії – один із прикладів пейзажного парку </vt:lpstr>
      <vt:lpstr> У 1759 році з’явилася книга англійського архітектора В. Чемберса «Про східне садівництво», у якій досить докладно були викладені основні принципи пейзажного мистецтва Сходу. Проте вплив китайського садово-паркового мистецтва в Європі був досить поверхневим і позначився тільки в тому, що в садах і парках з’явилися китайські та японські елементи композиції  ̶  павільйони, горбаті містки, пейзажі настроїв.</vt:lpstr>
      <vt:lpstr>Пейзажний парк</vt:lpstr>
      <vt:lpstr>Слайд 42</vt:lpstr>
      <vt:lpstr>Пейзажний парк</vt:lpstr>
      <vt:lpstr>Пейзажний парк у Стоу в районі Букінгема</vt:lpstr>
      <vt:lpstr>Сент-Джеймс-парк у Лондоні утворений на місці королівських мисливських угідь. У 1817 ̶ 1829 роках Дж. Неш зробив парк пейзажним, перетворивши канал на озеро, вздовж якого розкриваються живописні перспективи, а над кронами дерев піднімається химерний силует будівель Вестмінстера. </vt:lpstr>
      <vt:lpstr>Пейзажний парк</vt:lpstr>
      <vt:lpstr>Пейзажний парк</vt:lpstr>
      <vt:lpstr>Англійський  парк включає й штучні руїни. Вони краще, ніж будь-які інші будівлі, відповідали основним вимогам пейзажного парку  ̶  відтворювали величні картини минулого, уособлюючи велич природи і марність людських зусиль. Чеймберс Вільям (1726 ̶ 1796). Пейзажний парк у Кʼю.1759 (Великобританія)</vt:lpstr>
      <vt:lpstr>Пейзажний парк</vt:lpstr>
      <vt:lpstr>До пейзажних належить і Софіївський парк, що на Умані (Україна)</vt:lpstr>
      <vt:lpstr>Пейзажний парк Александрія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Садово-паркове мистецтво</dc:title>
  <dc:creator>User</dc:creator>
  <cp:lastModifiedBy>WiZaRd</cp:lastModifiedBy>
  <cp:revision>2</cp:revision>
  <dcterms:created xsi:type="dcterms:W3CDTF">2012-06-03T18:39:05Z</dcterms:created>
  <dcterms:modified xsi:type="dcterms:W3CDTF">2013-12-11T20:52:12Z</dcterms:modified>
</cp:coreProperties>
</file>