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143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214290"/>
            <a:ext cx="5072066" cy="6858000"/>
          </a:xfrm>
        </p:spPr>
        <p:txBody>
          <a:bodyPr>
            <a:normAutofit/>
          </a:bodyPr>
          <a:lstStyle/>
          <a:p>
            <a:r>
              <a:rPr lang="vi-VN" sz="3200" b="1" dirty="0" smtClean="0"/>
              <a:t>Михайло Олександрович Врубель</a:t>
            </a:r>
            <a:r>
              <a:rPr lang="vi-VN" sz="3200" dirty="0" smtClean="0"/>
              <a:t> —</a:t>
            </a:r>
            <a:r>
              <a:rPr lang="vi-VN" dirty="0" smtClean="0"/>
              <a:t> художник, </a:t>
            </a:r>
            <a:r>
              <a:rPr lang="vi-VN" dirty="0" smtClean="0"/>
              <a:t>символіст</a:t>
            </a:r>
            <a:r>
              <a:rPr lang="uk-UA" dirty="0" smtClean="0"/>
              <a:t>. </a:t>
            </a:r>
            <a:r>
              <a:rPr lang="vi-VN" dirty="0" smtClean="0"/>
              <a:t>Визначний </a:t>
            </a:r>
            <a:r>
              <a:rPr lang="vi-VN" dirty="0" smtClean="0"/>
              <a:t>майстер акварельного і олійного живопису, рідкісний художник. Робив ілюстрації до книжок, монументальні роботи, портрети, займався сценографією. В кожній з областей мистецтва залишив шедеври</a:t>
            </a:r>
            <a:endParaRPr lang="uk-UA" dirty="0"/>
          </a:p>
        </p:txBody>
      </p:sp>
      <p:pic>
        <p:nvPicPr>
          <p:cNvPr id="14338" name="Picture 2" descr="http://upload.wikimedia.org/wikipedia/commons/thumb/9/94/Vrubel_Self_Portrait_1885.jpg/640px-Vrubel_Self_Portrait_1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3979774" cy="5776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85728"/>
            <a:ext cx="4857752" cy="457203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700" dirty="0" smtClean="0"/>
              <a:t>Михайло </a:t>
            </a:r>
            <a:r>
              <a:rPr lang="ru-RU" sz="3700" dirty="0" err="1" smtClean="0"/>
              <a:t>Олександрович</a:t>
            </a:r>
            <a:r>
              <a:rPr lang="ru-RU" sz="3700" dirty="0" smtClean="0"/>
              <a:t> Врубель </a:t>
            </a:r>
            <a:r>
              <a:rPr lang="ru-RU" sz="3700" dirty="0" err="1" smtClean="0"/>
              <a:t>народився</a:t>
            </a:r>
            <a:r>
              <a:rPr lang="ru-RU" sz="3700" dirty="0" smtClean="0"/>
              <a:t> 5 </a:t>
            </a:r>
            <a:r>
              <a:rPr lang="ru-RU" sz="3700" dirty="0" err="1" smtClean="0"/>
              <a:t>березня</a:t>
            </a:r>
            <a:r>
              <a:rPr lang="ru-RU" sz="3700" dirty="0" smtClean="0"/>
              <a:t> 1856 в </a:t>
            </a:r>
            <a:r>
              <a:rPr lang="ru-RU" sz="3700" dirty="0" err="1" smtClean="0"/>
              <a:t>місті</a:t>
            </a:r>
            <a:r>
              <a:rPr lang="ru-RU" sz="3700" dirty="0" smtClean="0"/>
              <a:t> </a:t>
            </a:r>
            <a:r>
              <a:rPr lang="ru-RU" sz="3700" dirty="0" err="1" smtClean="0"/>
              <a:t>Омськ</a:t>
            </a:r>
            <a:r>
              <a:rPr lang="ru-RU" sz="3700" dirty="0" smtClean="0"/>
              <a:t>. </a:t>
            </a:r>
            <a:r>
              <a:rPr lang="ru-RU" sz="3700" dirty="0" err="1" smtClean="0"/>
              <a:t>Він</a:t>
            </a:r>
            <a:r>
              <a:rPr lang="ru-RU" sz="3700" dirty="0" smtClean="0"/>
              <a:t> </a:t>
            </a:r>
            <a:r>
              <a:rPr lang="ru-RU" sz="3700" dirty="0" err="1" smtClean="0"/>
              <a:t>третя</a:t>
            </a:r>
            <a:r>
              <a:rPr lang="ru-RU" sz="3700" dirty="0" smtClean="0"/>
              <a:t> </a:t>
            </a:r>
            <a:r>
              <a:rPr lang="ru-RU" sz="3700" dirty="0" err="1" smtClean="0"/>
              <a:t>дитина</a:t>
            </a:r>
            <a:r>
              <a:rPr lang="ru-RU" sz="3700" dirty="0" smtClean="0"/>
              <a:t> в </a:t>
            </a:r>
            <a:r>
              <a:rPr lang="ru-RU" sz="3700" dirty="0" err="1" smtClean="0"/>
              <a:t>родині</a:t>
            </a:r>
            <a:r>
              <a:rPr lang="ru-RU" sz="3700" dirty="0" smtClean="0"/>
              <a:t>. </a:t>
            </a:r>
            <a:r>
              <a:rPr lang="ru-RU" sz="3700" dirty="0" err="1" smtClean="0"/>
              <a:t>Батько</a:t>
            </a:r>
            <a:r>
              <a:rPr lang="ru-RU" sz="3700" dirty="0" smtClean="0"/>
              <a:t> художника </a:t>
            </a:r>
            <a:r>
              <a:rPr lang="ru-RU" sz="3700" dirty="0" err="1" smtClean="0"/>
              <a:t>був</a:t>
            </a:r>
            <a:r>
              <a:rPr lang="ru-RU" sz="3700" dirty="0" smtClean="0"/>
              <a:t> </a:t>
            </a:r>
            <a:r>
              <a:rPr lang="ru-RU" sz="3700" dirty="0" err="1" smtClean="0"/>
              <a:t>військовим</a:t>
            </a:r>
            <a:r>
              <a:rPr lang="ru-RU" sz="3700" dirty="0" smtClean="0"/>
              <a:t> юристом. </a:t>
            </a:r>
            <a:r>
              <a:rPr lang="ru-RU" sz="3700" dirty="0" err="1" smtClean="0"/>
              <a:t>Прізвище</a:t>
            </a:r>
            <a:r>
              <a:rPr lang="ru-RU" sz="3700" dirty="0" smtClean="0"/>
              <a:t> Врубель </a:t>
            </a:r>
            <a:r>
              <a:rPr lang="ru-RU" sz="3700" dirty="0" err="1" smtClean="0"/>
              <a:t>з</a:t>
            </a:r>
            <a:r>
              <a:rPr lang="ru-RU" sz="3700" dirty="0" smtClean="0"/>
              <a:t> </a:t>
            </a:r>
            <a:r>
              <a:rPr lang="ru-RU" sz="3700" dirty="0" err="1" smtClean="0"/>
              <a:t>польської</a:t>
            </a:r>
            <a:r>
              <a:rPr lang="ru-RU" sz="3700" dirty="0" smtClean="0"/>
              <a:t> </a:t>
            </a:r>
            <a:r>
              <a:rPr lang="ru-RU" sz="3700" dirty="0" err="1" smtClean="0"/>
              <a:t>означає</a:t>
            </a:r>
            <a:r>
              <a:rPr lang="ru-RU" sz="3700" dirty="0" smtClean="0"/>
              <a:t> «</a:t>
            </a:r>
            <a:r>
              <a:rPr lang="ru-RU" sz="3700" dirty="0" err="1" smtClean="0"/>
              <a:t>горобець</a:t>
            </a:r>
            <a:r>
              <a:rPr lang="ru-RU" sz="3700" dirty="0" smtClean="0"/>
              <a:t>». </a:t>
            </a:r>
            <a:r>
              <a:rPr lang="ru-RU" sz="3700" dirty="0" err="1" smtClean="0"/>
              <a:t>Мати</a:t>
            </a:r>
            <a:r>
              <a:rPr lang="ru-RU" sz="3700" dirty="0" smtClean="0"/>
              <a:t> </a:t>
            </a:r>
            <a:r>
              <a:rPr lang="ru-RU" sz="3700" dirty="0" err="1" smtClean="0"/>
              <a:t>Михайла</a:t>
            </a:r>
            <a:r>
              <a:rPr lang="ru-RU" sz="3700" dirty="0" smtClean="0"/>
              <a:t> померла . </a:t>
            </a:r>
            <a:r>
              <a:rPr lang="ru-RU" sz="3700" dirty="0" err="1" smtClean="0"/>
              <a:t>Мачуха</a:t>
            </a:r>
            <a:r>
              <a:rPr lang="ru-RU" sz="3700" dirty="0" smtClean="0"/>
              <a:t> </a:t>
            </a:r>
            <a:r>
              <a:rPr lang="ru-RU" sz="3700" dirty="0" smtClean="0"/>
              <a:t>добре </a:t>
            </a:r>
            <a:r>
              <a:rPr lang="ru-RU" sz="3700" dirty="0" err="1" smtClean="0"/>
              <a:t>грала</a:t>
            </a:r>
            <a:r>
              <a:rPr lang="ru-RU" sz="3700" dirty="0" smtClean="0"/>
              <a:t> на </a:t>
            </a:r>
            <a:r>
              <a:rPr lang="ru-RU" sz="3700" dirty="0" err="1" smtClean="0"/>
              <a:t>роялі</a:t>
            </a:r>
            <a:r>
              <a:rPr lang="ru-RU" sz="3700" dirty="0" smtClean="0"/>
              <a:t> </a:t>
            </a:r>
            <a:r>
              <a:rPr lang="ru-RU" sz="3700" dirty="0" err="1" smtClean="0"/>
              <a:t>і</a:t>
            </a:r>
            <a:r>
              <a:rPr lang="ru-RU" sz="3700" dirty="0" smtClean="0"/>
              <a:t> прищепила малому </a:t>
            </a:r>
            <a:r>
              <a:rPr lang="ru-RU" sz="3700" dirty="0" err="1" smtClean="0"/>
              <a:t>Михайлові</a:t>
            </a:r>
            <a:r>
              <a:rPr lang="ru-RU" sz="3700" dirty="0" smtClean="0"/>
              <a:t> смак до </a:t>
            </a:r>
            <a:r>
              <a:rPr lang="ru-RU" sz="3700" dirty="0" err="1" smtClean="0"/>
              <a:t>музики</a:t>
            </a:r>
            <a:r>
              <a:rPr lang="ru-RU" sz="3700" dirty="0" smtClean="0"/>
              <a:t> та театру. </a:t>
            </a:r>
            <a:r>
              <a:rPr lang="ru-RU" sz="3700" dirty="0" err="1" smtClean="0"/>
              <a:t>Він</a:t>
            </a:r>
            <a:r>
              <a:rPr lang="ru-RU" sz="3700" dirty="0" smtClean="0"/>
              <a:t> </a:t>
            </a:r>
            <a:r>
              <a:rPr lang="ru-RU" sz="3700" dirty="0" err="1" smtClean="0"/>
              <a:t>мав</a:t>
            </a:r>
            <a:r>
              <a:rPr lang="ru-RU" sz="3700" dirty="0" smtClean="0"/>
              <a:t> </a:t>
            </a:r>
            <a:r>
              <a:rPr lang="ru-RU" sz="3700" dirty="0" err="1" smtClean="0"/>
              <a:t>дуже</a:t>
            </a:r>
            <a:r>
              <a:rPr lang="ru-RU" sz="3700" dirty="0" smtClean="0"/>
              <a:t> </a:t>
            </a:r>
            <a:r>
              <a:rPr lang="ru-RU" sz="3700" dirty="0" err="1" smtClean="0"/>
              <a:t>теплі</a:t>
            </a:r>
            <a:r>
              <a:rPr lang="ru-RU" sz="3700" dirty="0" smtClean="0"/>
              <a:t> </a:t>
            </a:r>
            <a:r>
              <a:rPr lang="ru-RU" sz="3700" dirty="0" err="1" smtClean="0"/>
              <a:t>відносини</a:t>
            </a:r>
            <a:r>
              <a:rPr lang="ru-RU" sz="3700" dirty="0" smtClean="0"/>
              <a:t> </a:t>
            </a:r>
            <a:r>
              <a:rPr lang="ru-RU" sz="3700" dirty="0" err="1" smtClean="0"/>
              <a:t>зі</a:t>
            </a:r>
            <a:r>
              <a:rPr lang="ru-RU" sz="3700" dirty="0" smtClean="0"/>
              <a:t> </a:t>
            </a:r>
            <a:r>
              <a:rPr lang="ru-RU" sz="3700" dirty="0" err="1" smtClean="0"/>
              <a:t>своєю</a:t>
            </a:r>
            <a:r>
              <a:rPr lang="ru-RU" sz="3700" dirty="0" smtClean="0"/>
              <a:t> </a:t>
            </a:r>
            <a:r>
              <a:rPr lang="ru-RU" sz="3700" dirty="0" err="1" smtClean="0"/>
              <a:t>старшою</a:t>
            </a:r>
            <a:r>
              <a:rPr lang="ru-RU" sz="3700" dirty="0" smtClean="0"/>
              <a:t> </a:t>
            </a:r>
            <a:r>
              <a:rPr lang="ru-RU" sz="3700" dirty="0" smtClean="0"/>
              <a:t>сестрою.</a:t>
            </a:r>
            <a:endParaRPr lang="ru-RU" sz="3700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13314" name="Picture 2" descr="http://upload.wikimedia.org/wikipedia/commons/thumb/7/7a/Omsk_Vrubel_Museum.jpg/1024px-Omsk_Vrubel_Muse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643470" cy="32558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286256"/>
            <a:ext cx="82153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300" dirty="0" err="1" smtClean="0"/>
              <a:t>Він</a:t>
            </a:r>
            <a:r>
              <a:rPr lang="ru-RU" sz="2300" dirty="0" smtClean="0"/>
              <a:t> </a:t>
            </a:r>
            <a:r>
              <a:rPr lang="ru-RU" sz="2300" dirty="0" err="1" smtClean="0"/>
              <a:t>багато</a:t>
            </a:r>
            <a:r>
              <a:rPr lang="ru-RU" sz="2300" dirty="0" smtClean="0"/>
              <a:t> </a:t>
            </a:r>
            <a:r>
              <a:rPr lang="ru-RU" sz="2300" dirty="0" err="1" smtClean="0"/>
              <a:t>малював</a:t>
            </a:r>
            <a:r>
              <a:rPr lang="ru-RU" sz="2300" dirty="0" smtClean="0"/>
              <a:t> в </a:t>
            </a:r>
            <a:r>
              <a:rPr lang="ru-RU" sz="2300" dirty="0" err="1" smtClean="0"/>
              <a:t>дитинстві</a:t>
            </a:r>
            <a:r>
              <a:rPr lang="ru-RU" sz="2300" dirty="0" smtClean="0"/>
              <a:t>. Батьки не </a:t>
            </a:r>
            <a:r>
              <a:rPr lang="ru-RU" sz="2300" dirty="0" err="1" smtClean="0"/>
              <a:t>забороняли</a:t>
            </a:r>
            <a:r>
              <a:rPr lang="ru-RU" sz="2300" dirty="0" smtClean="0"/>
              <a:t> </a:t>
            </a:r>
            <a:r>
              <a:rPr lang="ru-RU" sz="2300" dirty="0" err="1" smtClean="0"/>
              <a:t>йому</a:t>
            </a:r>
            <a:r>
              <a:rPr lang="ru-RU" sz="2300" dirty="0" smtClean="0"/>
              <a:t> </a:t>
            </a:r>
            <a:r>
              <a:rPr lang="ru-RU" sz="2300" dirty="0" err="1" smtClean="0"/>
              <a:t>малювати</a:t>
            </a:r>
            <a:r>
              <a:rPr lang="ru-RU" sz="2300" dirty="0" smtClean="0"/>
              <a:t>, </a:t>
            </a:r>
            <a:r>
              <a:rPr lang="ru-RU" sz="2300" dirty="0" err="1" smtClean="0"/>
              <a:t>навіть</a:t>
            </a:r>
            <a:r>
              <a:rPr lang="ru-RU" sz="2300" dirty="0" smtClean="0"/>
              <a:t> </a:t>
            </a:r>
            <a:r>
              <a:rPr lang="ru-RU" sz="2300" dirty="0" err="1" smtClean="0"/>
              <a:t>наймали</a:t>
            </a:r>
            <a:r>
              <a:rPr lang="ru-RU" sz="2300" dirty="0" smtClean="0"/>
              <a:t> </a:t>
            </a:r>
            <a:r>
              <a:rPr lang="ru-RU" sz="2300" dirty="0" err="1" smtClean="0"/>
              <a:t>йому</a:t>
            </a:r>
            <a:r>
              <a:rPr lang="ru-RU" sz="2300" dirty="0" smtClean="0"/>
              <a:t> </a:t>
            </a:r>
            <a:r>
              <a:rPr lang="ru-RU" sz="2300" dirty="0" err="1" smtClean="0"/>
              <a:t>приватних</a:t>
            </a:r>
            <a:r>
              <a:rPr lang="ru-RU" sz="2300" dirty="0" smtClean="0"/>
              <a:t> </a:t>
            </a:r>
            <a:r>
              <a:rPr lang="ru-RU" sz="2300" dirty="0" err="1" smtClean="0"/>
              <a:t>вчителів</a:t>
            </a:r>
            <a:r>
              <a:rPr lang="ru-RU" sz="2300" dirty="0" smtClean="0"/>
              <a:t>, </a:t>
            </a:r>
            <a:r>
              <a:rPr lang="ru-RU" sz="2300" dirty="0" err="1" smtClean="0"/>
              <a:t>але</a:t>
            </a:r>
            <a:r>
              <a:rPr lang="ru-RU" sz="2300" dirty="0" smtClean="0"/>
              <a:t> </a:t>
            </a:r>
            <a:r>
              <a:rPr lang="ru-RU" sz="2300" dirty="0" err="1" smtClean="0"/>
              <a:t>призначали</a:t>
            </a:r>
            <a:r>
              <a:rPr lang="ru-RU" sz="2300" dirty="0" smtClean="0"/>
              <a:t> парубку </a:t>
            </a:r>
            <a:r>
              <a:rPr lang="ru-RU" sz="2300" dirty="0" err="1" smtClean="0"/>
              <a:t>кар'єру</a:t>
            </a:r>
            <a:r>
              <a:rPr lang="ru-RU" sz="2300" dirty="0" smtClean="0"/>
              <a:t> юриста. </a:t>
            </a:r>
            <a:r>
              <a:rPr lang="ru-RU" sz="2300" dirty="0" err="1" smtClean="0"/>
              <a:t>Хлопець</a:t>
            </a:r>
            <a:r>
              <a:rPr lang="ru-RU" sz="2300" dirty="0" smtClean="0"/>
              <a:t> </a:t>
            </a:r>
            <a:r>
              <a:rPr lang="ru-RU" sz="2300" dirty="0" err="1" smtClean="0"/>
              <a:t>приїхав</a:t>
            </a:r>
            <a:r>
              <a:rPr lang="ru-RU" sz="2300" dirty="0" smtClean="0"/>
              <a:t> в Петербург </a:t>
            </a:r>
            <a:r>
              <a:rPr lang="ru-RU" sz="2300" dirty="0" err="1" smtClean="0"/>
              <a:t>і</a:t>
            </a:r>
            <a:r>
              <a:rPr lang="ru-RU" sz="2300" dirty="0" smtClean="0"/>
              <a:t> став студентом </a:t>
            </a:r>
            <a:r>
              <a:rPr lang="ru-RU" sz="2300" dirty="0" err="1" smtClean="0"/>
              <a:t>юридичного</a:t>
            </a:r>
            <a:r>
              <a:rPr lang="ru-RU" sz="2300" dirty="0" smtClean="0"/>
              <a:t> факультету </a:t>
            </a:r>
            <a:r>
              <a:rPr lang="ru-RU" sz="2300" dirty="0" err="1" smtClean="0"/>
              <a:t>Петербурзького</a:t>
            </a:r>
            <a:r>
              <a:rPr lang="ru-RU" sz="2300" dirty="0" smtClean="0"/>
              <a:t> </a:t>
            </a:r>
            <a:r>
              <a:rPr lang="ru-RU" sz="2300" dirty="0" err="1" smtClean="0"/>
              <a:t>університету</a:t>
            </a:r>
            <a:r>
              <a:rPr lang="ru-RU" sz="2300" dirty="0" smtClean="0"/>
              <a:t>. </a:t>
            </a:r>
            <a:r>
              <a:rPr lang="ru-RU" sz="2300" dirty="0" err="1" smtClean="0"/>
              <a:t>був</a:t>
            </a:r>
            <a:r>
              <a:rPr lang="ru-RU" sz="2300" dirty="0" smtClean="0"/>
              <a:t> </a:t>
            </a:r>
            <a:r>
              <a:rPr lang="ru-RU" sz="2300" dirty="0" err="1" smtClean="0"/>
              <a:t>байдужим</a:t>
            </a:r>
            <a:r>
              <a:rPr lang="ru-RU" sz="2300" dirty="0" smtClean="0"/>
              <a:t> до </a:t>
            </a:r>
            <a:r>
              <a:rPr lang="ru-RU" sz="2300" dirty="0" err="1" smtClean="0"/>
              <a:t>юридичних</a:t>
            </a:r>
            <a:r>
              <a:rPr lang="ru-RU" sz="2300" dirty="0" smtClean="0"/>
              <a:t> наук  </a:t>
            </a:r>
            <a:r>
              <a:rPr lang="ru-RU" sz="2300" dirty="0" err="1" smtClean="0"/>
              <a:t>і</a:t>
            </a:r>
            <a:r>
              <a:rPr lang="ru-RU" sz="2300" dirty="0" smtClean="0"/>
              <a:t> став студентом, поступившись </a:t>
            </a:r>
            <a:r>
              <a:rPr lang="ru-RU" sz="2300" dirty="0" err="1" smtClean="0"/>
              <a:t>тиску</a:t>
            </a:r>
            <a:r>
              <a:rPr lang="ru-RU" sz="2300" dirty="0" smtClean="0"/>
              <a:t> </a:t>
            </a:r>
            <a:r>
              <a:rPr lang="ru-RU" sz="2300" dirty="0" err="1" smtClean="0"/>
              <a:t>родини</a:t>
            </a:r>
            <a:r>
              <a:rPr lang="ru-RU" sz="2300" dirty="0" smtClean="0"/>
              <a:t>.</a:t>
            </a:r>
            <a:endParaRPr lang="ru-RU" sz="23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42852"/>
            <a:ext cx="4857752" cy="650083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200" dirty="0" smtClean="0"/>
              <a:t>Студент-юрист </a:t>
            </a:r>
            <a:r>
              <a:rPr lang="ru-RU" sz="3200" dirty="0" smtClean="0"/>
              <a:t>ходив </a:t>
            </a:r>
            <a:r>
              <a:rPr lang="ru-RU" sz="3200" dirty="0" err="1" smtClean="0"/>
              <a:t>і</a:t>
            </a:r>
            <a:r>
              <a:rPr lang="ru-RU" sz="3200" dirty="0" smtClean="0"/>
              <a:t> в </a:t>
            </a:r>
            <a:r>
              <a:rPr lang="ru-RU" sz="3200" dirty="0" err="1" smtClean="0"/>
              <a:t>академію</a:t>
            </a:r>
            <a:r>
              <a:rPr lang="ru-RU" sz="3200" dirty="0" smtClean="0"/>
              <a:t>. 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</a:t>
            </a:r>
            <a:r>
              <a:rPr lang="ru-RU" sz="3200" dirty="0" err="1" smtClean="0"/>
              <a:t>закінчення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університету</a:t>
            </a:r>
            <a:r>
              <a:rPr lang="ru-RU" sz="3200" dirty="0" smtClean="0"/>
              <a:t>, весною та </a:t>
            </a:r>
            <a:r>
              <a:rPr lang="ru-RU" sz="3200" dirty="0" err="1" smtClean="0"/>
              <a:t>влітку</a:t>
            </a:r>
            <a:r>
              <a:rPr lang="ru-RU" sz="3200" dirty="0" smtClean="0"/>
              <a:t> 1880 року Врубель </a:t>
            </a:r>
            <a:r>
              <a:rPr lang="ru-RU" sz="3200" dirty="0" err="1" smtClean="0"/>
              <a:t>намагається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займатися</a:t>
            </a:r>
            <a:r>
              <a:rPr lang="ru-RU" sz="3200" dirty="0" smtClean="0"/>
              <a:t> </a:t>
            </a:r>
            <a:r>
              <a:rPr lang="ru-RU" sz="3200" dirty="0" err="1" smtClean="0"/>
              <a:t>юридичною</a:t>
            </a:r>
            <a:r>
              <a:rPr lang="ru-RU" sz="3200" dirty="0" smtClean="0"/>
              <a:t> практикою, яка </a:t>
            </a:r>
            <a:r>
              <a:rPr lang="ru-RU" sz="3200" dirty="0" err="1" smtClean="0"/>
              <a:t>викликає</a:t>
            </a:r>
            <a:r>
              <a:rPr lang="ru-RU" sz="3200" dirty="0" smtClean="0"/>
              <a:t> в </a:t>
            </a:r>
            <a:r>
              <a:rPr lang="ru-RU" sz="3200" dirty="0" err="1" smtClean="0"/>
              <a:t>нього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лиш</a:t>
            </a:r>
            <a:r>
              <a:rPr lang="ru-RU" sz="3200" dirty="0" smtClean="0"/>
              <a:t> </a:t>
            </a:r>
            <a:r>
              <a:rPr lang="ru-RU" sz="3200" dirty="0" err="1" smtClean="0"/>
              <a:t>відразу</a:t>
            </a:r>
            <a:r>
              <a:rPr lang="ru-RU" sz="3200" dirty="0" smtClean="0"/>
              <a:t>. </a:t>
            </a:r>
            <a:r>
              <a:rPr lang="ru-RU" sz="3200" dirty="0" err="1" smtClean="0"/>
              <a:t>Восени</a:t>
            </a:r>
            <a:r>
              <a:rPr lang="ru-RU" sz="3200" dirty="0" smtClean="0"/>
              <a:t> </a:t>
            </a:r>
            <a:r>
              <a:rPr lang="ru-RU" sz="3200" dirty="0" err="1" smtClean="0"/>
              <a:t>цього</a:t>
            </a:r>
            <a:r>
              <a:rPr lang="ru-RU" sz="3200" dirty="0" smtClean="0"/>
              <a:t> ж року Михайло </a:t>
            </a:r>
            <a:r>
              <a:rPr lang="ru-RU" sz="3200" dirty="0" err="1" smtClean="0"/>
              <a:t>поступає</a:t>
            </a:r>
            <a:r>
              <a:rPr lang="ru-RU" sz="3200" dirty="0" smtClean="0"/>
              <a:t> до </a:t>
            </a:r>
            <a:r>
              <a:rPr lang="ru-RU" sz="3200" dirty="0" err="1" smtClean="0"/>
              <a:t>Академії</a:t>
            </a:r>
            <a:r>
              <a:rPr lang="ru-RU" sz="3200" dirty="0" smtClean="0"/>
              <a:t> </a:t>
            </a:r>
            <a:r>
              <a:rPr lang="ru-RU" sz="3200" dirty="0" err="1" smtClean="0"/>
              <a:t>мистецтв</a:t>
            </a:r>
            <a:r>
              <a:rPr lang="ru-RU" sz="3200" dirty="0" smtClean="0"/>
              <a:t>. </a:t>
            </a:r>
            <a:r>
              <a:rPr lang="ru-RU" sz="3200" dirty="0" smtClean="0"/>
              <a:t>Михайло </a:t>
            </a:r>
            <a:r>
              <a:rPr lang="ru-RU" sz="3200" dirty="0" err="1" smtClean="0"/>
              <a:t>записався</a:t>
            </a:r>
            <a:r>
              <a:rPr lang="ru-RU" sz="3200" dirty="0" smtClean="0"/>
              <a:t> у </a:t>
            </a:r>
            <a:r>
              <a:rPr lang="ru-RU" sz="3200" dirty="0" err="1" smtClean="0"/>
              <a:t>клас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професора</a:t>
            </a:r>
            <a:r>
              <a:rPr lang="ru-RU" sz="3200" dirty="0" smtClean="0"/>
              <a:t> Павла Петровича Чистякова. Слабенький як художник, Чистяков </a:t>
            </a:r>
            <a:r>
              <a:rPr lang="ru-RU" sz="3200" dirty="0" err="1" smtClean="0"/>
              <a:t>виявився</a:t>
            </a:r>
            <a:r>
              <a:rPr lang="ru-RU" sz="3200" dirty="0" smtClean="0"/>
              <a:t> </a:t>
            </a:r>
            <a:r>
              <a:rPr lang="ru-RU" sz="3200" dirty="0" err="1" smtClean="0"/>
              <a:t>здібним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наполегливим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викладачем</a:t>
            </a:r>
            <a:r>
              <a:rPr lang="ru-RU" sz="3200" dirty="0" smtClean="0"/>
              <a:t>. </a:t>
            </a:r>
            <a:r>
              <a:rPr lang="ru-RU" sz="3200" dirty="0" err="1" smtClean="0"/>
              <a:t>Відчуваючи</a:t>
            </a:r>
            <a:r>
              <a:rPr lang="ru-RU" sz="3200" dirty="0" smtClean="0"/>
              <a:t> </a:t>
            </a:r>
            <a:r>
              <a:rPr lang="ru-RU" sz="3200" dirty="0" err="1" smtClean="0"/>
              <a:t>недостатність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знань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навичок</a:t>
            </a:r>
            <a:r>
              <a:rPr lang="ru-RU" sz="3200" dirty="0" smtClean="0"/>
              <a:t>, Врубель </a:t>
            </a:r>
            <a:r>
              <a:rPr lang="ru-RU" sz="3200" dirty="0" err="1" smtClean="0"/>
              <a:t>займається</a:t>
            </a:r>
            <a:r>
              <a:rPr lang="ru-RU" sz="3200" dirty="0" smtClean="0"/>
              <a:t> у </a:t>
            </a:r>
            <a:r>
              <a:rPr lang="ru-RU" sz="3200" dirty="0" err="1" smtClean="0"/>
              <a:t>класі</a:t>
            </a:r>
            <a:r>
              <a:rPr lang="ru-RU" sz="3200" dirty="0" smtClean="0"/>
              <a:t> </a:t>
            </a:r>
            <a:r>
              <a:rPr lang="ru-RU" sz="3200" dirty="0" err="1" smtClean="0"/>
              <a:t>Іллі</a:t>
            </a:r>
            <a:r>
              <a:rPr lang="ru-RU" sz="3200" dirty="0" smtClean="0"/>
              <a:t> </a:t>
            </a:r>
            <a:r>
              <a:rPr lang="ru-RU" sz="3200" dirty="0" err="1" smtClean="0"/>
              <a:t>Рєпіна</a:t>
            </a:r>
            <a:r>
              <a:rPr lang="ru-RU" sz="3200" dirty="0" smtClean="0"/>
              <a:t>, </a:t>
            </a:r>
            <a:r>
              <a:rPr lang="ru-RU" sz="3200" dirty="0" err="1" smtClean="0"/>
              <a:t>якого</a:t>
            </a:r>
            <a:r>
              <a:rPr lang="ru-RU" sz="3200" dirty="0" smtClean="0"/>
              <a:t> на той час </a:t>
            </a:r>
            <a:r>
              <a:rPr lang="ru-RU" sz="3200" dirty="0" err="1" smtClean="0"/>
              <a:t>вважали</a:t>
            </a:r>
            <a:r>
              <a:rPr lang="ru-RU" sz="3200" dirty="0" smtClean="0"/>
              <a:t> першим художником </a:t>
            </a:r>
            <a:r>
              <a:rPr lang="ru-RU" sz="3200" dirty="0" err="1" smtClean="0"/>
              <a:t>Росії</a:t>
            </a:r>
            <a:r>
              <a:rPr lang="ru-RU" sz="3200" dirty="0" smtClean="0"/>
              <a:t>, де </a:t>
            </a:r>
            <a:r>
              <a:rPr lang="ru-RU" sz="3200" dirty="0" err="1" smtClean="0"/>
              <a:t>опановує</a:t>
            </a:r>
            <a:r>
              <a:rPr lang="ru-RU" sz="3200" dirty="0" smtClean="0"/>
              <a:t> акварель. </a:t>
            </a:r>
            <a:r>
              <a:rPr lang="ru-RU" sz="3200" dirty="0" err="1" smtClean="0"/>
              <a:t>Згодом</a:t>
            </a:r>
            <a:r>
              <a:rPr lang="ru-RU" sz="3200" dirty="0" smtClean="0"/>
              <a:t> Врубель стане одним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видатних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акварелістів</a:t>
            </a:r>
            <a:r>
              <a:rPr lang="ru-RU" sz="3200" dirty="0" smtClean="0"/>
              <a:t> </a:t>
            </a:r>
            <a:r>
              <a:rPr lang="ru-RU" sz="3200" dirty="0" err="1" smtClean="0"/>
              <a:t>Росії</a:t>
            </a:r>
            <a:r>
              <a:rPr lang="ru-RU" sz="3200" dirty="0" smtClean="0"/>
              <a:t> </a:t>
            </a:r>
            <a:r>
              <a:rPr lang="ru-RU" sz="3200" dirty="0" err="1" smtClean="0"/>
              <a:t>кінця</a:t>
            </a:r>
            <a:r>
              <a:rPr lang="ru-RU" sz="3200" dirty="0" smtClean="0"/>
              <a:t> 19 </a:t>
            </a:r>
            <a:r>
              <a:rPr lang="ru-RU" sz="3200" dirty="0" err="1" smtClean="0"/>
              <a:t>століття</a:t>
            </a:r>
            <a:r>
              <a:rPr lang="ru-RU" sz="3200" dirty="0" smtClean="0"/>
              <a:t>.</a:t>
            </a:r>
            <a:endParaRPr lang="ru-RU" sz="3200" dirty="0" smtClean="0"/>
          </a:p>
          <a:p>
            <a:endParaRPr lang="uk-UA" dirty="0"/>
          </a:p>
        </p:txBody>
      </p:sp>
      <p:pic>
        <p:nvPicPr>
          <p:cNvPr id="27650" name="Picture 2" descr="http://www.bibliotekar.ru/rusVrubel/index.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071966" cy="6090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6"/>
            <a:ext cx="9144000" cy="24288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У 1884 році в Академію мистецтв приїхав відомий київський </a:t>
            </a:r>
            <a:r>
              <a:rPr lang="uk-UA" dirty="0" smtClean="0"/>
              <a:t>археолог</a:t>
            </a:r>
            <a:r>
              <a:rPr lang="uk-UA" dirty="0" smtClean="0"/>
              <a:t> </a:t>
            </a:r>
            <a:r>
              <a:rPr lang="uk-UA" dirty="0" smtClean="0"/>
              <a:t>- </a:t>
            </a:r>
            <a:r>
              <a:rPr lang="uk-UA" dirty="0" smtClean="0"/>
              <a:t>Вікторович </a:t>
            </a:r>
            <a:r>
              <a:rPr lang="uk-UA" dirty="0" err="1" smtClean="0"/>
              <a:t>Прахов</a:t>
            </a:r>
            <a:r>
              <a:rPr lang="uk-UA" dirty="0" smtClean="0"/>
              <a:t> </a:t>
            </a:r>
            <a:r>
              <a:rPr lang="uk-UA" dirty="0" smtClean="0"/>
              <a:t>який  </a:t>
            </a:r>
            <a:r>
              <a:rPr lang="uk-UA" dirty="0" smtClean="0"/>
              <a:t>мав намір створити візантійський іконостас та реставрувати фрески Кирилівської церкви. Потрібен був талановитий художник  тому взяв з собою Врубеля. </a:t>
            </a:r>
            <a:r>
              <a:rPr lang="uk-UA" dirty="0" smtClean="0"/>
              <a:t> Перша </a:t>
            </a:r>
            <a:r>
              <a:rPr lang="uk-UA" dirty="0" smtClean="0"/>
              <a:t>ж проба Врубеля — зображення архангела на одному з стовпів церкви — викликала загальне схвалення. Також для Кирилівської церкви Врубель створив фреску «Сходження Святого Духу на Апостолів» . </a:t>
            </a:r>
            <a:r>
              <a:rPr lang="uk-UA" dirty="0" smtClean="0"/>
              <a:t> Восени </a:t>
            </a:r>
            <a:r>
              <a:rPr lang="uk-UA" dirty="0" smtClean="0"/>
              <a:t>того ж року Михайло їде у Венецію, щоб працювати над великими вівтарними образами та вивчати </a:t>
            </a:r>
            <a:r>
              <a:rPr lang="uk-UA" dirty="0" smtClean="0"/>
              <a:t>мозаїки. Врубель </a:t>
            </a:r>
            <a:r>
              <a:rPr lang="uk-UA" dirty="0" smtClean="0"/>
              <a:t>працював в Італії </a:t>
            </a:r>
            <a:r>
              <a:rPr lang="uk-UA" dirty="0" smtClean="0"/>
              <a:t>. На </a:t>
            </a:r>
            <a:r>
              <a:rPr lang="uk-UA" dirty="0" smtClean="0"/>
              <a:t>початку 1885 року </a:t>
            </a:r>
            <a:r>
              <a:rPr lang="uk-UA" dirty="0" smtClean="0"/>
              <a:t>хлопець повертається </a:t>
            </a:r>
            <a:r>
              <a:rPr lang="uk-UA" dirty="0" smtClean="0"/>
              <a:t>до Києва.  Скоро від'їжджає в Одесу, де проводить півроку. </a:t>
            </a:r>
            <a:endParaRPr lang="uk-UA" dirty="0"/>
          </a:p>
        </p:txBody>
      </p:sp>
      <p:pic>
        <p:nvPicPr>
          <p:cNvPr id="28674" name="Picture 2" descr="http://www.molod.podil.com/pic_arhiv/2009/12-30_vrub/vrub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500990" cy="4296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42852"/>
            <a:ext cx="5214942" cy="35719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Наприкінці </a:t>
            </a:r>
            <a:r>
              <a:rPr lang="uk-UA" dirty="0" smtClean="0"/>
              <a:t>1885 року Врубель знову повертається до </a:t>
            </a:r>
            <a:r>
              <a:rPr lang="uk-UA" dirty="0" smtClean="0"/>
              <a:t>Києва. </a:t>
            </a:r>
            <a:r>
              <a:rPr lang="uk-UA" dirty="0" smtClean="0"/>
              <a:t>У Володимирському соборі за </a:t>
            </a:r>
            <a:r>
              <a:rPr lang="uk-UA" dirty="0" smtClean="0"/>
              <a:t>його ескізами </a:t>
            </a:r>
            <a:r>
              <a:rPr lang="uk-UA" dirty="0" smtClean="0"/>
              <a:t>виконано орнаменти на внутрішніх стінах храму і </a:t>
            </a:r>
            <a:r>
              <a:rPr lang="uk-UA" dirty="0" smtClean="0"/>
              <a:t>арках.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Серед світських робіт київського періоду визначним твором став «Портрет дівчини на тлі перського килиму», де Врубель дав волю своїм колористичним здібностям. Також у Києві художник написав картини «Східна казка», «Автопортрет», </a:t>
            </a:r>
            <a:r>
              <a:rPr lang="uk-UA" dirty="0" smtClean="0"/>
              <a:t>велику кількість </a:t>
            </a:r>
            <a:r>
              <a:rPr lang="uk-UA" dirty="0" smtClean="0"/>
              <a:t>акварелей з квітковими </a:t>
            </a:r>
            <a:r>
              <a:rPr lang="uk-UA" dirty="0" smtClean="0"/>
              <a:t>мотивами.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Пізніше Врубель приїздив до міста разом з дружиною в 1901, відомою оперною співачкою Н. </a:t>
            </a:r>
            <a:r>
              <a:rPr lang="uk-UA" dirty="0" smtClean="0"/>
              <a:t>І.Забілою. </a:t>
            </a:r>
            <a:endParaRPr lang="uk-UA" dirty="0"/>
          </a:p>
        </p:txBody>
      </p:sp>
      <p:pic>
        <p:nvPicPr>
          <p:cNvPr id="29698" name="Picture 2" descr="http://www.tanais.info/vrubel/vrubel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876"/>
            <a:ext cx="3786214" cy="3137843"/>
          </a:xfrm>
          <a:prstGeom prst="rect">
            <a:avLst/>
          </a:prstGeom>
          <a:noFill/>
        </p:spPr>
      </p:pic>
      <p:pic>
        <p:nvPicPr>
          <p:cNvPr id="29700" name="Picture 4" descr="http://upload.wikimedia.org/wikipedia/commons/4/4f/Mikhail_Vrubel_-_The_Girl_Against_the_Background_of_Persian_Carp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357190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42852"/>
            <a:ext cx="5715008" cy="68580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dirty="0" smtClean="0"/>
              <a:t>З 1889 </a:t>
            </a:r>
            <a:r>
              <a:rPr lang="ru-RU" sz="3300" dirty="0" smtClean="0"/>
              <a:t>року художник в </a:t>
            </a:r>
            <a:r>
              <a:rPr lang="ru-RU" sz="3300" dirty="0" err="1" smtClean="0"/>
              <a:t>Москві</a:t>
            </a:r>
            <a:r>
              <a:rPr lang="ru-RU" sz="3300" dirty="0" smtClean="0"/>
              <a:t>. </a:t>
            </a:r>
            <a:r>
              <a:rPr lang="ru-RU" sz="3300" dirty="0" err="1" smtClean="0"/>
              <a:t>Важливою</a:t>
            </a:r>
            <a:r>
              <a:rPr lang="ru-RU" sz="3300" dirty="0" smtClean="0"/>
              <a:t> </a:t>
            </a:r>
            <a:r>
              <a:rPr lang="ru-RU" sz="3300" dirty="0" err="1" smtClean="0"/>
              <a:t>подією</a:t>
            </a:r>
            <a:r>
              <a:rPr lang="ru-RU" sz="3300" dirty="0" smtClean="0"/>
              <a:t> </a:t>
            </a:r>
            <a:r>
              <a:rPr lang="ru-RU" sz="3300" dirty="0" err="1" smtClean="0"/>
              <a:t>було</a:t>
            </a:r>
            <a:r>
              <a:rPr lang="ru-RU" sz="3300" dirty="0" smtClean="0"/>
              <a:t> </a:t>
            </a:r>
            <a:r>
              <a:rPr lang="ru-RU" sz="3300" dirty="0" err="1" smtClean="0"/>
              <a:t>зближення</a:t>
            </a:r>
            <a:r>
              <a:rPr lang="ru-RU" sz="3300" dirty="0" smtClean="0"/>
              <a:t> Врубеля </a:t>
            </a:r>
            <a:r>
              <a:rPr lang="ru-RU" sz="3300" dirty="0" err="1" smtClean="0"/>
              <a:t>з</a:t>
            </a:r>
            <a:r>
              <a:rPr lang="ru-RU" sz="3300" dirty="0" smtClean="0"/>
              <a:t> меценатом С. І. </a:t>
            </a:r>
            <a:r>
              <a:rPr lang="ru-RU" sz="3300" dirty="0" err="1" smtClean="0"/>
              <a:t>Мамонтовим</a:t>
            </a:r>
            <a:r>
              <a:rPr lang="ru-RU" sz="3300" dirty="0" smtClean="0"/>
              <a:t>, </a:t>
            </a:r>
            <a:r>
              <a:rPr lang="ru-RU" sz="3300" dirty="0" smtClean="0"/>
              <a:t> В </a:t>
            </a:r>
            <a:r>
              <a:rPr lang="ru-RU" sz="3300" dirty="0" smtClean="0"/>
              <a:t>1890 </a:t>
            </a:r>
            <a:r>
              <a:rPr lang="ru-RU" sz="3300" dirty="0" err="1" smtClean="0"/>
              <a:t>році</a:t>
            </a:r>
            <a:r>
              <a:rPr lang="ru-RU" sz="3300" dirty="0" smtClean="0"/>
              <a:t> </a:t>
            </a:r>
            <a:r>
              <a:rPr lang="ru-RU" sz="3300" dirty="0" err="1" smtClean="0"/>
              <a:t>був</a:t>
            </a:r>
            <a:r>
              <a:rPr lang="ru-RU" sz="3300" dirty="0" smtClean="0"/>
              <a:t> написаний «Демон сидячий» — перша картина </a:t>
            </a:r>
            <a:r>
              <a:rPr lang="ru-RU" sz="3300" dirty="0" err="1" smtClean="0"/>
              <a:t>з</a:t>
            </a:r>
            <a:r>
              <a:rPr lang="ru-RU" sz="3300" dirty="0" smtClean="0"/>
              <a:t> </a:t>
            </a:r>
            <a:r>
              <a:rPr lang="ru-RU" sz="3300" dirty="0" err="1" smtClean="0"/>
              <a:t>серії</a:t>
            </a:r>
            <a:r>
              <a:rPr lang="ru-RU" sz="3300" dirty="0" smtClean="0"/>
              <a:t> картин про демона. </a:t>
            </a:r>
            <a:r>
              <a:rPr lang="ru-RU" sz="3300" dirty="0" smtClean="0"/>
              <a:t> Мамонтов </a:t>
            </a:r>
            <a:r>
              <a:rPr lang="ru-RU" sz="3300" dirty="0" err="1" smtClean="0"/>
              <a:t>замовляє</a:t>
            </a:r>
            <a:r>
              <a:rPr lang="ru-RU" sz="3300" dirty="0" smtClean="0"/>
              <a:t> Врубелю </a:t>
            </a:r>
            <a:r>
              <a:rPr lang="ru-RU" sz="3300" dirty="0" err="1" smtClean="0"/>
              <a:t>тетрально-декораційні</a:t>
            </a:r>
            <a:r>
              <a:rPr lang="ru-RU" sz="3300" dirty="0" smtClean="0"/>
              <a:t> </a:t>
            </a:r>
            <a:r>
              <a:rPr lang="ru-RU" sz="3300" dirty="0" err="1" smtClean="0"/>
              <a:t>роботи</a:t>
            </a:r>
            <a:r>
              <a:rPr lang="ru-RU" sz="3300" dirty="0" smtClean="0"/>
              <a:t> для </a:t>
            </a:r>
            <a:r>
              <a:rPr lang="ru-RU" sz="3300" dirty="0" err="1" smtClean="0"/>
              <a:t>свого</a:t>
            </a:r>
            <a:r>
              <a:rPr lang="ru-RU" sz="3300" dirty="0" smtClean="0"/>
              <a:t> </a:t>
            </a:r>
            <a:r>
              <a:rPr lang="ru-RU" sz="3300" dirty="0" smtClean="0"/>
              <a:t>театру. </a:t>
            </a:r>
            <a:r>
              <a:rPr lang="ru-RU" sz="3300" dirty="0" smtClean="0"/>
              <a:t>З 1890 року в Абрамцево </a:t>
            </a:r>
            <a:r>
              <a:rPr lang="ru-RU" sz="3300" dirty="0" err="1" smtClean="0"/>
              <a:t>відкрито</a:t>
            </a:r>
            <a:r>
              <a:rPr lang="ru-RU" sz="3300" dirty="0" smtClean="0"/>
              <a:t> </a:t>
            </a:r>
            <a:r>
              <a:rPr lang="ru-RU" sz="3300" dirty="0" err="1" smtClean="0"/>
              <a:t>керамічну</a:t>
            </a:r>
            <a:r>
              <a:rPr lang="ru-RU" sz="3300" dirty="0" smtClean="0"/>
              <a:t> </a:t>
            </a:r>
            <a:r>
              <a:rPr lang="ru-RU" sz="3300" dirty="0" err="1" smtClean="0"/>
              <a:t>майстерню</a:t>
            </a:r>
            <a:r>
              <a:rPr lang="ru-RU" sz="3300" dirty="0" smtClean="0"/>
              <a:t>, де Врубель </a:t>
            </a:r>
            <a:r>
              <a:rPr lang="ru-RU" sz="3300" dirty="0" err="1" smtClean="0"/>
              <a:t>створює</a:t>
            </a:r>
            <a:r>
              <a:rPr lang="ru-RU" sz="3300" dirty="0" smtClean="0"/>
              <a:t> </a:t>
            </a:r>
            <a:r>
              <a:rPr lang="ru-RU" sz="3300" dirty="0" err="1" smtClean="0"/>
              <a:t>керамічні</a:t>
            </a:r>
            <a:r>
              <a:rPr lang="ru-RU" sz="3300" dirty="0" smtClean="0"/>
              <a:t> </a:t>
            </a:r>
            <a:r>
              <a:rPr lang="ru-RU" sz="3300" dirty="0" smtClean="0"/>
              <a:t>твори. </a:t>
            </a:r>
            <a:r>
              <a:rPr lang="ru-RU" sz="3300" dirty="0" smtClean="0"/>
              <a:t>З 1892 року </a:t>
            </a:r>
            <a:r>
              <a:rPr lang="ru-RU" sz="3300" dirty="0" err="1" smtClean="0"/>
              <a:t>він</a:t>
            </a:r>
            <a:r>
              <a:rPr lang="ru-RU" sz="3300" dirty="0" smtClean="0"/>
              <a:t> </a:t>
            </a:r>
            <a:r>
              <a:rPr lang="ru-RU" sz="3300" dirty="0" err="1" smtClean="0"/>
              <a:t>вже</a:t>
            </a:r>
            <a:r>
              <a:rPr lang="ru-RU" sz="3300" dirty="0" smtClean="0"/>
              <a:t> </a:t>
            </a:r>
            <a:r>
              <a:rPr lang="ru-RU" sz="3300" dirty="0" err="1" smtClean="0"/>
              <a:t>керує</a:t>
            </a:r>
            <a:r>
              <a:rPr lang="ru-RU" sz="3300" dirty="0" smtClean="0"/>
              <a:t> </a:t>
            </a:r>
            <a:r>
              <a:rPr lang="ru-RU" sz="3300" dirty="0" err="1" smtClean="0"/>
              <a:t>цією</a:t>
            </a:r>
            <a:r>
              <a:rPr lang="ru-RU" sz="3300" dirty="0" smtClean="0"/>
              <a:t> </a:t>
            </a:r>
            <a:r>
              <a:rPr lang="ru-RU" sz="3300" dirty="0" err="1" smtClean="0"/>
              <a:t>майстернею</a:t>
            </a:r>
            <a:r>
              <a:rPr lang="ru-RU" sz="3300" dirty="0" smtClean="0"/>
              <a:t>. В </a:t>
            </a:r>
            <a:r>
              <a:rPr lang="ru-RU" sz="3300" dirty="0" smtClean="0"/>
              <a:t>1896 </a:t>
            </a:r>
            <a:r>
              <a:rPr lang="ru-RU" sz="3300" dirty="0" err="1" smtClean="0"/>
              <a:t>році</a:t>
            </a:r>
            <a:r>
              <a:rPr lang="ru-RU" sz="3300" dirty="0" smtClean="0"/>
              <a:t> Врубель </a:t>
            </a:r>
            <a:r>
              <a:rPr lang="ru-RU" sz="3300" dirty="0" err="1" smtClean="0"/>
              <a:t>приймає</a:t>
            </a:r>
            <a:r>
              <a:rPr lang="ru-RU" sz="3300" dirty="0" smtClean="0"/>
              <a:t> </a:t>
            </a:r>
            <a:r>
              <a:rPr lang="ru-RU" sz="3300" dirty="0" err="1" smtClean="0"/>
              <a:t>замовлення</a:t>
            </a:r>
            <a:r>
              <a:rPr lang="ru-RU" sz="3300" dirty="0" smtClean="0"/>
              <a:t> </a:t>
            </a:r>
            <a:r>
              <a:rPr lang="ru-RU" sz="3300" dirty="0" err="1" smtClean="0"/>
              <a:t>створити</a:t>
            </a:r>
            <a:r>
              <a:rPr lang="ru-RU" sz="3300" dirty="0" smtClean="0"/>
              <a:t> два великих панно для </a:t>
            </a:r>
            <a:r>
              <a:rPr lang="ru-RU" sz="3300" dirty="0" err="1" smtClean="0"/>
              <a:t>художнього</a:t>
            </a:r>
            <a:r>
              <a:rPr lang="ru-RU" sz="3300" dirty="0" smtClean="0"/>
              <a:t> </a:t>
            </a:r>
            <a:r>
              <a:rPr lang="ru-RU" sz="3300" dirty="0" err="1" smtClean="0"/>
              <a:t>павільону</a:t>
            </a:r>
            <a:r>
              <a:rPr lang="ru-RU" sz="3300" dirty="0" smtClean="0"/>
              <a:t> </a:t>
            </a:r>
            <a:r>
              <a:rPr lang="ru-RU" sz="3300" dirty="0" err="1" smtClean="0"/>
              <a:t>Всеросійської</a:t>
            </a:r>
            <a:r>
              <a:rPr lang="ru-RU" sz="3300" dirty="0" smtClean="0"/>
              <a:t> </a:t>
            </a:r>
            <a:r>
              <a:rPr lang="ru-RU" sz="3300" dirty="0" err="1" smtClean="0"/>
              <a:t>виставки</a:t>
            </a:r>
            <a:r>
              <a:rPr lang="ru-RU" sz="3300" dirty="0" smtClean="0"/>
              <a:t> в </a:t>
            </a:r>
            <a:r>
              <a:rPr lang="ru-RU" sz="3300" dirty="0" err="1" smtClean="0"/>
              <a:t>Нижньому</a:t>
            </a:r>
            <a:r>
              <a:rPr lang="ru-RU" sz="3300" dirty="0" smtClean="0"/>
              <a:t> </a:t>
            </a:r>
            <a:r>
              <a:rPr lang="ru-RU" sz="3300" dirty="0" err="1" smtClean="0"/>
              <a:t>Новгороді</a:t>
            </a:r>
            <a:r>
              <a:rPr lang="ru-RU" sz="3300" dirty="0" smtClean="0"/>
              <a:t>. </a:t>
            </a:r>
            <a:r>
              <a:rPr lang="ru-RU" sz="3300" dirty="0" err="1" smtClean="0"/>
              <a:t>Це</a:t>
            </a:r>
            <a:r>
              <a:rPr lang="ru-RU" sz="3300" dirty="0" smtClean="0"/>
              <a:t> </a:t>
            </a:r>
            <a:r>
              <a:rPr lang="ru-RU" sz="3300" dirty="0" err="1" smtClean="0"/>
              <a:t>були</a:t>
            </a:r>
            <a:r>
              <a:rPr lang="ru-RU" sz="3300" dirty="0" smtClean="0"/>
              <a:t> два </a:t>
            </a:r>
            <a:r>
              <a:rPr lang="ru-RU" sz="3300" dirty="0" err="1" smtClean="0"/>
              <a:t>величезних</a:t>
            </a:r>
            <a:r>
              <a:rPr lang="ru-RU" sz="3300" dirty="0" smtClean="0"/>
              <a:t> панно, </a:t>
            </a:r>
            <a:r>
              <a:rPr lang="ru-RU" sz="3300" dirty="0" err="1" smtClean="0"/>
              <a:t>площиною</a:t>
            </a:r>
            <a:r>
              <a:rPr lang="ru-RU" sz="3300" dirty="0" smtClean="0"/>
              <a:t> </a:t>
            </a:r>
            <a:r>
              <a:rPr lang="ru-RU" sz="3300" dirty="0" err="1" smtClean="0"/>
              <a:t>більше</a:t>
            </a:r>
            <a:r>
              <a:rPr lang="ru-RU" sz="3300" dirty="0" smtClean="0"/>
              <a:t> ста </a:t>
            </a:r>
            <a:r>
              <a:rPr lang="ru-RU" sz="3300" dirty="0" err="1" smtClean="0"/>
              <a:t>метрів</a:t>
            </a:r>
            <a:r>
              <a:rPr lang="ru-RU" sz="3300" dirty="0" smtClean="0"/>
              <a:t> </a:t>
            </a:r>
            <a:r>
              <a:rPr lang="ru-RU" sz="3300" dirty="0" err="1" smtClean="0"/>
              <a:t>квадратних</a:t>
            </a:r>
            <a:r>
              <a:rPr lang="ru-RU" sz="3300" dirty="0" smtClean="0"/>
              <a:t>, Врубель </a:t>
            </a:r>
            <a:r>
              <a:rPr lang="ru-RU" sz="3300" dirty="0" err="1" smtClean="0"/>
              <a:t>брався</a:t>
            </a:r>
            <a:r>
              <a:rPr lang="ru-RU" sz="3300" dirty="0" smtClean="0"/>
              <a:t> за роботу </a:t>
            </a:r>
            <a:r>
              <a:rPr lang="ru-RU" sz="3300" dirty="0" err="1" smtClean="0"/>
              <a:t>сповнений</a:t>
            </a:r>
            <a:r>
              <a:rPr lang="ru-RU" sz="3300" dirty="0" smtClean="0"/>
              <a:t> </a:t>
            </a:r>
            <a:r>
              <a:rPr lang="ru-RU" sz="3300" dirty="0" err="1" smtClean="0"/>
              <a:t>надій</a:t>
            </a:r>
            <a:r>
              <a:rPr lang="ru-RU" sz="3300" dirty="0" smtClean="0"/>
              <a:t> </a:t>
            </a:r>
            <a:r>
              <a:rPr lang="ru-RU" sz="3300" dirty="0" err="1" smtClean="0"/>
              <a:t>і</a:t>
            </a:r>
            <a:r>
              <a:rPr lang="ru-RU" sz="3300" dirty="0" smtClean="0"/>
              <a:t> </a:t>
            </a:r>
            <a:r>
              <a:rPr lang="ru-RU" sz="3300" dirty="0" err="1" smtClean="0"/>
              <a:t>з</a:t>
            </a:r>
            <a:r>
              <a:rPr lang="ru-RU" sz="3300" dirty="0" smtClean="0"/>
              <a:t> великим </a:t>
            </a:r>
            <a:r>
              <a:rPr lang="ru-RU" sz="3300" dirty="0" err="1" smtClean="0"/>
              <a:t>натхненням</a:t>
            </a:r>
            <a:r>
              <a:rPr lang="ru-RU" sz="3300" dirty="0" smtClean="0"/>
              <a:t>. На одному </a:t>
            </a:r>
            <a:r>
              <a:rPr lang="ru-RU" sz="3300" dirty="0" err="1" smtClean="0"/>
              <a:t>полотні</a:t>
            </a:r>
            <a:r>
              <a:rPr lang="ru-RU" sz="3300" dirty="0" smtClean="0"/>
              <a:t> </a:t>
            </a:r>
            <a:r>
              <a:rPr lang="ru-RU" sz="3300" dirty="0" err="1" smtClean="0"/>
              <a:t>він</a:t>
            </a:r>
            <a:r>
              <a:rPr lang="ru-RU" sz="3300" dirty="0" smtClean="0"/>
              <a:t> писав «</a:t>
            </a:r>
            <a:r>
              <a:rPr lang="ru-RU" sz="3300" dirty="0" err="1" smtClean="0"/>
              <a:t>Принцесу</a:t>
            </a:r>
            <a:r>
              <a:rPr lang="ru-RU" sz="3300" dirty="0" smtClean="0"/>
              <a:t> </a:t>
            </a:r>
            <a:r>
              <a:rPr lang="ru-RU" sz="3300" dirty="0" err="1" smtClean="0"/>
              <a:t>Грьозу</a:t>
            </a:r>
            <a:r>
              <a:rPr lang="ru-RU" sz="3300" dirty="0" smtClean="0"/>
              <a:t>», як символ прекрасного, до </a:t>
            </a:r>
            <a:r>
              <a:rPr lang="ru-RU" sz="3300" dirty="0" err="1" smtClean="0"/>
              <a:t>якого</a:t>
            </a:r>
            <a:r>
              <a:rPr lang="ru-RU" sz="3300" dirty="0" smtClean="0"/>
              <a:t> </a:t>
            </a:r>
            <a:r>
              <a:rPr lang="ru-RU" sz="3300" dirty="0" err="1" smtClean="0"/>
              <a:t>прагнуть</a:t>
            </a:r>
            <a:r>
              <a:rPr lang="ru-RU" sz="3300" dirty="0" smtClean="0"/>
              <a:t> </a:t>
            </a:r>
            <a:r>
              <a:rPr lang="ru-RU" sz="3300" dirty="0" err="1" smtClean="0"/>
              <a:t>всі</a:t>
            </a:r>
            <a:r>
              <a:rPr lang="ru-RU" sz="3300" dirty="0" smtClean="0"/>
              <a:t> художники, на другому </a:t>
            </a:r>
            <a:r>
              <a:rPr lang="ru-RU" sz="3300" dirty="0" err="1" smtClean="0"/>
              <a:t>полотні</a:t>
            </a:r>
            <a:r>
              <a:rPr lang="ru-RU" sz="3300" dirty="0" smtClean="0"/>
              <a:t> </a:t>
            </a:r>
            <a:r>
              <a:rPr lang="ru-RU" sz="3300" dirty="0" err="1" smtClean="0"/>
              <a:t>змалював</a:t>
            </a:r>
            <a:r>
              <a:rPr lang="ru-RU" sz="3300" dirty="0" smtClean="0"/>
              <a:t> «Микулу </a:t>
            </a:r>
            <a:r>
              <a:rPr lang="ru-RU" sz="3300" dirty="0" err="1" smtClean="0"/>
              <a:t>Селяниновича</a:t>
            </a:r>
            <a:r>
              <a:rPr lang="ru-RU" sz="3300" dirty="0" smtClean="0"/>
              <a:t>», як символ </a:t>
            </a:r>
            <a:r>
              <a:rPr lang="ru-RU" sz="3300" dirty="0" err="1" smtClean="0"/>
              <a:t>сили</a:t>
            </a:r>
            <a:r>
              <a:rPr lang="ru-RU" sz="3300" dirty="0" smtClean="0"/>
              <a:t> </a:t>
            </a:r>
            <a:r>
              <a:rPr lang="ru-RU" sz="3300" dirty="0" err="1" smtClean="0"/>
              <a:t>руської</a:t>
            </a:r>
            <a:r>
              <a:rPr lang="ru-RU" sz="3300" dirty="0" smtClean="0"/>
              <a:t> </a:t>
            </a:r>
            <a:r>
              <a:rPr lang="ru-RU" sz="3300" dirty="0" err="1" smtClean="0"/>
              <a:t>землі</a:t>
            </a:r>
            <a:r>
              <a:rPr lang="ru-RU" sz="3300" dirty="0" smtClean="0"/>
              <a:t>. Але панно не </a:t>
            </a:r>
            <a:r>
              <a:rPr lang="ru-RU" sz="3300" dirty="0" err="1" smtClean="0"/>
              <a:t>було</a:t>
            </a:r>
            <a:r>
              <a:rPr lang="ru-RU" sz="3300" dirty="0" smtClean="0"/>
              <a:t> </a:t>
            </a:r>
            <a:r>
              <a:rPr lang="ru-RU" sz="3300" dirty="0" err="1" smtClean="0"/>
              <a:t>прийняте</a:t>
            </a:r>
            <a:r>
              <a:rPr lang="ru-RU" sz="3300" dirty="0" smtClean="0"/>
              <a:t> </a:t>
            </a:r>
            <a:r>
              <a:rPr lang="ru-RU" sz="3300" dirty="0" err="1" smtClean="0"/>
              <a:t>сучасниками</a:t>
            </a:r>
            <a:r>
              <a:rPr lang="ru-RU" sz="3300" dirty="0" smtClean="0"/>
              <a:t> </a:t>
            </a:r>
            <a:r>
              <a:rPr lang="ru-RU" sz="3300" dirty="0" err="1" smtClean="0"/>
              <a:t>і</a:t>
            </a:r>
            <a:r>
              <a:rPr lang="ru-RU" sz="3300" dirty="0" smtClean="0"/>
              <a:t> </a:t>
            </a:r>
            <a:r>
              <a:rPr lang="ru-RU" sz="3300" dirty="0" err="1" smtClean="0"/>
              <a:t>Петербургською</a:t>
            </a:r>
            <a:r>
              <a:rPr lang="ru-RU" sz="3300" dirty="0" smtClean="0"/>
              <a:t> </a:t>
            </a:r>
            <a:r>
              <a:rPr lang="ru-RU" sz="3300" dirty="0" err="1" smtClean="0"/>
              <a:t>Академією</a:t>
            </a:r>
            <a:r>
              <a:rPr lang="ru-RU" sz="3300" dirty="0" smtClean="0"/>
              <a:t> </a:t>
            </a:r>
            <a:r>
              <a:rPr lang="ru-RU" sz="3300" dirty="0" err="1" smtClean="0"/>
              <a:t>мистецтв</a:t>
            </a:r>
            <a:r>
              <a:rPr lang="ru-RU" sz="3300" dirty="0" smtClean="0"/>
              <a:t>. Панно купив Савва Мамонтов </a:t>
            </a:r>
            <a:r>
              <a:rPr lang="ru-RU" sz="3300" dirty="0" err="1" smtClean="0"/>
              <a:t>і</a:t>
            </a:r>
            <a:r>
              <a:rPr lang="ru-RU" sz="3300" dirty="0" smtClean="0"/>
              <a:t> </a:t>
            </a:r>
            <a:r>
              <a:rPr lang="ru-RU" sz="3300" dirty="0" err="1" smtClean="0"/>
              <a:t>зробив</a:t>
            </a:r>
            <a:r>
              <a:rPr lang="ru-RU" sz="3300" dirty="0" smtClean="0"/>
              <a:t> </a:t>
            </a:r>
            <a:r>
              <a:rPr lang="ru-RU" sz="3300" dirty="0" err="1" smtClean="0"/>
              <a:t>окремо</a:t>
            </a:r>
            <a:r>
              <a:rPr lang="ru-RU" sz="3300" dirty="0" smtClean="0"/>
              <a:t> </a:t>
            </a:r>
            <a:r>
              <a:rPr lang="ru-RU" sz="3300" dirty="0" err="1" smtClean="0"/>
              <a:t>виставку</a:t>
            </a:r>
            <a:r>
              <a:rPr lang="ru-RU" sz="3300" dirty="0" smtClean="0"/>
              <a:t> Врубеля, де на художника </a:t>
            </a:r>
            <a:r>
              <a:rPr lang="ru-RU" sz="3300" dirty="0" err="1" smtClean="0"/>
              <a:t>чекав</a:t>
            </a:r>
            <a:r>
              <a:rPr lang="ru-RU" sz="3300" dirty="0" smtClean="0"/>
              <a:t> перший </a:t>
            </a:r>
            <a:r>
              <a:rPr lang="ru-RU" sz="3300" dirty="0" err="1" smtClean="0"/>
              <a:t>довгоочікуваний</a:t>
            </a:r>
            <a:r>
              <a:rPr lang="ru-RU" sz="3300" dirty="0" smtClean="0"/>
              <a:t> </a:t>
            </a:r>
            <a:r>
              <a:rPr lang="ru-RU" sz="3300" dirty="0" err="1" smtClean="0"/>
              <a:t>успіх</a:t>
            </a:r>
            <a:r>
              <a:rPr lang="ru-RU" sz="3300" dirty="0" smtClean="0"/>
              <a:t>. В </a:t>
            </a:r>
            <a:r>
              <a:rPr lang="ru-RU" sz="3300" dirty="0" smtClean="0"/>
              <a:t>1896 </a:t>
            </a:r>
            <a:r>
              <a:rPr lang="ru-RU" sz="3300" dirty="0" err="1" smtClean="0"/>
              <a:t>році</a:t>
            </a:r>
            <a:r>
              <a:rPr lang="ru-RU" sz="3300" dirty="0" smtClean="0"/>
              <a:t> Врубель </a:t>
            </a:r>
            <a:r>
              <a:rPr lang="ru-RU" sz="3300" dirty="0" err="1" smtClean="0"/>
              <a:t>закохався</a:t>
            </a:r>
            <a:r>
              <a:rPr lang="ru-RU" sz="3300" dirty="0" smtClean="0"/>
              <a:t> </a:t>
            </a:r>
            <a:r>
              <a:rPr lang="ru-RU" sz="3300" dirty="0" smtClean="0"/>
              <a:t>в  </a:t>
            </a:r>
            <a:r>
              <a:rPr lang="ru-RU" sz="3300" dirty="0" err="1" smtClean="0"/>
              <a:t>Наді</a:t>
            </a:r>
            <a:r>
              <a:rPr lang="ru-RU" sz="3300" dirty="0" err="1" smtClean="0"/>
              <a:t>ю</a:t>
            </a:r>
            <a:r>
              <a:rPr lang="ru-RU" sz="3300" dirty="0" smtClean="0"/>
              <a:t> </a:t>
            </a:r>
            <a:r>
              <a:rPr lang="ru-RU" sz="3300" dirty="0" err="1" smtClean="0"/>
              <a:t>Іванівну</a:t>
            </a:r>
            <a:r>
              <a:rPr lang="ru-RU" sz="3300" dirty="0" smtClean="0"/>
              <a:t> </a:t>
            </a:r>
            <a:r>
              <a:rPr lang="ru-RU" sz="3300" dirty="0" err="1" smtClean="0"/>
              <a:t>Забелу</a:t>
            </a:r>
            <a:r>
              <a:rPr lang="ru-RU" sz="3300" dirty="0" smtClean="0"/>
              <a:t> яка  </a:t>
            </a:r>
            <a:r>
              <a:rPr lang="ru-RU" sz="3300" dirty="0" err="1" smtClean="0"/>
              <a:t>була</a:t>
            </a:r>
            <a:r>
              <a:rPr lang="ru-RU" sz="3300" dirty="0" smtClean="0"/>
              <a:t> оперною </a:t>
            </a:r>
            <a:r>
              <a:rPr lang="ru-RU" sz="3300" dirty="0" err="1" smtClean="0"/>
              <a:t>співачкою.Одружились</a:t>
            </a:r>
            <a:r>
              <a:rPr lang="ru-RU" sz="3300" dirty="0" smtClean="0"/>
              <a:t> в </a:t>
            </a:r>
            <a:r>
              <a:rPr lang="ru-RU" sz="3300" dirty="0" err="1" smtClean="0"/>
              <a:t>Швейцарії</a:t>
            </a:r>
            <a:r>
              <a:rPr lang="ru-RU" sz="3300" dirty="0" smtClean="0"/>
              <a:t> </a:t>
            </a:r>
            <a:r>
              <a:rPr lang="ru-RU" sz="3300" dirty="0" err="1" smtClean="0"/>
              <a:t>влітку</a:t>
            </a:r>
            <a:r>
              <a:rPr lang="ru-RU" sz="3300" dirty="0" smtClean="0"/>
              <a:t> 1896 </a:t>
            </a:r>
            <a:r>
              <a:rPr lang="ru-RU" sz="3300" dirty="0" smtClean="0"/>
              <a:t>року. В </a:t>
            </a:r>
            <a:r>
              <a:rPr lang="ru-RU" sz="3300" dirty="0" smtClean="0"/>
              <a:t>1898 </a:t>
            </a:r>
            <a:r>
              <a:rPr lang="ru-RU" sz="3300" dirty="0" err="1" smtClean="0"/>
              <a:t>пише</a:t>
            </a:r>
            <a:r>
              <a:rPr lang="ru-RU" sz="3300" dirty="0" smtClean="0"/>
              <a:t> </a:t>
            </a:r>
            <a:r>
              <a:rPr lang="ru-RU" sz="3300" dirty="0" smtClean="0"/>
              <a:t>картину «Пророк</a:t>
            </a:r>
            <a:r>
              <a:rPr lang="ru-RU" sz="3300" dirty="0" smtClean="0"/>
              <a:t>». 1901 </a:t>
            </a:r>
            <a:r>
              <a:rPr lang="ru-RU" sz="3300" dirty="0" smtClean="0"/>
              <a:t>року в </a:t>
            </a:r>
            <a:r>
              <a:rPr lang="ru-RU" sz="3300" dirty="0" err="1" smtClean="0"/>
              <a:t>подружжя</a:t>
            </a:r>
            <a:r>
              <a:rPr lang="ru-RU" sz="3300" dirty="0" smtClean="0"/>
              <a:t> Врубелей </a:t>
            </a:r>
            <a:r>
              <a:rPr lang="ru-RU" sz="3300" dirty="0" err="1" smtClean="0"/>
              <a:t>народився</a:t>
            </a:r>
            <a:r>
              <a:rPr lang="ru-RU" sz="3300" dirty="0" smtClean="0"/>
              <a:t> </a:t>
            </a:r>
            <a:r>
              <a:rPr lang="ru-RU" sz="3300" dirty="0" err="1" smtClean="0"/>
              <a:t>син</a:t>
            </a:r>
            <a:r>
              <a:rPr lang="ru-RU" sz="3300" dirty="0" smtClean="0"/>
              <a:t>.</a:t>
            </a:r>
          </a:p>
          <a:p>
            <a:endParaRPr lang="uk-UA" dirty="0"/>
          </a:p>
        </p:txBody>
      </p:sp>
      <p:pic>
        <p:nvPicPr>
          <p:cNvPr id="30722" name="Picture 2" descr="http://upload.wikimedia.org/wikipedia/commons/8/83/Wrubel_Portrai_of_N._I._Zabela-Wrubel-1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523892" cy="6038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165</Words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fgj</dc:title>
  <dc:creator>MARIA1</dc:creator>
  <cp:lastModifiedBy>MARIA1</cp:lastModifiedBy>
  <cp:revision>8</cp:revision>
  <dcterms:created xsi:type="dcterms:W3CDTF">2014-10-02T17:30:31Z</dcterms:created>
  <dcterms:modified xsi:type="dcterms:W3CDTF">2014-10-07T18:41:40Z</dcterms:modified>
</cp:coreProperties>
</file>