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03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5" autoAdjust="0"/>
    <p:restoredTop sz="94709" autoAdjust="0"/>
  </p:normalViewPr>
  <p:slideViewPr>
    <p:cSldViewPr>
      <p:cViewPr>
        <p:scale>
          <a:sx n="75" d="100"/>
          <a:sy n="75" d="100"/>
        </p:scale>
        <p:origin x="-123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5" d="100"/>
          <a:sy n="45" d="100"/>
        </p:scale>
        <p:origin x="-1963" y="-7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138ABA-E2D6-4DD1-946E-020190EDD190}" type="datetimeFigureOut">
              <a:rPr lang="uk-UA" smtClean="0"/>
              <a:pPr/>
              <a:t>02.12.2013</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B1E586-39C5-417B-8E40-80861477C519}" type="slidenum">
              <a:rPr lang="uk-UA" smtClean="0"/>
              <a:pPr/>
              <a:t>‹#›</a:t>
            </a:fld>
            <a:endParaRPr lang="uk-UA"/>
          </a:p>
        </p:txBody>
      </p:sp>
    </p:spTree>
    <p:extLst>
      <p:ext uri="{BB962C8B-B14F-4D97-AF65-F5344CB8AC3E}">
        <p14:creationId xmlns:p14="http://schemas.microsoft.com/office/powerpoint/2010/main" val="2067202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03B1E586-39C5-417B-8E40-80861477C519}" type="slidenum">
              <a:rPr lang="uk-UA" smtClean="0"/>
              <a:pPr/>
              <a:t>1</a:t>
            </a:fld>
            <a:endParaRPr lang="uk-UA"/>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6" name="Title 15"/>
          <p:cNvSpPr>
            <a:spLocks noGrp="1"/>
          </p:cNvSpPr>
          <p:nvPr>
            <p:ph type="title"/>
          </p:nvPr>
        </p:nvSpPr>
        <p:spPr>
          <a:xfrm>
            <a:off x="2438400" y="1447800"/>
            <a:ext cx="3962400" cy="2133600"/>
          </a:xfrm>
        </p:spPr>
        <p:txBody>
          <a:bodyPr anchor="b"/>
          <a:lstStyle/>
          <a:p>
            <a:r>
              <a:rPr lang="ru-RU" smtClean="0"/>
              <a:t>Образец заголовка</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F1EB662B-709C-4C4A-9D31-C69390368333}" type="datetimeFigureOut">
              <a:rPr lang="uk-UA" smtClean="0"/>
              <a:pPr/>
              <a:t>02.12.2013</a:t>
            </a:fld>
            <a:endParaRPr lang="uk-UA"/>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C50B6B2E-705C-44F5-838C-B73E1958FF6E}" type="slidenum">
              <a:rPr lang="uk-UA" smtClean="0"/>
              <a:pPr/>
              <a:t>‹#›</a:t>
            </a:fld>
            <a:endParaRPr lang="uk-UA"/>
          </a:p>
        </p:txBody>
      </p:sp>
      <p:sp>
        <p:nvSpPr>
          <p:cNvPr id="15" name="Footer Placeholder 14"/>
          <p:cNvSpPr>
            <a:spLocks noGrp="1"/>
          </p:cNvSpPr>
          <p:nvPr>
            <p:ph type="ftr" sz="quarter" idx="12"/>
          </p:nvPr>
        </p:nvSpPr>
        <p:spPr>
          <a:xfrm>
            <a:off x="3581400" y="6296248"/>
            <a:ext cx="2820987" cy="152400"/>
          </a:xfrm>
        </p:spPr>
        <p:txBody>
          <a:bodyPr/>
          <a:lstStyle/>
          <a:p>
            <a:endParaRPr lang="uk-UA"/>
          </a:p>
        </p:txBody>
      </p:sp>
    </p:spTree>
  </p:cSld>
  <p:clrMapOvr>
    <a:masterClrMapping/>
  </p:clrMapOvr>
  <p:transition spd="slow">
    <p:cove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Date Placeholder 12"/>
          <p:cNvSpPr>
            <a:spLocks noGrp="1"/>
          </p:cNvSpPr>
          <p:nvPr>
            <p:ph type="dt" sz="half" idx="10"/>
          </p:nvPr>
        </p:nvSpPr>
        <p:spPr/>
        <p:txBody>
          <a:bodyPr/>
          <a:lstStyle/>
          <a:p>
            <a:fld id="{F1EB662B-709C-4C4A-9D31-C69390368333}" type="datetimeFigureOut">
              <a:rPr lang="uk-UA" smtClean="0"/>
              <a:pPr/>
              <a:t>02.12.2013</a:t>
            </a:fld>
            <a:endParaRPr lang="uk-UA"/>
          </a:p>
        </p:txBody>
      </p:sp>
      <p:sp>
        <p:nvSpPr>
          <p:cNvPr id="14" name="Slide Number Placeholder 13"/>
          <p:cNvSpPr>
            <a:spLocks noGrp="1"/>
          </p:cNvSpPr>
          <p:nvPr>
            <p:ph type="sldNum" sz="quarter" idx="11"/>
          </p:nvPr>
        </p:nvSpPr>
        <p:spPr/>
        <p:txBody>
          <a:bodyPr/>
          <a:lstStyle/>
          <a:p>
            <a:fld id="{C50B6B2E-705C-44F5-838C-B73E1958FF6E}" type="slidenum">
              <a:rPr lang="uk-UA" smtClean="0"/>
              <a:pPr/>
              <a:t>‹#›</a:t>
            </a:fld>
            <a:endParaRPr lang="uk-UA"/>
          </a:p>
        </p:txBody>
      </p:sp>
      <p:sp>
        <p:nvSpPr>
          <p:cNvPr id="15" name="Footer Placeholder 14"/>
          <p:cNvSpPr>
            <a:spLocks noGrp="1"/>
          </p:cNvSpPr>
          <p:nvPr>
            <p:ph type="ftr" sz="quarter" idx="12"/>
          </p:nvPr>
        </p:nvSpPr>
        <p:spPr/>
        <p:txBody>
          <a:bodyPr/>
          <a:lstStyle/>
          <a:p>
            <a:endParaRPr lang="uk-UA"/>
          </a:p>
        </p:txBody>
      </p:sp>
    </p:spTree>
  </p:cSld>
  <p:clrMapOvr>
    <a:masterClrMapping/>
  </p:clrMapOvr>
  <p:transition spd="slow">
    <p:cove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Date Placeholder 12"/>
          <p:cNvSpPr>
            <a:spLocks noGrp="1"/>
          </p:cNvSpPr>
          <p:nvPr>
            <p:ph type="dt" sz="half" idx="10"/>
          </p:nvPr>
        </p:nvSpPr>
        <p:spPr/>
        <p:txBody>
          <a:bodyPr/>
          <a:lstStyle/>
          <a:p>
            <a:fld id="{F1EB662B-709C-4C4A-9D31-C69390368333}" type="datetimeFigureOut">
              <a:rPr lang="uk-UA" smtClean="0"/>
              <a:pPr/>
              <a:t>02.12.2013</a:t>
            </a:fld>
            <a:endParaRPr lang="uk-UA"/>
          </a:p>
        </p:txBody>
      </p:sp>
      <p:sp>
        <p:nvSpPr>
          <p:cNvPr id="14" name="Slide Number Placeholder 13"/>
          <p:cNvSpPr>
            <a:spLocks noGrp="1"/>
          </p:cNvSpPr>
          <p:nvPr>
            <p:ph type="sldNum" sz="quarter" idx="11"/>
          </p:nvPr>
        </p:nvSpPr>
        <p:spPr/>
        <p:txBody>
          <a:bodyPr/>
          <a:lstStyle/>
          <a:p>
            <a:fld id="{C50B6B2E-705C-44F5-838C-B73E1958FF6E}" type="slidenum">
              <a:rPr lang="uk-UA" smtClean="0"/>
              <a:pPr/>
              <a:t>‹#›</a:t>
            </a:fld>
            <a:endParaRPr lang="uk-UA"/>
          </a:p>
        </p:txBody>
      </p:sp>
      <p:sp>
        <p:nvSpPr>
          <p:cNvPr id="15" name="Footer Placeholder 14"/>
          <p:cNvSpPr>
            <a:spLocks noGrp="1"/>
          </p:cNvSpPr>
          <p:nvPr>
            <p:ph type="ftr" sz="quarter" idx="12"/>
          </p:nvPr>
        </p:nvSpPr>
        <p:spPr/>
        <p:txBody>
          <a:bodyPr/>
          <a:lstStyle/>
          <a:p>
            <a:endParaRPr lang="uk-UA"/>
          </a:p>
        </p:txBody>
      </p:sp>
    </p:spTree>
  </p:cSld>
  <p:clrMapOvr>
    <a:masterClrMapping/>
  </p:clrMapOvr>
  <p:transition spd="slow">
    <p:cove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3657600" cy="5714999"/>
          </a:xfrm>
        </p:spPr>
        <p:txBody>
          <a:bodyPr/>
          <a:lstStyle>
            <a:lvl5pPr>
              <a:defRPr/>
            </a:lvl5pPr>
            <a:lvl6pPr>
              <a:defRPr/>
            </a:lvl6pPr>
            <a:lvl7pPr>
              <a:defRPr/>
            </a:lvl7pPr>
            <a:lvl8pPr>
              <a:defRPr/>
            </a:lvl8pPr>
            <a:lvl9pP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6" name="Title 15"/>
          <p:cNvSpPr>
            <a:spLocks noGrp="1"/>
          </p:cNvSpPr>
          <p:nvPr>
            <p:ph type="title"/>
          </p:nvPr>
        </p:nvSpPr>
        <p:spPr/>
        <p:txBody>
          <a:bodyPr/>
          <a:lstStyle/>
          <a:p>
            <a:r>
              <a:rPr lang="ru-RU" smtClean="0"/>
              <a:t>Образец заголовка</a:t>
            </a:r>
            <a:endParaRPr lang="en-US"/>
          </a:p>
        </p:txBody>
      </p:sp>
      <p:sp>
        <p:nvSpPr>
          <p:cNvPr id="10" name="Date Placeholder 9"/>
          <p:cNvSpPr>
            <a:spLocks noGrp="1"/>
          </p:cNvSpPr>
          <p:nvPr>
            <p:ph type="dt" sz="half" idx="10"/>
          </p:nvPr>
        </p:nvSpPr>
        <p:spPr/>
        <p:txBody>
          <a:bodyPr/>
          <a:lstStyle/>
          <a:p>
            <a:fld id="{F1EB662B-709C-4C4A-9D31-C69390368333}" type="datetimeFigureOut">
              <a:rPr lang="uk-UA" smtClean="0"/>
              <a:pPr/>
              <a:t>02.12.2013</a:t>
            </a:fld>
            <a:endParaRPr lang="uk-UA"/>
          </a:p>
        </p:txBody>
      </p:sp>
      <p:sp>
        <p:nvSpPr>
          <p:cNvPr id="11" name="Slide Number Placeholder 10"/>
          <p:cNvSpPr>
            <a:spLocks noGrp="1"/>
          </p:cNvSpPr>
          <p:nvPr>
            <p:ph type="sldNum" sz="quarter" idx="11"/>
          </p:nvPr>
        </p:nvSpPr>
        <p:spPr/>
        <p:txBody>
          <a:bodyPr/>
          <a:lstStyle/>
          <a:p>
            <a:fld id="{C50B6B2E-705C-44F5-838C-B73E1958FF6E}" type="slidenum">
              <a:rPr lang="uk-UA" smtClean="0"/>
              <a:pPr/>
              <a:t>‹#›</a:t>
            </a:fld>
            <a:endParaRPr lang="uk-UA"/>
          </a:p>
        </p:txBody>
      </p:sp>
      <p:sp>
        <p:nvSpPr>
          <p:cNvPr id="12" name="Footer Placeholder 11"/>
          <p:cNvSpPr>
            <a:spLocks noGrp="1"/>
          </p:cNvSpPr>
          <p:nvPr>
            <p:ph type="ftr" sz="quarter" idx="12"/>
          </p:nvPr>
        </p:nvSpPr>
        <p:spPr/>
        <p:txBody>
          <a:bodyPr/>
          <a:lstStyle/>
          <a:p>
            <a:endParaRPr lang="uk-UA"/>
          </a:p>
        </p:txBody>
      </p:sp>
    </p:spTree>
  </p:cSld>
  <p:clrMapOvr>
    <a:masterClrMapping/>
  </p:clrMapOvr>
  <p:transition spd="slow">
    <p:cove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F1EB662B-709C-4C4A-9D31-C69390368333}" type="datetimeFigureOut">
              <a:rPr lang="uk-UA" smtClean="0"/>
              <a:pPr/>
              <a:t>02.12.2013</a:t>
            </a:fld>
            <a:endParaRPr lang="uk-UA"/>
          </a:p>
        </p:txBody>
      </p:sp>
      <p:sp>
        <p:nvSpPr>
          <p:cNvPr id="13" name="Slide Number Placeholder 12"/>
          <p:cNvSpPr>
            <a:spLocks noGrp="1"/>
          </p:cNvSpPr>
          <p:nvPr>
            <p:ph type="sldNum" sz="quarter" idx="11"/>
          </p:nvPr>
        </p:nvSpPr>
        <p:spPr>
          <a:xfrm>
            <a:off x="4116388" y="6400800"/>
            <a:ext cx="533400" cy="152400"/>
          </a:xfrm>
        </p:spPr>
        <p:txBody>
          <a:bodyPr/>
          <a:lstStyle/>
          <a:p>
            <a:fld id="{C50B6B2E-705C-44F5-838C-B73E1958FF6E}" type="slidenum">
              <a:rPr lang="uk-UA" smtClean="0"/>
              <a:pPr/>
              <a:t>‹#›</a:t>
            </a:fld>
            <a:endParaRPr lang="uk-UA"/>
          </a:p>
        </p:txBody>
      </p:sp>
      <p:sp>
        <p:nvSpPr>
          <p:cNvPr id="14" name="Footer Placeholder 13"/>
          <p:cNvSpPr>
            <a:spLocks noGrp="1"/>
          </p:cNvSpPr>
          <p:nvPr>
            <p:ph type="ftr" sz="quarter" idx="12"/>
          </p:nvPr>
        </p:nvSpPr>
        <p:spPr>
          <a:xfrm>
            <a:off x="838200" y="6296248"/>
            <a:ext cx="2820987" cy="152400"/>
          </a:xfrm>
        </p:spPr>
        <p:txBody>
          <a:bodyPr/>
          <a:lstStyle/>
          <a:p>
            <a:endParaRPr lang="uk-UA"/>
          </a:p>
        </p:txBody>
      </p:sp>
      <p:sp>
        <p:nvSpPr>
          <p:cNvPr id="15" name="Title 14"/>
          <p:cNvSpPr>
            <a:spLocks noGrp="1"/>
          </p:cNvSpPr>
          <p:nvPr>
            <p:ph type="title"/>
          </p:nvPr>
        </p:nvSpPr>
        <p:spPr>
          <a:xfrm>
            <a:off x="457200" y="1828800"/>
            <a:ext cx="3200400" cy="1752600"/>
          </a:xfrm>
        </p:spPr>
        <p:txBody>
          <a:bodyPr anchor="b"/>
          <a:lstStyle/>
          <a:p>
            <a:r>
              <a:rPr lang="ru-RU" smtClean="0"/>
              <a:t>Образец заголовка</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ru-RU" smtClean="0"/>
              <a:t>Образец текста</a:t>
            </a:r>
          </a:p>
        </p:txBody>
      </p:sp>
    </p:spTree>
  </p:cSld>
  <p:clrMapOvr>
    <a:masterClrMapping/>
  </p:clrMapOvr>
  <p:transition spd="slow">
    <p:cove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1" name="Title 1"/>
          <p:cNvSpPr>
            <a:spLocks noGrp="1"/>
          </p:cNvSpPr>
          <p:nvPr>
            <p:ph type="title"/>
          </p:nvPr>
        </p:nvSpPr>
        <p:spPr>
          <a:xfrm>
            <a:off x="4876800" y="457200"/>
            <a:ext cx="2819400" cy="5714999"/>
          </a:xfrm>
        </p:spPr>
        <p:txBody>
          <a:bodyPr/>
          <a:lstStyle/>
          <a:p>
            <a:r>
              <a:rPr lang="ru-RU" smtClean="0"/>
              <a:t>Образец заголовка</a:t>
            </a:r>
            <a:endParaRPr lang="en-US"/>
          </a:p>
        </p:txBody>
      </p:sp>
      <p:sp>
        <p:nvSpPr>
          <p:cNvPr id="9" name="Date Placeholder 8"/>
          <p:cNvSpPr>
            <a:spLocks noGrp="1"/>
          </p:cNvSpPr>
          <p:nvPr>
            <p:ph type="dt" sz="half" idx="10"/>
          </p:nvPr>
        </p:nvSpPr>
        <p:spPr/>
        <p:txBody>
          <a:bodyPr/>
          <a:lstStyle/>
          <a:p>
            <a:fld id="{F1EB662B-709C-4C4A-9D31-C69390368333}" type="datetimeFigureOut">
              <a:rPr lang="uk-UA" smtClean="0"/>
              <a:pPr/>
              <a:t>02.12.2013</a:t>
            </a:fld>
            <a:endParaRPr lang="uk-UA"/>
          </a:p>
        </p:txBody>
      </p:sp>
      <p:sp>
        <p:nvSpPr>
          <p:cNvPr id="13" name="Slide Number Placeholder 12"/>
          <p:cNvSpPr>
            <a:spLocks noGrp="1"/>
          </p:cNvSpPr>
          <p:nvPr>
            <p:ph type="sldNum" sz="quarter" idx="11"/>
          </p:nvPr>
        </p:nvSpPr>
        <p:spPr/>
        <p:txBody>
          <a:bodyPr/>
          <a:lstStyle/>
          <a:p>
            <a:fld id="{C50B6B2E-705C-44F5-838C-B73E1958FF6E}" type="slidenum">
              <a:rPr lang="uk-UA" smtClean="0"/>
              <a:pPr/>
              <a:t>‹#›</a:t>
            </a:fld>
            <a:endParaRPr lang="uk-UA"/>
          </a:p>
        </p:txBody>
      </p:sp>
      <p:sp>
        <p:nvSpPr>
          <p:cNvPr id="14" name="Footer Placeholder 13"/>
          <p:cNvSpPr>
            <a:spLocks noGrp="1"/>
          </p:cNvSpPr>
          <p:nvPr>
            <p:ph type="ftr" sz="quarter" idx="12"/>
          </p:nvPr>
        </p:nvSpPr>
        <p:spPr/>
        <p:txBody>
          <a:bodyPr/>
          <a:lstStyle/>
          <a:p>
            <a:endParaRPr lang="uk-UA"/>
          </a:p>
        </p:txBody>
      </p:sp>
    </p:spTree>
  </p:cSld>
  <p:clrMapOvr>
    <a:masterClrMapping/>
  </p:clrMapOvr>
  <p:transition spd="slow">
    <p:cove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11" name="Title 1"/>
          <p:cNvSpPr>
            <a:spLocks noGrp="1"/>
          </p:cNvSpPr>
          <p:nvPr>
            <p:ph type="title"/>
          </p:nvPr>
        </p:nvSpPr>
        <p:spPr>
          <a:xfrm>
            <a:off x="4876800" y="457200"/>
            <a:ext cx="2819400" cy="5714999"/>
          </a:xfrm>
        </p:spPr>
        <p:txBody>
          <a:bodyPr/>
          <a:lstStyle/>
          <a:p>
            <a:r>
              <a:rPr lang="ru-RU" smtClean="0"/>
              <a:t>Образец заголовка</a:t>
            </a:r>
            <a:endParaRPr lang="en-US"/>
          </a:p>
        </p:txBody>
      </p:sp>
      <p:sp>
        <p:nvSpPr>
          <p:cNvPr id="12" name="Date Placeholder 11"/>
          <p:cNvSpPr>
            <a:spLocks noGrp="1"/>
          </p:cNvSpPr>
          <p:nvPr>
            <p:ph type="dt" sz="half" idx="10"/>
          </p:nvPr>
        </p:nvSpPr>
        <p:spPr/>
        <p:txBody>
          <a:bodyPr/>
          <a:lstStyle/>
          <a:p>
            <a:fld id="{F1EB662B-709C-4C4A-9D31-C69390368333}" type="datetimeFigureOut">
              <a:rPr lang="uk-UA" smtClean="0"/>
              <a:pPr/>
              <a:t>02.12.2013</a:t>
            </a:fld>
            <a:endParaRPr lang="uk-UA"/>
          </a:p>
        </p:txBody>
      </p:sp>
      <p:sp>
        <p:nvSpPr>
          <p:cNvPr id="14" name="Slide Number Placeholder 13"/>
          <p:cNvSpPr>
            <a:spLocks noGrp="1"/>
          </p:cNvSpPr>
          <p:nvPr>
            <p:ph type="sldNum" sz="quarter" idx="11"/>
          </p:nvPr>
        </p:nvSpPr>
        <p:spPr/>
        <p:txBody>
          <a:bodyPr/>
          <a:lstStyle/>
          <a:p>
            <a:fld id="{C50B6B2E-705C-44F5-838C-B73E1958FF6E}" type="slidenum">
              <a:rPr lang="uk-UA" smtClean="0"/>
              <a:pPr/>
              <a:t>‹#›</a:t>
            </a:fld>
            <a:endParaRPr lang="uk-UA"/>
          </a:p>
        </p:txBody>
      </p:sp>
      <p:sp>
        <p:nvSpPr>
          <p:cNvPr id="16" name="Footer Placeholder 15"/>
          <p:cNvSpPr>
            <a:spLocks noGrp="1"/>
          </p:cNvSpPr>
          <p:nvPr>
            <p:ph type="ftr" sz="quarter" idx="12"/>
          </p:nvPr>
        </p:nvSpPr>
        <p:spPr/>
        <p:txBody>
          <a:bodyPr/>
          <a:lstStyle/>
          <a:p>
            <a:endParaRPr lang="uk-UA"/>
          </a:p>
        </p:txBody>
      </p:sp>
    </p:spTree>
  </p:cSld>
  <p:clrMapOvr>
    <a:masterClrMapping/>
  </p:clrMapOvr>
  <p:transition spd="slow">
    <p:cove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ru-RU" smtClean="0"/>
              <a:t>Образец заголовка</a:t>
            </a:r>
            <a:endParaRPr lang="en-US" dirty="0"/>
          </a:p>
        </p:txBody>
      </p:sp>
      <p:sp>
        <p:nvSpPr>
          <p:cNvPr id="9" name="Date Placeholder 8"/>
          <p:cNvSpPr>
            <a:spLocks noGrp="1"/>
          </p:cNvSpPr>
          <p:nvPr>
            <p:ph type="dt" sz="half" idx="10"/>
          </p:nvPr>
        </p:nvSpPr>
        <p:spPr/>
        <p:txBody>
          <a:bodyPr/>
          <a:lstStyle/>
          <a:p>
            <a:fld id="{F1EB662B-709C-4C4A-9D31-C69390368333}" type="datetimeFigureOut">
              <a:rPr lang="uk-UA" smtClean="0"/>
              <a:pPr/>
              <a:t>02.12.2013</a:t>
            </a:fld>
            <a:endParaRPr lang="uk-UA"/>
          </a:p>
        </p:txBody>
      </p:sp>
      <p:sp>
        <p:nvSpPr>
          <p:cNvPr id="10" name="Slide Number Placeholder 9"/>
          <p:cNvSpPr>
            <a:spLocks noGrp="1"/>
          </p:cNvSpPr>
          <p:nvPr>
            <p:ph type="sldNum" sz="quarter" idx="11"/>
          </p:nvPr>
        </p:nvSpPr>
        <p:spPr/>
        <p:txBody>
          <a:bodyPr/>
          <a:lstStyle/>
          <a:p>
            <a:fld id="{C50B6B2E-705C-44F5-838C-B73E1958FF6E}" type="slidenum">
              <a:rPr lang="uk-UA" smtClean="0"/>
              <a:pPr/>
              <a:t>‹#›</a:t>
            </a:fld>
            <a:endParaRPr lang="uk-UA"/>
          </a:p>
        </p:txBody>
      </p:sp>
      <p:sp>
        <p:nvSpPr>
          <p:cNvPr id="11" name="Footer Placeholder 10"/>
          <p:cNvSpPr>
            <a:spLocks noGrp="1"/>
          </p:cNvSpPr>
          <p:nvPr>
            <p:ph type="ftr" sz="quarter" idx="12"/>
          </p:nvPr>
        </p:nvSpPr>
        <p:spPr/>
        <p:txBody>
          <a:bodyPr/>
          <a:lstStyle/>
          <a:p>
            <a:endParaRPr lang="uk-UA"/>
          </a:p>
        </p:txBody>
      </p:sp>
    </p:spTree>
  </p:cSld>
  <p:clrMapOvr>
    <a:masterClrMapping/>
  </p:clrMapOvr>
  <p:transition spd="slow">
    <p:cove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F1EB662B-709C-4C4A-9D31-C69390368333}" type="datetimeFigureOut">
              <a:rPr lang="uk-UA" smtClean="0"/>
              <a:pPr/>
              <a:t>02.12.2013</a:t>
            </a:fld>
            <a:endParaRPr lang="uk-UA"/>
          </a:p>
        </p:txBody>
      </p:sp>
      <p:sp>
        <p:nvSpPr>
          <p:cNvPr id="9" name="Slide Number Placeholder 8"/>
          <p:cNvSpPr>
            <a:spLocks noGrp="1"/>
          </p:cNvSpPr>
          <p:nvPr>
            <p:ph type="sldNum" sz="quarter" idx="11"/>
          </p:nvPr>
        </p:nvSpPr>
        <p:spPr/>
        <p:txBody>
          <a:bodyPr/>
          <a:lstStyle/>
          <a:p>
            <a:fld id="{C50B6B2E-705C-44F5-838C-B73E1958FF6E}" type="slidenum">
              <a:rPr lang="uk-UA" smtClean="0"/>
              <a:pPr/>
              <a:t>‹#›</a:t>
            </a:fld>
            <a:endParaRPr lang="uk-UA"/>
          </a:p>
        </p:txBody>
      </p:sp>
      <p:sp>
        <p:nvSpPr>
          <p:cNvPr id="10" name="Footer Placeholder 9"/>
          <p:cNvSpPr>
            <a:spLocks noGrp="1"/>
          </p:cNvSpPr>
          <p:nvPr>
            <p:ph type="ftr" sz="quarter" idx="12"/>
          </p:nvPr>
        </p:nvSpPr>
        <p:spPr/>
        <p:txBody>
          <a:bodyPr/>
          <a:lstStyle/>
          <a:p>
            <a:endParaRPr lang="uk-UA"/>
          </a:p>
        </p:txBody>
      </p:sp>
    </p:spTree>
  </p:cSld>
  <p:clrMapOvr>
    <a:masterClrMapping/>
  </p:clrMapOvr>
  <p:transition spd="slow">
    <p:cove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5" name="Date Placeholder 14"/>
          <p:cNvSpPr>
            <a:spLocks noGrp="1"/>
          </p:cNvSpPr>
          <p:nvPr>
            <p:ph type="dt" sz="half" idx="10"/>
          </p:nvPr>
        </p:nvSpPr>
        <p:spPr/>
        <p:txBody>
          <a:bodyPr/>
          <a:lstStyle/>
          <a:p>
            <a:fld id="{F1EB662B-709C-4C4A-9D31-C69390368333}" type="datetimeFigureOut">
              <a:rPr lang="uk-UA" smtClean="0"/>
              <a:pPr/>
              <a:t>02.12.2013</a:t>
            </a:fld>
            <a:endParaRPr lang="uk-UA"/>
          </a:p>
        </p:txBody>
      </p:sp>
      <p:sp>
        <p:nvSpPr>
          <p:cNvPr id="16" name="Slide Number Placeholder 15"/>
          <p:cNvSpPr>
            <a:spLocks noGrp="1"/>
          </p:cNvSpPr>
          <p:nvPr>
            <p:ph type="sldNum" sz="quarter" idx="11"/>
          </p:nvPr>
        </p:nvSpPr>
        <p:spPr/>
        <p:txBody>
          <a:bodyPr/>
          <a:lstStyle/>
          <a:p>
            <a:fld id="{C50B6B2E-705C-44F5-838C-B73E1958FF6E}" type="slidenum">
              <a:rPr lang="uk-UA" smtClean="0"/>
              <a:pPr/>
              <a:t>‹#›</a:t>
            </a:fld>
            <a:endParaRPr lang="uk-UA"/>
          </a:p>
        </p:txBody>
      </p:sp>
      <p:sp>
        <p:nvSpPr>
          <p:cNvPr id="17" name="Footer Placeholder 16"/>
          <p:cNvSpPr>
            <a:spLocks noGrp="1"/>
          </p:cNvSpPr>
          <p:nvPr>
            <p:ph type="ftr" sz="quarter" idx="12"/>
          </p:nvPr>
        </p:nvSpPr>
        <p:spPr/>
        <p:txBody>
          <a:bodyPr/>
          <a:lstStyle/>
          <a:p>
            <a:endParaRPr lang="uk-UA"/>
          </a:p>
        </p:txBody>
      </p:sp>
    </p:spTree>
  </p:cSld>
  <p:clrMapOvr>
    <a:masterClrMapping/>
  </p:clrMapOvr>
  <p:transition spd="slow">
    <p:cove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ru-RU" smtClean="0"/>
              <a:t>Образец заголовка</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6" name="Date Placeholder 15"/>
          <p:cNvSpPr>
            <a:spLocks noGrp="1"/>
          </p:cNvSpPr>
          <p:nvPr>
            <p:ph type="dt" sz="half" idx="10"/>
          </p:nvPr>
        </p:nvSpPr>
        <p:spPr/>
        <p:txBody>
          <a:bodyPr/>
          <a:lstStyle/>
          <a:p>
            <a:fld id="{F1EB662B-709C-4C4A-9D31-C69390368333}" type="datetimeFigureOut">
              <a:rPr lang="uk-UA" smtClean="0"/>
              <a:pPr/>
              <a:t>02.12.2013</a:t>
            </a:fld>
            <a:endParaRPr lang="uk-UA"/>
          </a:p>
        </p:txBody>
      </p:sp>
      <p:sp>
        <p:nvSpPr>
          <p:cNvPr id="17" name="Slide Number Placeholder 16"/>
          <p:cNvSpPr>
            <a:spLocks noGrp="1"/>
          </p:cNvSpPr>
          <p:nvPr>
            <p:ph type="sldNum" sz="quarter" idx="11"/>
          </p:nvPr>
        </p:nvSpPr>
        <p:spPr/>
        <p:txBody>
          <a:bodyPr/>
          <a:lstStyle/>
          <a:p>
            <a:fld id="{C50B6B2E-705C-44F5-838C-B73E1958FF6E}" type="slidenum">
              <a:rPr lang="uk-UA" smtClean="0"/>
              <a:pPr/>
              <a:t>‹#›</a:t>
            </a:fld>
            <a:endParaRPr lang="uk-UA"/>
          </a:p>
        </p:txBody>
      </p:sp>
      <p:sp>
        <p:nvSpPr>
          <p:cNvPr id="18" name="Footer Placeholder 17"/>
          <p:cNvSpPr>
            <a:spLocks noGrp="1"/>
          </p:cNvSpPr>
          <p:nvPr>
            <p:ph type="ftr" sz="quarter" idx="12"/>
          </p:nvPr>
        </p:nvSpPr>
        <p:spPr/>
        <p:txBody>
          <a:bodyPr/>
          <a:lstStyle/>
          <a:p>
            <a:endParaRPr lang="uk-UA"/>
          </a:p>
        </p:txBody>
      </p:sp>
    </p:spTree>
  </p:cSld>
  <p:clrMapOvr>
    <a:masterClrMapping/>
  </p:clrMapOvr>
  <p:transition spd="slow">
    <p:cove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3" cstate="print"/>
          <a:stretch>
            <a:fillRect/>
          </a:stretch>
        </p:blipFill>
        <p:spPr>
          <a:xfrm>
            <a:off x="8823693" y="0"/>
            <a:ext cx="320307" cy="6858000"/>
          </a:xfrm>
          <a:prstGeom prst="rect">
            <a:avLst/>
          </a:prstGeom>
        </p:spPr>
      </p:pic>
      <p:sp>
        <p:nvSpPr>
          <p:cNvPr id="2" name="Title Placeholder 1"/>
          <p:cNvSpPr>
            <a:spLocks noGrp="1"/>
          </p:cNvSpPr>
          <p:nvPr>
            <p:ph type="title"/>
          </p:nvPr>
        </p:nvSpPr>
        <p:spPr>
          <a:xfrm>
            <a:off x="4876800" y="457200"/>
            <a:ext cx="2819400" cy="571500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457200"/>
            <a:ext cx="3657600" cy="5714999"/>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8" name="Slide Number Placeholder 7"/>
          <p:cNvSpPr>
            <a:spLocks noGrp="1"/>
          </p:cNvSpPr>
          <p:nvPr>
            <p:ph type="sldNum" sz="quarter" idx="4"/>
          </p:nvPr>
        </p:nvSpPr>
        <p:spPr>
          <a:xfrm>
            <a:off x="7772400" y="6400800"/>
            <a:ext cx="533400" cy="1524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C50B6B2E-705C-44F5-838C-B73E1958FF6E}" type="slidenum">
              <a:rPr lang="uk-UA" smtClean="0"/>
              <a:pPr/>
              <a:t>‹#›</a:t>
            </a:fld>
            <a:endParaRPr lang="uk-UA"/>
          </a:p>
        </p:txBody>
      </p:sp>
      <p:sp>
        <p:nvSpPr>
          <p:cNvPr id="9" name="Date Placeholder 8"/>
          <p:cNvSpPr>
            <a:spLocks noGrp="1"/>
          </p:cNvSpPr>
          <p:nvPr>
            <p:ph type="dt" sz="half" idx="2"/>
          </p:nvPr>
        </p:nvSpPr>
        <p:spPr>
          <a:xfrm>
            <a:off x="4876801" y="6426201"/>
            <a:ext cx="2819399" cy="126999"/>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F1EB662B-709C-4C4A-9D31-C69390368333}" type="datetimeFigureOut">
              <a:rPr lang="uk-UA" smtClean="0"/>
              <a:pPr/>
              <a:t>02.12.2013</a:t>
            </a:fld>
            <a:endParaRPr lang="uk-UA"/>
          </a:p>
        </p:txBody>
      </p:sp>
      <p:sp>
        <p:nvSpPr>
          <p:cNvPr id="10" name="Footer Placeholder 9"/>
          <p:cNvSpPr>
            <a:spLocks noGrp="1"/>
          </p:cNvSpPr>
          <p:nvPr>
            <p:ph type="ftr" sz="quarter" idx="3"/>
          </p:nvPr>
        </p:nvSpPr>
        <p:spPr>
          <a:xfrm>
            <a:off x="4875213" y="6296248"/>
            <a:ext cx="2820987" cy="152400"/>
          </a:xfrm>
          <a:prstGeom prst="rect">
            <a:avLst/>
          </a:prstGeom>
        </p:spPr>
        <p:txBody>
          <a:bodyPr vert="horz" lIns="91440" tIns="45720" rIns="91440" bIns="45720" rtlCol="0" anchor="b"/>
          <a:lstStyle>
            <a:lvl1pPr algn="r">
              <a:defRPr sz="1050">
                <a:solidFill>
                  <a:schemeClr val="tx1"/>
                </a:solidFill>
              </a:defRPr>
            </a:lvl1pPr>
          </a:lstStyle>
          <a:p>
            <a:endParaRPr lang="uk-UA"/>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spd="slow">
    <p:cover/>
  </p:transition>
  <p:timing>
    <p:tnLst>
      <p:par>
        <p:cTn id="1" dur="indefinite" restart="never" nodeType="tmRoot"/>
      </p:par>
    </p:tnLst>
  </p:timing>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audio" Target="file:///C:\Downloads\&#1060;&#1086;&#1088;&#1090;&#1077;&#1087;&#1080;&#1072;&#1085;&#1086;%20-%20&#1042;&#1086;&#1083;&#1085;&#1091;&#1102;&#1097;&#1072;&#1103;%20&#1084;&#1077;&#1083;&#1086;&#1076;&#1080;&#1103;.mp3" TargetMode="Externa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flipV="1">
            <a:off x="533400" y="-1107504"/>
            <a:ext cx="7854696" cy="504056"/>
          </a:xfrm>
        </p:spPr>
        <p:txBody>
          <a:bodyPr/>
          <a:lstStyle/>
          <a:p>
            <a:endParaRPr lang="uk-UA" dirty="0"/>
          </a:p>
        </p:txBody>
      </p:sp>
      <p:sp>
        <p:nvSpPr>
          <p:cNvPr id="2" name="Заголовок 1"/>
          <p:cNvSpPr>
            <a:spLocks noGrp="1"/>
          </p:cNvSpPr>
          <p:nvPr>
            <p:ph type="title"/>
          </p:nvPr>
        </p:nvSpPr>
        <p:spPr>
          <a:xfrm>
            <a:off x="1619672" y="476672"/>
            <a:ext cx="5040560" cy="2376264"/>
          </a:xfrm>
        </p:spPr>
        <p:txBody>
          <a:bodyPr>
            <a:noAutofit/>
          </a:bodyPr>
          <a:lstStyle/>
          <a:p>
            <a:r>
              <a:rPr lang="uk-UA" sz="4800" b="1" i="1" dirty="0" smtClean="0">
                <a:effectLst>
                  <a:outerShdw blurRad="38100" dist="38100" dir="2700000" algn="tl">
                    <a:srgbClr val="000000">
                      <a:alpha val="43137"/>
                    </a:srgbClr>
                  </a:outerShdw>
                </a:effectLst>
              </a:rPr>
              <a:t>Соціальні загрози  суспільній безпеці  </a:t>
            </a:r>
            <a:endParaRPr lang="uk-UA" sz="4800" b="1" i="1" dirty="0">
              <a:effectLst>
                <a:outerShdw blurRad="38100" dist="38100" dir="2700000" algn="tl">
                  <a:srgbClr val="000000">
                    <a:alpha val="43137"/>
                  </a:srgbClr>
                </a:outerShdw>
              </a:effectLst>
            </a:endParaRPr>
          </a:p>
        </p:txBody>
      </p:sp>
      <p:pic>
        <p:nvPicPr>
          <p:cNvPr id="5" name="Рисунок 4" descr="загруженное.jpg"/>
          <p:cNvPicPr>
            <a:picLocks noChangeAspect="1"/>
          </p:cNvPicPr>
          <p:nvPr/>
        </p:nvPicPr>
        <p:blipFill>
          <a:blip r:embed="rId4" cstate="print"/>
          <a:stretch>
            <a:fillRect/>
          </a:stretch>
        </p:blipFill>
        <p:spPr>
          <a:xfrm>
            <a:off x="1187624" y="3111748"/>
            <a:ext cx="5256584" cy="3240360"/>
          </a:xfrm>
          <a:prstGeom prst="rect">
            <a:avLst/>
          </a:prstGeom>
          <a:ln>
            <a:solidFill>
              <a:srgbClr val="BD0322"/>
            </a:solidFill>
          </a:ln>
        </p:spPr>
      </p:pic>
      <p:pic>
        <p:nvPicPr>
          <p:cNvPr id="9" name="Фортепиано - Волнующая мелодия.mp3">
            <a:hlinkClick r:id="" action="ppaction://media"/>
          </p:cNvPr>
          <p:cNvPicPr>
            <a:picLocks noRot="1" noChangeAspect="1"/>
          </p:cNvPicPr>
          <p:nvPr>
            <a:audioFile r:link="rId1"/>
          </p:nvPr>
        </p:nvPicPr>
        <p:blipFill>
          <a:blip r:embed="rId5" cstate="print"/>
          <a:stretch>
            <a:fillRect/>
          </a:stretch>
        </p:blipFill>
        <p:spPr>
          <a:xfrm>
            <a:off x="-4519426" y="6381328"/>
            <a:ext cx="378458" cy="522389"/>
          </a:xfrm>
          <a:prstGeom prst="rect">
            <a:avLst/>
          </a:prstGeom>
        </p:spPr>
      </p:pic>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
                                          </p:val>
                                        </p:tav>
                                        <p:tav tm="100000">
                                          <p:val>
                                            <p:fltVal val="1"/>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10" restart="whenNotActive" fill="hold" evtFilter="cancelBubble" nodeType="interactiveSeq">
                <p:stCondLst>
                  <p:cond evt="onClick" delay="0">
                    <p:tgtEl>
                      <p:spTgt spid="9"/>
                    </p:tgtEl>
                  </p:cond>
                </p:stCondLst>
                <p:endSync evt="end" delay="0">
                  <p:rtn val="all"/>
                </p:endSync>
                <p:childTnLst>
                  <p:par>
                    <p:cTn id="11" fill="hold">
                      <p:stCondLst>
                        <p:cond delay="0"/>
                      </p:stCondLst>
                      <p:childTnLst>
                        <p:par>
                          <p:cTn id="12" fill="hold">
                            <p:stCondLst>
                              <p:cond delay="0"/>
                            </p:stCondLst>
                            <p:childTnLst>
                              <p:par>
                                <p:cTn id="13" presetID="1" presetClass="mediacall" presetSubtype="0" fill="hold" nodeType="clickEffect">
                                  <p:stCondLst>
                                    <p:cond delay="0"/>
                                  </p:stCondLst>
                                  <p:childTnLst>
                                    <p:cmd type="call" cmd="playFrom(0.0)">
                                      <p:cBhvr>
                                        <p:cTn id="14" dur="185920" fill="hold"/>
                                        <p:tgtEl>
                                          <p:spTgt spid="9"/>
                                        </p:tgtEl>
                                      </p:cBhvr>
                                    </p:cmd>
                                  </p:childTnLst>
                                </p:cTn>
                              </p:par>
                            </p:childTnLst>
                          </p:cTn>
                        </p:par>
                      </p:childTnLst>
                    </p:cTn>
                  </p:par>
                </p:childTnLst>
              </p:cTn>
              <p:nextCondLst>
                <p:cond evt="onClick" delay="0">
                  <p:tgtEl>
                    <p:spTgt spid="9"/>
                  </p:tgtEl>
                </p:cond>
              </p:nextCondLst>
            </p:seq>
            <p:audio>
              <p:cMediaNode>
                <p:cTn id="15" fill="hold" display="0">
                  <p:stCondLst>
                    <p:cond delay="indefinite"/>
                  </p:stCondLst>
                  <p:endCondLst>
                    <p:cond evt="onNext" delay="0">
                      <p:tgtEl>
                        <p:sldTgt/>
                      </p:tgtEl>
                    </p:cond>
                    <p:cond evt="onPrev" delay="0">
                      <p:tgtEl>
                        <p:sldTgt/>
                      </p:tgtEl>
                    </p:cond>
                    <p:cond evt="onStopAudio" delay="0">
                      <p:tgtEl>
                        <p:sldTgt/>
                      </p:tgtEl>
                    </p:cond>
                  </p:endCondLst>
                </p:cTn>
                <p:tgtEl>
                  <p:spTgt spid="9"/>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7504" y="0"/>
            <a:ext cx="8507288" cy="4248472"/>
          </a:xfrm>
        </p:spPr>
        <p:txBody>
          <a:bodyPr>
            <a:normAutofit/>
          </a:bodyPr>
          <a:lstStyle/>
          <a:p>
            <a:pPr>
              <a:buNone/>
            </a:pPr>
            <a:r>
              <a:rPr lang="uk-UA" sz="2800" i="1" dirty="0" smtClean="0"/>
              <a:t>У доповіді ООН зазначено , що через десять років кількість жителів планети старше 60 років перевищить мільярд  осіб. До 2050 року людей за “ шістдесят ” в світі буде більш , ніж 15 – річних підлітків. Японія на сьогодні є єдиною країною , де вік 30 % жителів перевищує 60 років. Однак , до 2050 року в аналогічній демографічній країні опиниться ще не менш 50 країн , втому числі Албанія , Канада і Китай. </a:t>
            </a:r>
          </a:p>
          <a:p>
            <a:pPr>
              <a:buNone/>
            </a:pPr>
            <a:endParaRPr lang="uk-UA" sz="2400" b="1" i="1" dirty="0"/>
          </a:p>
        </p:txBody>
      </p:sp>
      <p:sp>
        <p:nvSpPr>
          <p:cNvPr id="2" name="Заголовок 1"/>
          <p:cNvSpPr>
            <a:spLocks noGrp="1"/>
          </p:cNvSpPr>
          <p:nvPr>
            <p:ph type="title"/>
          </p:nvPr>
        </p:nvSpPr>
        <p:spPr>
          <a:xfrm>
            <a:off x="457200" y="-459432"/>
            <a:ext cx="8229600" cy="216024"/>
          </a:xfrm>
        </p:spPr>
        <p:txBody>
          <a:bodyPr>
            <a:normAutofit fontScale="90000"/>
          </a:bodyPr>
          <a:lstStyle/>
          <a:p>
            <a:endParaRPr lang="uk-UA" dirty="0"/>
          </a:p>
        </p:txBody>
      </p:sp>
      <p:pic>
        <p:nvPicPr>
          <p:cNvPr id="4" name="Рисунок 3" descr="загруженное (1).jpg"/>
          <p:cNvPicPr>
            <a:picLocks noChangeAspect="1"/>
          </p:cNvPicPr>
          <p:nvPr/>
        </p:nvPicPr>
        <p:blipFill>
          <a:blip r:embed="rId2" cstate="print"/>
          <a:stretch>
            <a:fillRect/>
          </a:stretch>
        </p:blipFill>
        <p:spPr>
          <a:xfrm>
            <a:off x="3635896" y="3789040"/>
            <a:ext cx="5224214" cy="2713454"/>
          </a:xfrm>
          <a:prstGeom prst="rect">
            <a:avLst/>
          </a:prstGeom>
        </p:spPr>
      </p:pic>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7504" y="3253928"/>
            <a:ext cx="8568952" cy="3199408"/>
          </a:xfrm>
        </p:spPr>
        <p:txBody>
          <a:bodyPr/>
          <a:lstStyle/>
          <a:p>
            <a:pPr>
              <a:buNone/>
            </a:pPr>
            <a:r>
              <a:rPr lang="uk-UA" dirty="0" smtClean="0"/>
              <a:t> </a:t>
            </a:r>
            <a:r>
              <a:rPr lang="uk-UA" sz="2800" b="1" i="1" dirty="0" smtClean="0">
                <a:solidFill>
                  <a:schemeClr val="tx1"/>
                </a:solidFill>
              </a:rPr>
              <a:t>В даний час дві третини світу старше 60 років , за даними фонду населення ООН , проживають в країнах , що розвиваються.</a:t>
            </a:r>
          </a:p>
          <a:p>
            <a:pPr>
              <a:buNone/>
            </a:pPr>
            <a:r>
              <a:rPr lang="uk-UA" sz="2800" b="1" i="1" dirty="0" smtClean="0">
                <a:solidFill>
                  <a:schemeClr val="tx1"/>
                </a:solidFill>
              </a:rPr>
              <a:t>У ряді держав , наприклад , на Кіпрі і Латвії , більше половини тих , чий вік перевищує 60 років , проживають в умовах бідності . </a:t>
            </a:r>
            <a:endParaRPr lang="uk-UA" sz="2800" b="1" i="1" dirty="0">
              <a:solidFill>
                <a:schemeClr val="tx1"/>
              </a:solidFill>
            </a:endParaRPr>
          </a:p>
        </p:txBody>
      </p:sp>
      <p:sp>
        <p:nvSpPr>
          <p:cNvPr id="2" name="Заголовок 1"/>
          <p:cNvSpPr>
            <a:spLocks noGrp="1"/>
          </p:cNvSpPr>
          <p:nvPr>
            <p:ph type="title"/>
          </p:nvPr>
        </p:nvSpPr>
        <p:spPr>
          <a:xfrm flipV="1">
            <a:off x="457200" y="-531440"/>
            <a:ext cx="8229600" cy="72008"/>
          </a:xfrm>
        </p:spPr>
        <p:txBody>
          <a:bodyPr>
            <a:normAutofit fontScale="90000"/>
          </a:bodyPr>
          <a:lstStyle/>
          <a:p>
            <a:endParaRPr lang="uk-UA" dirty="0"/>
          </a:p>
        </p:txBody>
      </p:sp>
      <p:pic>
        <p:nvPicPr>
          <p:cNvPr id="4" name="Рисунок 3" descr="images (5).jpg"/>
          <p:cNvPicPr>
            <a:picLocks noChangeAspect="1"/>
          </p:cNvPicPr>
          <p:nvPr/>
        </p:nvPicPr>
        <p:blipFill>
          <a:blip r:embed="rId2" cstate="print"/>
          <a:stretch>
            <a:fillRect/>
          </a:stretch>
        </p:blipFill>
        <p:spPr>
          <a:xfrm>
            <a:off x="0" y="0"/>
            <a:ext cx="3744416" cy="3168352"/>
          </a:xfrm>
          <a:prstGeom prst="rect">
            <a:avLst/>
          </a:prstGeom>
        </p:spPr>
      </p:pic>
      <p:pic>
        <p:nvPicPr>
          <p:cNvPr id="5" name="Рисунок 4" descr="images (4).jpg"/>
          <p:cNvPicPr>
            <a:picLocks noChangeAspect="1"/>
          </p:cNvPicPr>
          <p:nvPr/>
        </p:nvPicPr>
        <p:blipFill>
          <a:blip r:embed="rId3" cstate="print"/>
          <a:stretch>
            <a:fillRect/>
          </a:stretch>
        </p:blipFill>
        <p:spPr>
          <a:xfrm>
            <a:off x="5220072" y="13568"/>
            <a:ext cx="3600400" cy="3240360"/>
          </a:xfrm>
          <a:prstGeom prst="rect">
            <a:avLst/>
          </a:prstGeom>
        </p:spPr>
      </p:pic>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7504" y="116632"/>
            <a:ext cx="4188668" cy="6336704"/>
          </a:xfrm>
        </p:spPr>
        <p:txBody>
          <a:bodyPr>
            <a:normAutofit fontScale="92500"/>
          </a:bodyPr>
          <a:lstStyle/>
          <a:p>
            <a:pPr>
              <a:buNone/>
            </a:pPr>
            <a:r>
              <a:rPr lang="uk-UA" sz="3500" b="1" i="1" dirty="0" smtClean="0">
                <a:solidFill>
                  <a:srgbClr val="FF0000"/>
                </a:solidFill>
              </a:rPr>
              <a:t>Війна </a:t>
            </a:r>
            <a:r>
              <a:rPr lang="uk-UA" sz="2000" dirty="0" smtClean="0"/>
              <a:t>– </a:t>
            </a:r>
            <a:r>
              <a:rPr lang="uk-UA" sz="2800" dirty="0" smtClean="0"/>
              <a:t>складне суспільно  - політичне явище , пов'язане з розв'язанням протиріч між державами , народами , національними та соціальними групами з переходом до застування засобів збройної боротьби , що відбувається у формі  бойових дій між їх збройними силами .</a:t>
            </a:r>
          </a:p>
          <a:p>
            <a:pPr>
              <a:buNone/>
            </a:pPr>
            <a:r>
              <a:rPr lang="uk-UA" sz="2800" dirty="0" smtClean="0"/>
              <a:t>Війни становлять потенційну загрозу соціальній безпеці.</a:t>
            </a:r>
          </a:p>
          <a:p>
            <a:pPr>
              <a:buNone/>
            </a:pPr>
            <a:endParaRPr lang="uk-UA" sz="2400" dirty="0"/>
          </a:p>
        </p:txBody>
      </p:sp>
      <p:sp>
        <p:nvSpPr>
          <p:cNvPr id="2" name="Заголовок 1"/>
          <p:cNvSpPr>
            <a:spLocks noGrp="1"/>
          </p:cNvSpPr>
          <p:nvPr>
            <p:ph type="title"/>
          </p:nvPr>
        </p:nvSpPr>
        <p:spPr>
          <a:xfrm>
            <a:off x="457200" y="0"/>
            <a:ext cx="8229600" cy="1196752"/>
          </a:xfrm>
        </p:spPr>
        <p:txBody>
          <a:bodyPr>
            <a:noAutofit/>
          </a:bodyPr>
          <a:lstStyle/>
          <a:p>
            <a:r>
              <a:rPr lang="uk-UA" sz="4000" b="1" i="1" dirty="0" smtClean="0">
                <a:effectLst>
                  <a:outerShdw blurRad="38100" dist="38100" dir="2700000" algn="tl">
                    <a:srgbClr val="000000">
                      <a:alpha val="43137"/>
                    </a:srgbClr>
                  </a:outerShdw>
                </a:effectLst>
              </a:rPr>
              <a:t>                       </a:t>
            </a:r>
            <a:r>
              <a:rPr lang="uk-UA" sz="8000" b="1" i="1" dirty="0" smtClean="0">
                <a:solidFill>
                  <a:srgbClr val="0070C0"/>
                </a:solidFill>
                <a:effectLst>
                  <a:outerShdw blurRad="38100" dist="38100" dir="2700000" algn="tl">
                    <a:srgbClr val="000000">
                      <a:alpha val="43137"/>
                    </a:srgbClr>
                  </a:outerShdw>
                </a:effectLst>
              </a:rPr>
              <a:t>Війни</a:t>
            </a:r>
            <a:endParaRPr lang="uk-UA" sz="8000" b="1" i="1" dirty="0">
              <a:solidFill>
                <a:srgbClr val="0070C0"/>
              </a:solidFill>
              <a:effectLst>
                <a:outerShdw blurRad="38100" dist="38100" dir="2700000" algn="tl">
                  <a:srgbClr val="000000">
                    <a:alpha val="43137"/>
                  </a:srgbClr>
                </a:outerShdw>
              </a:effectLst>
            </a:endParaRPr>
          </a:p>
        </p:txBody>
      </p:sp>
      <p:pic>
        <p:nvPicPr>
          <p:cNvPr id="5" name="Рисунок 4" descr="images (11).jpg"/>
          <p:cNvPicPr>
            <a:picLocks noChangeAspect="1"/>
          </p:cNvPicPr>
          <p:nvPr/>
        </p:nvPicPr>
        <p:blipFill>
          <a:blip r:embed="rId2" cstate="print"/>
          <a:stretch>
            <a:fillRect/>
          </a:stretch>
        </p:blipFill>
        <p:spPr>
          <a:xfrm>
            <a:off x="4711824" y="1467768"/>
            <a:ext cx="4139952" cy="4121472"/>
          </a:xfrm>
          <a:prstGeom prst="rect">
            <a:avLst/>
          </a:prstGeom>
          <a:ln>
            <a:solidFill>
              <a:srgbClr val="002060"/>
            </a:solidFill>
          </a:ln>
          <a:effectLst>
            <a:outerShdw blurRad="50800" dist="38100" dir="10800000" algn="r" rotWithShape="0">
              <a:prstClr val="black">
                <a:alpha val="40000"/>
              </a:prstClr>
            </a:outerShdw>
          </a:effectLst>
        </p:spPr>
      </p:pic>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3140968"/>
            <a:ext cx="8686800" cy="3024336"/>
          </a:xfrm>
        </p:spPr>
        <p:txBody>
          <a:bodyPr>
            <a:noAutofit/>
          </a:bodyPr>
          <a:lstStyle/>
          <a:p>
            <a:pPr>
              <a:buNone/>
            </a:pPr>
            <a:r>
              <a:rPr lang="uk-UA" sz="2800" b="1" i="1" dirty="0" smtClean="0">
                <a:solidFill>
                  <a:srgbClr val="FF0000"/>
                </a:solidFill>
              </a:rPr>
              <a:t>Війни спричиняють величезні втрати серед мирного населення , значні фінансові витрати , знищення культурних та природних ресурсів. </a:t>
            </a:r>
            <a:r>
              <a:rPr lang="uk-UA" sz="2800" i="1" dirty="0" smtClean="0"/>
              <a:t>У світі зберігаються ті постійно збільшуються величезні арсенали засобів масового знищення , а загальні витрати та військові потреби у 2002 році становили трильйон доларів.</a:t>
            </a:r>
            <a:endParaRPr lang="uk-UA" sz="2800" i="1" dirty="0"/>
          </a:p>
        </p:txBody>
      </p:sp>
      <p:sp>
        <p:nvSpPr>
          <p:cNvPr id="2" name="Заголовок 1"/>
          <p:cNvSpPr>
            <a:spLocks noGrp="1"/>
          </p:cNvSpPr>
          <p:nvPr>
            <p:ph type="title"/>
          </p:nvPr>
        </p:nvSpPr>
        <p:spPr>
          <a:xfrm>
            <a:off x="457200" y="-459432"/>
            <a:ext cx="8229600" cy="144016"/>
          </a:xfrm>
        </p:spPr>
        <p:txBody>
          <a:bodyPr>
            <a:normAutofit fontScale="90000"/>
          </a:bodyPr>
          <a:lstStyle/>
          <a:p>
            <a:endParaRPr lang="uk-UA" dirty="0"/>
          </a:p>
        </p:txBody>
      </p:sp>
      <p:pic>
        <p:nvPicPr>
          <p:cNvPr id="4" name="Рисунок 3" descr="images (10).jpg"/>
          <p:cNvPicPr>
            <a:picLocks noChangeAspect="1"/>
          </p:cNvPicPr>
          <p:nvPr/>
        </p:nvPicPr>
        <p:blipFill>
          <a:blip r:embed="rId2" cstate="print"/>
          <a:stretch>
            <a:fillRect/>
          </a:stretch>
        </p:blipFill>
        <p:spPr>
          <a:xfrm>
            <a:off x="-1" y="133288"/>
            <a:ext cx="4317699" cy="2448272"/>
          </a:xfrm>
          <a:prstGeom prst="rect">
            <a:avLst/>
          </a:prstGeom>
          <a:ln>
            <a:solidFill>
              <a:schemeClr val="tx2">
                <a:lumMod val="50000"/>
              </a:schemeClr>
            </a:solidFill>
          </a:ln>
        </p:spPr>
      </p:pic>
      <p:pic>
        <p:nvPicPr>
          <p:cNvPr id="5" name="Рисунок 4" descr="images (8).jpg"/>
          <p:cNvPicPr>
            <a:picLocks noChangeAspect="1"/>
          </p:cNvPicPr>
          <p:nvPr/>
        </p:nvPicPr>
        <p:blipFill>
          <a:blip r:embed="rId3" cstate="print"/>
          <a:stretch>
            <a:fillRect/>
          </a:stretch>
        </p:blipFill>
        <p:spPr>
          <a:xfrm>
            <a:off x="4644008" y="133288"/>
            <a:ext cx="4104456" cy="2448272"/>
          </a:xfrm>
          <a:prstGeom prst="rect">
            <a:avLst/>
          </a:prstGeom>
          <a:ln>
            <a:solidFill>
              <a:schemeClr val="tx2">
                <a:lumMod val="50000"/>
              </a:schemeClr>
            </a:solidFill>
          </a:ln>
        </p:spPr>
      </p:pic>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3140968"/>
            <a:ext cx="8435280" cy="3600400"/>
          </a:xfrm>
        </p:spPr>
        <p:txBody>
          <a:bodyPr>
            <a:noAutofit/>
          </a:bodyPr>
          <a:lstStyle/>
          <a:p>
            <a:pPr algn="r">
              <a:buNone/>
            </a:pPr>
            <a:r>
              <a:rPr lang="uk-UA" sz="4000" b="1" i="1" dirty="0" smtClean="0">
                <a:solidFill>
                  <a:srgbClr val="FF0000"/>
                </a:solidFill>
              </a:rPr>
              <a:t>Тероризм</a:t>
            </a:r>
            <a:r>
              <a:rPr lang="uk-UA" sz="2800" b="1" i="1" dirty="0" smtClean="0">
                <a:solidFill>
                  <a:srgbClr val="BD0322"/>
                </a:solidFill>
              </a:rPr>
              <a:t> </a:t>
            </a:r>
            <a:r>
              <a:rPr lang="uk-UA" sz="2800" i="1" dirty="0" smtClean="0">
                <a:solidFill>
                  <a:schemeClr val="tx1">
                    <a:lumMod val="95000"/>
                    <a:lumOff val="5000"/>
                  </a:schemeClr>
                </a:solidFill>
              </a:rPr>
              <a:t>– </a:t>
            </a:r>
            <a:r>
              <a:rPr lang="uk-UA" sz="3600" i="1" dirty="0" smtClean="0">
                <a:solidFill>
                  <a:schemeClr val="tx1">
                    <a:lumMod val="95000"/>
                    <a:lumOff val="5000"/>
                  </a:schemeClr>
                </a:solidFill>
              </a:rPr>
              <a:t>насильницькі дії проти мирного населення , здебільшого з політичною метою. Він є частиною підпільної боротьби , має насильницькі цілеспрямовані , може бути керованим на ідеологічному ґрунті. </a:t>
            </a:r>
            <a:endParaRPr lang="uk-UA" sz="3600" i="1" dirty="0">
              <a:solidFill>
                <a:schemeClr val="tx1">
                  <a:lumMod val="95000"/>
                  <a:lumOff val="5000"/>
                </a:schemeClr>
              </a:solidFill>
            </a:endParaRPr>
          </a:p>
        </p:txBody>
      </p:sp>
      <p:sp>
        <p:nvSpPr>
          <p:cNvPr id="2" name="Заголовок 1"/>
          <p:cNvSpPr>
            <a:spLocks noGrp="1"/>
          </p:cNvSpPr>
          <p:nvPr>
            <p:ph type="title"/>
          </p:nvPr>
        </p:nvSpPr>
        <p:spPr>
          <a:xfrm>
            <a:off x="457200" y="548680"/>
            <a:ext cx="8229600" cy="936104"/>
          </a:xfrm>
        </p:spPr>
        <p:txBody>
          <a:bodyPr>
            <a:normAutofit/>
          </a:bodyPr>
          <a:lstStyle/>
          <a:p>
            <a:r>
              <a:rPr lang="uk-UA" sz="4800" b="1" i="1" dirty="0" smtClean="0">
                <a:effectLst>
                  <a:outerShdw blurRad="38100" dist="38100" dir="2700000" algn="tl">
                    <a:srgbClr val="000000">
                      <a:alpha val="43137"/>
                    </a:srgbClr>
                  </a:outerShdw>
                </a:effectLst>
              </a:rPr>
              <a:t>                 </a:t>
            </a:r>
            <a:r>
              <a:rPr lang="uk-UA" sz="4800" b="1" i="1" dirty="0" smtClean="0">
                <a:solidFill>
                  <a:srgbClr val="0070C0"/>
                </a:solidFill>
                <a:effectLst>
                  <a:outerShdw blurRad="38100" dist="38100" dir="2700000" algn="tl">
                    <a:srgbClr val="000000">
                      <a:alpha val="43137"/>
                    </a:srgbClr>
                  </a:outerShdw>
                </a:effectLst>
              </a:rPr>
              <a:t>Тероризм</a:t>
            </a:r>
            <a:endParaRPr lang="uk-UA" sz="4800" b="1" i="1" dirty="0">
              <a:solidFill>
                <a:srgbClr val="0070C0"/>
              </a:solidFill>
              <a:effectLst>
                <a:outerShdw blurRad="38100" dist="38100" dir="2700000" algn="tl">
                  <a:srgbClr val="000000">
                    <a:alpha val="43137"/>
                  </a:srgbClr>
                </a:outerShdw>
              </a:effectLst>
            </a:endParaRPr>
          </a:p>
        </p:txBody>
      </p:sp>
      <p:pic>
        <p:nvPicPr>
          <p:cNvPr id="4" name="Рисунок 3" descr="WTCgroundzero.jpg"/>
          <p:cNvPicPr>
            <a:picLocks noChangeAspect="1"/>
          </p:cNvPicPr>
          <p:nvPr/>
        </p:nvPicPr>
        <p:blipFill>
          <a:blip r:embed="rId2" cstate="print"/>
          <a:stretch>
            <a:fillRect/>
          </a:stretch>
        </p:blipFill>
        <p:spPr>
          <a:xfrm>
            <a:off x="0" y="11708"/>
            <a:ext cx="5616624" cy="316835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4408" y="3242320"/>
            <a:ext cx="8724056" cy="3615680"/>
          </a:xfrm>
        </p:spPr>
        <p:txBody>
          <a:bodyPr>
            <a:normAutofit/>
          </a:bodyPr>
          <a:lstStyle/>
          <a:p>
            <a:pPr algn="r">
              <a:buNone/>
            </a:pPr>
            <a:r>
              <a:rPr lang="uk-UA" sz="3200" i="1" dirty="0" smtClean="0">
                <a:solidFill>
                  <a:schemeClr val="tx1">
                    <a:lumMod val="95000"/>
                    <a:lumOff val="5000"/>
                  </a:schemeClr>
                </a:solidFill>
              </a:rPr>
              <a:t>Сьогодні жертвами вчинків терористів стають  не лише ті , на кого спрямовано саму дію , а й ті , хто випадково опинився поруч</a:t>
            </a:r>
            <a:r>
              <a:rPr lang="en-US" sz="3200" i="1" dirty="0" smtClean="0">
                <a:solidFill>
                  <a:schemeClr val="tx1">
                    <a:lumMod val="95000"/>
                    <a:lumOff val="5000"/>
                  </a:schemeClr>
                </a:solidFill>
              </a:rPr>
              <a:t> </a:t>
            </a:r>
            <a:r>
              <a:rPr lang="uk-UA" sz="3200" i="1" dirty="0" smtClean="0">
                <a:solidFill>
                  <a:schemeClr val="tx1">
                    <a:lumMod val="95000"/>
                    <a:lumOff val="5000"/>
                  </a:schemeClr>
                </a:solidFill>
              </a:rPr>
              <a:t>.  Тероризм становить</a:t>
            </a:r>
            <a:r>
              <a:rPr lang="en-US" sz="3200" i="1" dirty="0" smtClean="0">
                <a:solidFill>
                  <a:schemeClr val="tx1">
                    <a:lumMod val="95000"/>
                    <a:lumOff val="5000"/>
                  </a:schemeClr>
                </a:solidFill>
              </a:rPr>
              <a:t>  </a:t>
            </a:r>
            <a:r>
              <a:rPr lang="uk-UA" sz="3200" i="1" dirty="0" smtClean="0">
                <a:solidFill>
                  <a:schemeClr val="tx1">
                    <a:lumMod val="95000"/>
                    <a:lumOff val="5000"/>
                  </a:schemeClr>
                </a:solidFill>
              </a:rPr>
              <a:t>загрозу для всього людства , навіть коли терористичні акти відбуваються у віддалених куточках планети. </a:t>
            </a:r>
            <a:endParaRPr lang="uk-UA" sz="3200" i="1" dirty="0">
              <a:solidFill>
                <a:schemeClr val="tx1">
                  <a:lumMod val="95000"/>
                  <a:lumOff val="5000"/>
                </a:schemeClr>
              </a:solidFill>
            </a:endParaRPr>
          </a:p>
        </p:txBody>
      </p:sp>
      <p:sp>
        <p:nvSpPr>
          <p:cNvPr id="2" name="Заголовок 1"/>
          <p:cNvSpPr>
            <a:spLocks noGrp="1"/>
          </p:cNvSpPr>
          <p:nvPr>
            <p:ph type="title"/>
          </p:nvPr>
        </p:nvSpPr>
        <p:spPr>
          <a:xfrm flipV="1">
            <a:off x="457200" y="-459432"/>
            <a:ext cx="8229600" cy="144016"/>
          </a:xfrm>
        </p:spPr>
        <p:txBody>
          <a:bodyPr>
            <a:normAutofit fontScale="90000"/>
          </a:bodyPr>
          <a:lstStyle/>
          <a:p>
            <a:endParaRPr lang="uk-UA" dirty="0"/>
          </a:p>
        </p:txBody>
      </p:sp>
      <p:pic>
        <p:nvPicPr>
          <p:cNvPr id="4" name="Рисунок 3" descr="images (13).jpg"/>
          <p:cNvPicPr>
            <a:picLocks noChangeAspect="1"/>
          </p:cNvPicPr>
          <p:nvPr/>
        </p:nvPicPr>
        <p:blipFill>
          <a:blip r:embed="rId2" cstate="print"/>
          <a:stretch>
            <a:fillRect/>
          </a:stretch>
        </p:blipFill>
        <p:spPr>
          <a:xfrm>
            <a:off x="24408" y="332656"/>
            <a:ext cx="5555704" cy="3245439"/>
          </a:xfrm>
          <a:prstGeom prst="rect">
            <a:avLst/>
          </a:prstGeom>
          <a:ln>
            <a:noFill/>
          </a:ln>
          <a:effectLst/>
          <a:scene3d>
            <a:camera prst="orthographicFront">
              <a:rot lat="0" lon="0" rev="0"/>
            </a:camera>
            <a:lightRig rig="contrasting" dir="t">
              <a:rot lat="0" lon="0" rev="7800000"/>
            </a:lightRig>
          </a:scene3d>
          <a:sp3d>
            <a:bevelT w="139700" h="139700"/>
          </a:sp3d>
        </p:spPr>
      </p:pic>
    </p:spTree>
  </p:cSld>
  <p:clrMapOvr>
    <a:masterClrMapping/>
  </p:clrMapOvr>
  <p:transition spd="slow">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596" y="116632"/>
            <a:ext cx="4139356" cy="4608512"/>
          </a:xfrm>
        </p:spPr>
        <p:txBody>
          <a:bodyPr>
            <a:normAutofit/>
          </a:bodyPr>
          <a:lstStyle/>
          <a:p>
            <a:pPr>
              <a:buNone/>
            </a:pPr>
            <a:r>
              <a:rPr lang="uk-UA" sz="2300" b="1" i="1" dirty="0" smtClean="0">
                <a:solidFill>
                  <a:srgbClr val="BD0322"/>
                </a:solidFill>
              </a:rPr>
              <a:t>Терористичний акт в Москві , відбувся 25 жовтня в 2002 році , коли чеченські терористи захопили в заручники й утримували три дні приблизно 800 глядачів мюзиклу “ Норд – Ост “. Загинуло понад 100 заручників , серед них були 4 громадянина України. </a:t>
            </a:r>
            <a:endParaRPr lang="uk-UA" sz="2300" b="1" i="1" dirty="0">
              <a:solidFill>
                <a:srgbClr val="BD0322"/>
              </a:solidFill>
            </a:endParaRPr>
          </a:p>
        </p:txBody>
      </p:sp>
      <p:sp>
        <p:nvSpPr>
          <p:cNvPr id="4" name="Содержимое 3"/>
          <p:cNvSpPr>
            <a:spLocks noGrp="1"/>
          </p:cNvSpPr>
          <p:nvPr>
            <p:ph sz="half" idx="2"/>
          </p:nvPr>
        </p:nvSpPr>
        <p:spPr>
          <a:xfrm>
            <a:off x="4499992" y="624384"/>
            <a:ext cx="4104456" cy="3744416"/>
          </a:xfrm>
        </p:spPr>
        <p:txBody>
          <a:bodyPr numCol="1">
            <a:noAutofit/>
          </a:bodyPr>
          <a:lstStyle/>
          <a:p>
            <a:pPr>
              <a:buNone/>
            </a:pPr>
            <a:r>
              <a:rPr lang="uk-UA" sz="2300" b="1" i="1" dirty="0" smtClean="0">
                <a:solidFill>
                  <a:srgbClr val="BD0322"/>
                </a:solidFill>
              </a:rPr>
              <a:t>Терористичний акт в Нью – Йорку , відбувся 11 вересня в 2001 році , терористи -  смертники спрямували два літаки із заручниками на борту в будівлі Світового торговельного центру . Загинуло 2750 осіб – громадян понад 90 країн , з 20 українцями включно.</a:t>
            </a:r>
            <a:endParaRPr lang="uk-UA" sz="2300" b="1" i="1" dirty="0">
              <a:solidFill>
                <a:srgbClr val="BD0322"/>
              </a:solidFill>
            </a:endParaRPr>
          </a:p>
        </p:txBody>
      </p:sp>
      <p:sp>
        <p:nvSpPr>
          <p:cNvPr id="2" name="Заголовок 1"/>
          <p:cNvSpPr>
            <a:spLocks noGrp="1"/>
          </p:cNvSpPr>
          <p:nvPr>
            <p:ph type="title"/>
          </p:nvPr>
        </p:nvSpPr>
        <p:spPr>
          <a:xfrm>
            <a:off x="374972" y="116632"/>
            <a:ext cx="8229600" cy="648072"/>
          </a:xfrm>
        </p:spPr>
        <p:txBody>
          <a:bodyPr>
            <a:noAutofit/>
          </a:bodyPr>
          <a:lstStyle/>
          <a:p>
            <a:r>
              <a:rPr lang="uk-UA" sz="4000" b="1" i="1" dirty="0" smtClean="0">
                <a:solidFill>
                  <a:srgbClr val="0070C0"/>
                </a:solidFill>
                <a:effectLst>
                  <a:outerShdw blurRad="38100" dist="38100" dir="2700000" algn="tl">
                    <a:srgbClr val="000000">
                      <a:alpha val="43137"/>
                    </a:srgbClr>
                  </a:outerShdw>
                </a:effectLst>
              </a:rPr>
              <a:t>Найвідоміші терористичні акти </a:t>
            </a:r>
            <a:endParaRPr lang="uk-UA" sz="4000" b="1" i="1" dirty="0">
              <a:solidFill>
                <a:srgbClr val="0070C0"/>
              </a:solidFill>
              <a:effectLst>
                <a:outerShdw blurRad="38100" dist="38100" dir="2700000" algn="tl">
                  <a:srgbClr val="000000">
                    <a:alpha val="43137"/>
                  </a:srgbClr>
                </a:outerShdw>
              </a:effectLst>
            </a:endParaRPr>
          </a:p>
        </p:txBody>
      </p:sp>
      <p:pic>
        <p:nvPicPr>
          <p:cNvPr id="5" name="Рисунок 4" descr="загруженное (2).jpg"/>
          <p:cNvPicPr>
            <a:picLocks noChangeAspect="1"/>
          </p:cNvPicPr>
          <p:nvPr/>
        </p:nvPicPr>
        <p:blipFill>
          <a:blip r:embed="rId2" cstate="print"/>
          <a:stretch>
            <a:fillRect/>
          </a:stretch>
        </p:blipFill>
        <p:spPr>
          <a:xfrm>
            <a:off x="4932040" y="4365104"/>
            <a:ext cx="3672408" cy="2304256"/>
          </a:xfrm>
          <a:prstGeom prst="rect">
            <a:avLst/>
          </a:prstGeom>
        </p:spPr>
      </p:pic>
      <p:pic>
        <p:nvPicPr>
          <p:cNvPr id="6" name="Рисунок 5" descr="n35n-s02.jpg"/>
          <p:cNvPicPr>
            <a:picLocks noChangeAspect="1"/>
          </p:cNvPicPr>
          <p:nvPr/>
        </p:nvPicPr>
        <p:blipFill>
          <a:blip r:embed="rId3" cstate="print"/>
          <a:stretch>
            <a:fillRect/>
          </a:stretch>
        </p:blipFill>
        <p:spPr>
          <a:xfrm>
            <a:off x="251520" y="4365104"/>
            <a:ext cx="3888432" cy="2348880"/>
          </a:xfrm>
          <a:prstGeom prst="rect">
            <a:avLst/>
          </a:prstGeom>
        </p:spPr>
      </p:pic>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899592" y="980728"/>
            <a:ext cx="6840760" cy="4896544"/>
          </a:xfrm>
        </p:spPr>
        <p:txBody>
          <a:bodyPr>
            <a:noAutofit/>
          </a:bodyPr>
          <a:lstStyle/>
          <a:p>
            <a:r>
              <a:rPr lang="ru-RU" sz="6000" b="1" i="1" dirty="0" smtClean="0">
                <a:solidFill>
                  <a:srgbClr val="FF0000"/>
                </a:solidFill>
                <a:effectLst>
                  <a:outerShdw blurRad="38100" dist="38100" dir="2700000" algn="tl">
                    <a:srgbClr val="000000">
                      <a:alpha val="43137"/>
                    </a:srgbClr>
                  </a:outerShdw>
                </a:effectLst>
              </a:rPr>
              <a:t/>
            </a:r>
            <a:br>
              <a:rPr lang="ru-RU" sz="6000" b="1" i="1" dirty="0" smtClean="0">
                <a:solidFill>
                  <a:srgbClr val="FF0000"/>
                </a:solidFill>
                <a:effectLst>
                  <a:outerShdw blurRad="38100" dist="38100" dir="2700000" algn="tl">
                    <a:srgbClr val="000000">
                      <a:alpha val="43137"/>
                    </a:srgbClr>
                  </a:outerShdw>
                </a:effectLst>
              </a:rPr>
            </a:br>
            <a:r>
              <a:rPr lang="ru-RU" sz="6000" b="1" i="1" dirty="0" err="1" smtClean="0">
                <a:solidFill>
                  <a:srgbClr val="FF0000"/>
                </a:solidFill>
                <a:effectLst>
                  <a:outerShdw blurRad="38100" dist="38100" dir="2700000" algn="tl">
                    <a:srgbClr val="000000">
                      <a:alpha val="43137"/>
                    </a:srgbClr>
                  </a:outerShdw>
                </a:effectLst>
              </a:rPr>
              <a:t>Виконала</a:t>
            </a:r>
            <a:r>
              <a:rPr lang="ru-RU" sz="6000" b="1" i="1" dirty="0" smtClean="0">
                <a:solidFill>
                  <a:srgbClr val="FF0000"/>
                </a:solidFill>
                <a:effectLst>
                  <a:outerShdw blurRad="38100" dist="38100" dir="2700000" algn="tl">
                    <a:srgbClr val="000000">
                      <a:alpha val="43137"/>
                    </a:srgbClr>
                  </a:outerShdw>
                </a:effectLst>
              </a:rPr>
              <a:t> проект</a:t>
            </a:r>
            <a:br>
              <a:rPr lang="ru-RU" sz="6000" b="1" i="1" dirty="0" smtClean="0">
                <a:solidFill>
                  <a:srgbClr val="FF0000"/>
                </a:solidFill>
                <a:effectLst>
                  <a:outerShdw blurRad="38100" dist="38100" dir="2700000" algn="tl">
                    <a:srgbClr val="000000">
                      <a:alpha val="43137"/>
                    </a:srgbClr>
                  </a:outerShdw>
                </a:effectLst>
              </a:rPr>
            </a:br>
            <a:r>
              <a:rPr lang="ru-RU" sz="6000" b="1" i="1" dirty="0" smtClean="0">
                <a:solidFill>
                  <a:srgbClr val="FF0000"/>
                </a:solidFill>
                <a:effectLst>
                  <a:outerShdw blurRad="38100" dist="38100" dir="2700000" algn="tl">
                    <a:srgbClr val="000000">
                      <a:alpha val="43137"/>
                    </a:srgbClr>
                  </a:outerShdw>
                </a:effectLst>
              </a:rPr>
              <a:t>Литвиненко </a:t>
            </a:r>
            <a:r>
              <a:rPr lang="ru-RU" sz="6000" b="1" i="1" dirty="0" err="1" smtClean="0">
                <a:solidFill>
                  <a:srgbClr val="FF0000"/>
                </a:solidFill>
                <a:effectLst>
                  <a:outerShdw blurRad="38100" dist="38100" dir="2700000" algn="tl">
                    <a:srgbClr val="000000">
                      <a:alpha val="43137"/>
                    </a:srgbClr>
                  </a:outerShdw>
                </a:effectLst>
              </a:rPr>
              <a:t>Світлана</a:t>
            </a:r>
            <a:r>
              <a:rPr lang="ru-RU" sz="6000" b="1" i="1" dirty="0" smtClean="0">
                <a:solidFill>
                  <a:srgbClr val="FF0000"/>
                </a:solidFill>
                <a:effectLst>
                  <a:outerShdw blurRad="38100" dist="38100" dir="2700000" algn="tl">
                    <a:srgbClr val="000000">
                      <a:alpha val="43137"/>
                    </a:srgbClr>
                  </a:outerShdw>
                </a:effectLst>
              </a:rPr>
              <a:t/>
            </a:r>
            <a:br>
              <a:rPr lang="ru-RU" sz="6000" b="1" i="1" dirty="0" smtClean="0">
                <a:solidFill>
                  <a:srgbClr val="FF0000"/>
                </a:solidFill>
                <a:effectLst>
                  <a:outerShdw blurRad="38100" dist="38100" dir="2700000" algn="tl">
                    <a:srgbClr val="000000">
                      <a:alpha val="43137"/>
                    </a:srgbClr>
                  </a:outerShdw>
                </a:effectLst>
              </a:rPr>
            </a:br>
            <a:r>
              <a:rPr lang="ru-RU" sz="6000" b="1" i="1" dirty="0" smtClean="0">
                <a:solidFill>
                  <a:srgbClr val="FF0000"/>
                </a:solidFill>
                <a:effectLst>
                  <a:outerShdw blurRad="38100" dist="38100" dir="2700000" algn="tl">
                    <a:srgbClr val="000000">
                      <a:alpha val="43137"/>
                    </a:srgbClr>
                  </a:outerShdw>
                </a:effectLst>
              </a:rPr>
              <a:t>11-А</a:t>
            </a:r>
            <a:br>
              <a:rPr lang="ru-RU" sz="6000" b="1" i="1" dirty="0" smtClean="0">
                <a:solidFill>
                  <a:srgbClr val="FF0000"/>
                </a:solidFill>
                <a:effectLst>
                  <a:outerShdw blurRad="38100" dist="38100" dir="2700000" algn="tl">
                    <a:srgbClr val="000000">
                      <a:alpha val="43137"/>
                    </a:srgbClr>
                  </a:outerShdw>
                </a:effectLst>
              </a:rPr>
            </a:br>
            <a:endParaRPr lang="ru-RU" sz="6000" b="1" i="1" dirty="0">
              <a:solidFill>
                <a:srgbClr val="FF0000"/>
              </a:solidFill>
              <a:effectLst>
                <a:outerShdw blurRad="38100" dist="38100" dir="2700000" algn="tl">
                  <a:srgbClr val="000000">
                    <a:alpha val="43137"/>
                  </a:srgbClr>
                </a:outerShdw>
              </a:effectLst>
            </a:endParaRPr>
          </a:p>
        </p:txBody>
      </p:sp>
      <p:sp>
        <p:nvSpPr>
          <p:cNvPr id="4" name="Текст 3"/>
          <p:cNvSpPr>
            <a:spLocks noGrp="1"/>
          </p:cNvSpPr>
          <p:nvPr>
            <p:ph type="body" sz="half" idx="2"/>
          </p:nvPr>
        </p:nvSpPr>
        <p:spPr/>
        <p:txBody>
          <a:bodyPr/>
          <a:lstStyle/>
          <a:p>
            <a:endParaRPr lang="ru-RU"/>
          </a:p>
        </p:txBody>
      </p:sp>
    </p:spTree>
    <p:extLst>
      <p:ext uri="{BB962C8B-B14F-4D97-AF65-F5344CB8AC3E}">
        <p14:creationId xmlns:p14="http://schemas.microsoft.com/office/powerpoint/2010/main" val="128623398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188640"/>
            <a:ext cx="5040560" cy="6336704"/>
          </a:xfrm>
        </p:spPr>
        <p:txBody>
          <a:bodyPr>
            <a:normAutofit lnSpcReduction="10000"/>
          </a:bodyPr>
          <a:lstStyle/>
          <a:p>
            <a:pPr>
              <a:buNone/>
            </a:pPr>
            <a:r>
              <a:rPr lang="uk-UA" sz="2400" b="1" i="1" dirty="0" smtClean="0">
                <a:solidFill>
                  <a:srgbClr val="FF0000"/>
                </a:solidFill>
              </a:rPr>
              <a:t>Суспільна безпека </a:t>
            </a:r>
            <a:r>
              <a:rPr lang="uk-UA" i="1" dirty="0" smtClean="0"/>
              <a:t>–</a:t>
            </a:r>
            <a:r>
              <a:rPr lang="uk-UA" sz="2400" i="1" dirty="0" smtClean="0"/>
              <a:t> стан захищеності життєво важливих інтересів особи, суспільства та держави від внутрішніх і зовнішніх загроз . Залежить від рівня життя її населення, від потенціалу для покращення умов життя майбутніх поколінь.</a:t>
            </a:r>
          </a:p>
          <a:p>
            <a:pPr>
              <a:buNone/>
            </a:pPr>
            <a:r>
              <a:rPr lang="uk-UA" i="1" dirty="0" smtClean="0"/>
              <a:t>  </a:t>
            </a:r>
            <a:r>
              <a:rPr lang="uk-UA" sz="2400" b="1" i="1" dirty="0" smtClean="0">
                <a:solidFill>
                  <a:srgbClr val="FF0000"/>
                </a:solidFill>
              </a:rPr>
              <a:t>Головні суб'єкти суспільної безпеки : </a:t>
            </a:r>
            <a:endParaRPr lang="uk-UA" sz="3200" b="1" i="1" dirty="0" smtClean="0">
              <a:solidFill>
                <a:srgbClr val="FF0000"/>
              </a:solidFill>
            </a:endParaRPr>
          </a:p>
          <a:p>
            <a:pPr>
              <a:buNone/>
            </a:pPr>
            <a:r>
              <a:rPr lang="uk-UA" sz="2400" i="1" dirty="0" smtClean="0"/>
              <a:t>1) Громадянин ( його права та свободи )</a:t>
            </a:r>
          </a:p>
          <a:p>
            <a:pPr>
              <a:buNone/>
            </a:pPr>
            <a:r>
              <a:rPr lang="uk-UA" sz="2400" i="1" dirty="0" smtClean="0"/>
              <a:t>2) Суспільство ( його духовні та матеріальні цінності</a:t>
            </a:r>
          </a:p>
          <a:p>
            <a:pPr>
              <a:buNone/>
            </a:pPr>
            <a:r>
              <a:rPr lang="uk-UA" sz="2400" i="1" dirty="0" smtClean="0"/>
              <a:t>3) Держава ( її конституційний лад , суверенітет , територіальна цілісність та недоторканість кордонів )</a:t>
            </a:r>
            <a:endParaRPr lang="uk-UA" sz="2400" i="1" dirty="0"/>
          </a:p>
        </p:txBody>
      </p:sp>
      <p:sp>
        <p:nvSpPr>
          <p:cNvPr id="2" name="Заголовок 1"/>
          <p:cNvSpPr>
            <a:spLocks noGrp="1"/>
          </p:cNvSpPr>
          <p:nvPr>
            <p:ph type="title"/>
          </p:nvPr>
        </p:nvSpPr>
        <p:spPr>
          <a:xfrm>
            <a:off x="5004048" y="116632"/>
            <a:ext cx="3682752" cy="2016224"/>
          </a:xfrm>
        </p:spPr>
        <p:txBody>
          <a:bodyPr>
            <a:normAutofit fontScale="90000"/>
          </a:bodyPr>
          <a:lstStyle/>
          <a:p>
            <a:r>
              <a:rPr lang="uk-UA" b="1" dirty="0" smtClean="0">
                <a:solidFill>
                  <a:srgbClr val="0070C0"/>
                </a:solidFill>
              </a:rPr>
              <a:t>     </a:t>
            </a:r>
            <a:br>
              <a:rPr lang="uk-UA" b="1" dirty="0" smtClean="0">
                <a:solidFill>
                  <a:srgbClr val="0070C0"/>
                </a:solidFill>
              </a:rPr>
            </a:br>
            <a:r>
              <a:rPr lang="uk-UA" sz="5400" b="1" i="1" dirty="0" smtClean="0">
                <a:solidFill>
                  <a:srgbClr val="0070C0"/>
                </a:solidFill>
                <a:effectLst>
                  <a:outerShdw blurRad="38100" dist="38100" dir="2700000" algn="tl">
                    <a:srgbClr val="000000">
                      <a:alpha val="43137"/>
                    </a:srgbClr>
                  </a:outerShdw>
                </a:effectLst>
              </a:rPr>
              <a:t>      Суспільна безпека</a:t>
            </a:r>
            <a:endParaRPr lang="uk-UA" b="1" i="1" dirty="0">
              <a:solidFill>
                <a:srgbClr val="0070C0"/>
              </a:solidFill>
              <a:effectLst>
                <a:outerShdw blurRad="38100" dist="38100" dir="2700000" algn="tl">
                  <a:srgbClr val="000000">
                    <a:alpha val="43137"/>
                  </a:srgbClr>
                </a:outerShdw>
              </a:effectLst>
            </a:endParaRPr>
          </a:p>
        </p:txBody>
      </p:sp>
    </p:spTree>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844824"/>
            <a:ext cx="8229600" cy="4479776"/>
          </a:xfrm>
        </p:spPr>
        <p:txBody>
          <a:bodyPr>
            <a:normAutofit fontScale="92500" lnSpcReduction="20000"/>
          </a:bodyPr>
          <a:lstStyle/>
          <a:p>
            <a:pPr>
              <a:buNone/>
            </a:pPr>
            <a:r>
              <a:rPr lang="uk-UA" sz="3000" i="1" dirty="0" smtClean="0"/>
              <a:t>Її характеризують  рівень безробіття , відсоток осіб , які опинилися за межею бідності , співвідношення середньої заробітної плати і вартості споживчого кошика , індекс розвитку людського потенціалу .</a:t>
            </a:r>
          </a:p>
          <a:p>
            <a:pPr>
              <a:buNone/>
            </a:pPr>
            <a:r>
              <a:rPr lang="uk-UA" sz="3000" i="1" dirty="0" smtClean="0"/>
              <a:t>Важливим показником є якість життя  та середній клас . </a:t>
            </a:r>
          </a:p>
          <a:p>
            <a:pPr>
              <a:buNone/>
            </a:pPr>
            <a:r>
              <a:rPr lang="uk-UA" sz="3000" i="1" dirty="0" smtClean="0"/>
              <a:t>Середній клас зумовлює стабільність , добробут та відкритість суспільства . Він є основним творцем інститутів і норм громадського суспільства.</a:t>
            </a:r>
          </a:p>
          <a:p>
            <a:pPr>
              <a:buNone/>
            </a:pPr>
            <a:endParaRPr lang="uk-UA" sz="2400" dirty="0" smtClean="0"/>
          </a:p>
          <a:p>
            <a:pPr>
              <a:buNone/>
            </a:pPr>
            <a:endParaRPr lang="uk-UA" sz="2400" dirty="0"/>
          </a:p>
        </p:txBody>
      </p:sp>
      <p:sp>
        <p:nvSpPr>
          <p:cNvPr id="2" name="Заголовок 1"/>
          <p:cNvSpPr>
            <a:spLocks noGrp="1"/>
          </p:cNvSpPr>
          <p:nvPr>
            <p:ph type="title"/>
          </p:nvPr>
        </p:nvSpPr>
        <p:spPr>
          <a:xfrm>
            <a:off x="457200" y="332656"/>
            <a:ext cx="7931224" cy="1368152"/>
          </a:xfrm>
        </p:spPr>
        <p:txBody>
          <a:bodyPr>
            <a:noAutofit/>
          </a:bodyPr>
          <a:lstStyle/>
          <a:p>
            <a:r>
              <a:rPr lang="uk-UA" sz="4400" b="1" i="1" dirty="0" smtClean="0">
                <a:solidFill>
                  <a:srgbClr val="0070C0"/>
                </a:solidFill>
                <a:effectLst>
                  <a:outerShdw blurRad="38100" dist="38100" dir="2700000" algn="tl">
                    <a:srgbClr val="000000">
                      <a:alpha val="43137"/>
                    </a:srgbClr>
                  </a:outerShdw>
                </a:effectLst>
              </a:rPr>
              <a:t>Характеристика суспільної безпеки</a:t>
            </a:r>
            <a:endParaRPr lang="uk-UA" sz="4400" b="1" i="1" dirty="0">
              <a:solidFill>
                <a:srgbClr val="0070C0"/>
              </a:solidFill>
              <a:effectLst>
                <a:outerShdw blurRad="38100" dist="38100" dir="2700000" algn="tl">
                  <a:srgbClr val="000000">
                    <a:alpha val="43137"/>
                  </a:srgbClr>
                </a:outerShdw>
              </a:effectLst>
            </a:endParaRPr>
          </a:p>
        </p:txBody>
      </p:sp>
    </p:spTree>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556792"/>
            <a:ext cx="8229600" cy="4767808"/>
          </a:xfrm>
        </p:spPr>
        <p:txBody>
          <a:bodyPr>
            <a:noAutofit/>
          </a:bodyPr>
          <a:lstStyle/>
          <a:p>
            <a:pPr>
              <a:buNone/>
            </a:pPr>
            <a:r>
              <a:rPr lang="uk-UA" sz="2400" i="1" dirty="0" smtClean="0"/>
              <a:t>Головний фактор суспільної безпеки є молодь. Незадоволення молоді існуючим станом речей у країні може призвести до значних  суспільних змін.</a:t>
            </a:r>
          </a:p>
          <a:p>
            <a:pPr>
              <a:buNone/>
            </a:pPr>
            <a:r>
              <a:rPr lang="uk-UA" sz="2400" b="1" i="1" dirty="0" smtClean="0">
                <a:solidFill>
                  <a:srgbClr val="FF0000"/>
                </a:solidFill>
              </a:rPr>
              <a:t>Суспільна стабільність залежить від :</a:t>
            </a:r>
          </a:p>
          <a:p>
            <a:pPr marL="514350" indent="-514350">
              <a:buAutoNum type="arabicParenR"/>
            </a:pPr>
            <a:r>
              <a:rPr lang="uk-UA" sz="2400" i="1" dirty="0" smtClean="0"/>
              <a:t>Ефективної соціальної державної політики ;</a:t>
            </a:r>
          </a:p>
          <a:p>
            <a:pPr marL="514350" indent="-514350">
              <a:buAutoNum type="arabicParenR"/>
            </a:pPr>
            <a:r>
              <a:rPr lang="uk-UA" sz="2400" i="1" dirty="0" smtClean="0"/>
              <a:t>Переважання в суспільстві середнього класу ;</a:t>
            </a:r>
          </a:p>
          <a:p>
            <a:pPr marL="514350" indent="-514350">
              <a:buAutoNum type="arabicParenR"/>
            </a:pPr>
            <a:r>
              <a:rPr lang="uk-UA" sz="2400" i="1" dirty="0" smtClean="0"/>
              <a:t>Міжнаціональної толерантності ;</a:t>
            </a:r>
          </a:p>
          <a:p>
            <a:pPr marL="514350" indent="-514350">
              <a:buAutoNum type="arabicParenR"/>
            </a:pPr>
            <a:r>
              <a:rPr lang="uk-UA" sz="2400" i="1" dirty="0" smtClean="0"/>
              <a:t>Міжконфесійної толерантності ;</a:t>
            </a:r>
          </a:p>
          <a:p>
            <a:pPr marL="514350" indent="-514350">
              <a:buAutoNum type="arabicParenR"/>
            </a:pPr>
            <a:r>
              <a:rPr lang="uk-UA" sz="2400" i="1" dirty="0" smtClean="0"/>
              <a:t> подолання бідності ;</a:t>
            </a:r>
          </a:p>
          <a:p>
            <a:pPr marL="514350" indent="-514350">
              <a:buAutoNum type="arabicParenR"/>
            </a:pPr>
            <a:r>
              <a:rPr lang="uk-UA" sz="2400" i="1" dirty="0" smtClean="0"/>
              <a:t>Створення нових робочих місць , скорочення безробіття</a:t>
            </a:r>
            <a:r>
              <a:rPr lang="uk-UA" sz="2400" i="1" dirty="0"/>
              <a:t> </a:t>
            </a:r>
            <a:r>
              <a:rPr lang="uk-UA" sz="2400" i="1" dirty="0" smtClean="0"/>
              <a:t>;</a:t>
            </a:r>
          </a:p>
          <a:p>
            <a:pPr marL="514350" indent="-514350">
              <a:buAutoNum type="arabicParenR"/>
            </a:pPr>
            <a:r>
              <a:rPr lang="uk-UA" sz="2400" i="1" dirty="0" smtClean="0"/>
              <a:t> Залучення молоді до конструктивної діяльності .</a:t>
            </a:r>
          </a:p>
        </p:txBody>
      </p:sp>
      <p:sp>
        <p:nvSpPr>
          <p:cNvPr id="2" name="Заголовок 1"/>
          <p:cNvSpPr>
            <a:spLocks noGrp="1"/>
          </p:cNvSpPr>
          <p:nvPr>
            <p:ph type="title"/>
          </p:nvPr>
        </p:nvSpPr>
        <p:spPr>
          <a:xfrm>
            <a:off x="457200" y="332656"/>
            <a:ext cx="8229600" cy="1514432"/>
          </a:xfrm>
        </p:spPr>
        <p:txBody>
          <a:bodyPr>
            <a:normAutofit/>
          </a:bodyPr>
          <a:lstStyle/>
          <a:p>
            <a:r>
              <a:rPr lang="uk-UA" sz="4800" b="1" i="1" dirty="0" smtClean="0">
                <a:effectLst>
                  <a:outerShdw blurRad="38100" dist="38100" dir="2700000" algn="tl">
                    <a:srgbClr val="000000">
                      <a:alpha val="43137"/>
                    </a:srgbClr>
                  </a:outerShdw>
                </a:effectLst>
              </a:rPr>
              <a:t>           </a:t>
            </a:r>
            <a:r>
              <a:rPr lang="uk-UA" sz="4800" b="1" i="1" dirty="0" smtClean="0">
                <a:solidFill>
                  <a:srgbClr val="0070C0"/>
                </a:solidFill>
                <a:effectLst>
                  <a:outerShdw blurRad="38100" dist="38100" dir="2700000" algn="tl">
                    <a:srgbClr val="000000">
                      <a:alpha val="43137"/>
                    </a:srgbClr>
                  </a:outerShdw>
                </a:effectLst>
              </a:rPr>
              <a:t>Суспільна стабільність</a:t>
            </a:r>
            <a:r>
              <a:rPr lang="uk-UA" dirty="0" smtClean="0"/>
              <a:t/>
            </a:r>
            <a:br>
              <a:rPr lang="uk-UA" dirty="0" smtClean="0"/>
            </a:br>
            <a:endParaRPr lang="uk-UA" dirty="0"/>
          </a:p>
        </p:txBody>
      </p:sp>
    </p:spTree>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7504" y="116632"/>
            <a:ext cx="4978896" cy="6572200"/>
          </a:xfrm>
        </p:spPr>
        <p:txBody>
          <a:bodyPr/>
          <a:lstStyle/>
          <a:p>
            <a:pPr>
              <a:buNone/>
            </a:pPr>
            <a:r>
              <a:rPr lang="uk-UA" dirty="0" smtClean="0">
                <a:solidFill>
                  <a:schemeClr val="tx1">
                    <a:lumMod val="95000"/>
                    <a:lumOff val="5000"/>
                  </a:schemeClr>
                </a:solidFill>
              </a:rPr>
              <a:t> </a:t>
            </a:r>
            <a:r>
              <a:rPr lang="uk-UA" sz="2400" b="1" i="1" dirty="0" smtClean="0">
                <a:solidFill>
                  <a:srgbClr val="FF0000"/>
                </a:solidFill>
              </a:rPr>
              <a:t>Соціальних небезпек існує дві групи :</a:t>
            </a:r>
          </a:p>
          <a:p>
            <a:pPr>
              <a:buNone/>
            </a:pPr>
            <a:r>
              <a:rPr lang="uk-UA" sz="2400" i="1" dirty="0" smtClean="0">
                <a:solidFill>
                  <a:srgbClr val="FF0000"/>
                </a:solidFill>
              </a:rPr>
              <a:t>Перша група </a:t>
            </a:r>
            <a:r>
              <a:rPr lang="uk-UA" sz="2400" i="1" dirty="0" smtClean="0">
                <a:solidFill>
                  <a:schemeClr val="tx1">
                    <a:lumMod val="95000"/>
                    <a:lumOff val="5000"/>
                  </a:schemeClr>
                </a:solidFill>
              </a:rPr>
              <a:t>– пов'язана із взаєминами всередині людського співтовариства. До неї належать зростання тероризму і злочинності , військові конфлікти , наркоманія , відсталість економічного розвитку окремих регіонів та країн. </a:t>
            </a:r>
          </a:p>
          <a:p>
            <a:pPr>
              <a:buNone/>
            </a:pPr>
            <a:r>
              <a:rPr lang="uk-UA" sz="2400" i="1" dirty="0" smtClean="0">
                <a:solidFill>
                  <a:srgbClr val="FF0000"/>
                </a:solidFill>
              </a:rPr>
              <a:t>Друга  група </a:t>
            </a:r>
            <a:r>
              <a:rPr lang="uk-UA" sz="2400" i="1" dirty="0" smtClean="0">
                <a:solidFill>
                  <a:schemeClr val="tx1">
                    <a:lumMod val="95000"/>
                    <a:lumOff val="5000"/>
                  </a:schemeClr>
                </a:solidFill>
              </a:rPr>
              <a:t>– відображення  кризи у відносинах між суспільством і природою.  До неї належать демографічні , продовольчі , енергетичні кризові явища. </a:t>
            </a:r>
            <a:endParaRPr lang="uk-UA" sz="2400" i="1" dirty="0">
              <a:solidFill>
                <a:schemeClr val="tx1">
                  <a:lumMod val="95000"/>
                  <a:lumOff val="5000"/>
                </a:schemeClr>
              </a:solidFill>
            </a:endParaRPr>
          </a:p>
        </p:txBody>
      </p:sp>
      <p:sp>
        <p:nvSpPr>
          <p:cNvPr id="2" name="Заголовок 1"/>
          <p:cNvSpPr>
            <a:spLocks noGrp="1"/>
          </p:cNvSpPr>
          <p:nvPr>
            <p:ph type="title"/>
          </p:nvPr>
        </p:nvSpPr>
        <p:spPr>
          <a:xfrm>
            <a:off x="3851920" y="188640"/>
            <a:ext cx="4906888" cy="650336"/>
          </a:xfrm>
        </p:spPr>
        <p:txBody>
          <a:bodyPr>
            <a:normAutofit fontScale="90000"/>
          </a:bodyPr>
          <a:lstStyle/>
          <a:p>
            <a:r>
              <a:rPr lang="uk-UA" dirty="0" smtClean="0"/>
              <a:t/>
            </a:r>
            <a:br>
              <a:rPr lang="uk-UA" dirty="0" smtClean="0"/>
            </a:br>
            <a:r>
              <a:rPr lang="uk-UA" dirty="0" smtClean="0"/>
              <a:t/>
            </a:r>
            <a:br>
              <a:rPr lang="uk-UA" dirty="0" smtClean="0"/>
            </a:br>
            <a:r>
              <a:rPr lang="uk-UA" dirty="0" smtClean="0"/>
              <a:t/>
            </a:r>
            <a:br>
              <a:rPr lang="uk-UA" dirty="0" smtClean="0"/>
            </a:br>
            <a:r>
              <a:rPr lang="uk-UA" dirty="0" smtClean="0"/>
              <a:t>     </a:t>
            </a:r>
            <a:br>
              <a:rPr lang="uk-UA" dirty="0" smtClean="0"/>
            </a:br>
            <a:r>
              <a:rPr lang="uk-UA" b="1" i="1" dirty="0" smtClean="0">
                <a:effectLst>
                  <a:outerShdw blurRad="38100" dist="38100" dir="2700000" algn="tl">
                    <a:srgbClr val="000000">
                      <a:alpha val="43137"/>
                    </a:srgbClr>
                  </a:outerShdw>
                </a:effectLst>
              </a:rPr>
              <a:t>        </a:t>
            </a:r>
            <a:r>
              <a:rPr lang="uk-UA" sz="4000" b="1" i="1" dirty="0" smtClean="0">
                <a:solidFill>
                  <a:srgbClr val="0070C0"/>
                </a:solidFill>
                <a:effectLst>
                  <a:outerShdw blurRad="38100" dist="38100" dir="2700000" algn="tl">
                    <a:srgbClr val="000000">
                      <a:alpha val="43137"/>
                    </a:srgbClr>
                  </a:outerShdw>
                </a:effectLst>
              </a:rPr>
              <a:t>Соціальні проблеми </a:t>
            </a:r>
            <a:r>
              <a:rPr lang="uk-UA" dirty="0" smtClean="0"/>
              <a:t/>
            </a:r>
            <a:br>
              <a:rPr lang="uk-UA" dirty="0" smtClean="0"/>
            </a:br>
            <a:endParaRPr lang="uk-UA" dirty="0"/>
          </a:p>
        </p:txBody>
      </p:sp>
    </p:spTree>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69168" y="332656"/>
            <a:ext cx="8435280" cy="3672408"/>
          </a:xfrm>
        </p:spPr>
        <p:txBody>
          <a:bodyPr/>
          <a:lstStyle/>
          <a:p>
            <a:pPr>
              <a:buNone/>
            </a:pPr>
            <a:r>
              <a:rPr lang="uk-UA" sz="3200" b="1" i="1" dirty="0" smtClean="0">
                <a:solidFill>
                  <a:srgbClr val="FF0000"/>
                </a:solidFill>
              </a:rPr>
              <a:t>Бідність</a:t>
            </a:r>
            <a:r>
              <a:rPr lang="ru-RU" b="1" i="1" dirty="0" smtClean="0">
                <a:solidFill>
                  <a:srgbClr val="BD0322"/>
                </a:solidFill>
              </a:rPr>
              <a:t> </a:t>
            </a:r>
            <a:r>
              <a:rPr lang="ru-RU" i="1" dirty="0" smtClean="0"/>
              <a:t>—</a:t>
            </a:r>
            <a:r>
              <a:rPr lang="ru-RU" sz="2400" i="1" dirty="0" smtClean="0"/>
              <a:t> соціальні відносини, що характеризуються відсутністю необхідних матеріальних засобів для того, щоб провадити «нормальне» (відповідно до норм прийнятих суспільством) життя, наприклад, неможливість прогодувати свою родину, дати освіту дітям чи забезпечити сім'ю якісним медичним обслуговуванням.</a:t>
            </a:r>
            <a:endParaRPr lang="uk-UA" sz="2400" i="1" dirty="0"/>
          </a:p>
        </p:txBody>
      </p:sp>
      <p:sp>
        <p:nvSpPr>
          <p:cNvPr id="2" name="Заголовок 1"/>
          <p:cNvSpPr>
            <a:spLocks noGrp="1"/>
          </p:cNvSpPr>
          <p:nvPr>
            <p:ph type="title"/>
          </p:nvPr>
        </p:nvSpPr>
        <p:spPr>
          <a:xfrm>
            <a:off x="899592" y="188640"/>
            <a:ext cx="7787208" cy="936104"/>
          </a:xfrm>
        </p:spPr>
        <p:txBody>
          <a:bodyPr>
            <a:noAutofit/>
          </a:bodyPr>
          <a:lstStyle/>
          <a:p>
            <a:r>
              <a:rPr lang="uk-UA" sz="3200" b="1" i="1" dirty="0" smtClean="0">
                <a:effectLst>
                  <a:outerShdw blurRad="38100" dist="38100" dir="2700000" algn="tl">
                    <a:srgbClr val="000000">
                      <a:alpha val="43137"/>
                    </a:srgbClr>
                  </a:outerShdw>
                </a:effectLst>
              </a:rPr>
              <a:t>                 </a:t>
            </a:r>
            <a:r>
              <a:rPr lang="uk-UA" sz="6000" b="1" i="1" dirty="0" smtClean="0">
                <a:solidFill>
                  <a:srgbClr val="0070C0"/>
                </a:solidFill>
                <a:effectLst>
                  <a:outerShdw blurRad="38100" dist="38100" dir="2700000" algn="tl">
                    <a:srgbClr val="000000">
                      <a:alpha val="43137"/>
                    </a:srgbClr>
                  </a:outerShdw>
                </a:effectLst>
              </a:rPr>
              <a:t>Бідність </a:t>
            </a:r>
            <a:endParaRPr lang="uk-UA" sz="6000" b="1" i="1" dirty="0">
              <a:solidFill>
                <a:srgbClr val="0070C0"/>
              </a:solidFill>
              <a:effectLst>
                <a:outerShdw blurRad="38100" dist="38100" dir="2700000" algn="tl">
                  <a:srgbClr val="000000">
                    <a:alpha val="43137"/>
                  </a:srgbClr>
                </a:outerShdw>
              </a:effectLst>
            </a:endParaRPr>
          </a:p>
        </p:txBody>
      </p:sp>
      <p:pic>
        <p:nvPicPr>
          <p:cNvPr id="4" name="Рисунок 3" descr="geo_bidnist_new.jpg"/>
          <p:cNvPicPr>
            <a:picLocks noChangeAspect="1"/>
          </p:cNvPicPr>
          <p:nvPr/>
        </p:nvPicPr>
        <p:blipFill>
          <a:blip r:embed="rId2" cstate="print"/>
          <a:stretch>
            <a:fillRect/>
          </a:stretch>
        </p:blipFill>
        <p:spPr>
          <a:xfrm>
            <a:off x="3851920" y="3356992"/>
            <a:ext cx="4536504" cy="3161536"/>
          </a:xfrm>
          <a:prstGeom prst="rect">
            <a:avLst/>
          </a:prstGeom>
          <a:ln>
            <a:solidFill>
              <a:srgbClr val="BD0322"/>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1052736"/>
            <a:ext cx="8352928" cy="5400600"/>
          </a:xfrm>
        </p:spPr>
        <p:txBody>
          <a:bodyPr>
            <a:noAutofit/>
          </a:bodyPr>
          <a:lstStyle/>
          <a:p>
            <a:r>
              <a:rPr lang="uk-UA" sz="2000" b="1" i="1" dirty="0" smtClean="0">
                <a:solidFill>
                  <a:srgbClr val="FF0000"/>
                </a:solidFill>
              </a:rPr>
              <a:t>Низький рівень домагань </a:t>
            </a:r>
            <a:r>
              <a:rPr lang="uk-UA" sz="2000" i="1" dirty="0" smtClean="0"/>
              <a:t>( соціологи констатують , що рівень домагань українців – нижче нікуди , а якщо людина не може стати багатою навіть в мріях,в реальності зробити це буде ще важче) .</a:t>
            </a:r>
          </a:p>
          <a:p>
            <a:r>
              <a:rPr lang="uk-UA" sz="2000" i="1" dirty="0" smtClean="0"/>
              <a:t> </a:t>
            </a:r>
            <a:r>
              <a:rPr lang="uk-UA" sz="2000" b="1" i="1" dirty="0" smtClean="0">
                <a:solidFill>
                  <a:srgbClr val="FF0000"/>
                </a:solidFill>
              </a:rPr>
              <a:t>Відсутність перспектив </a:t>
            </a:r>
            <a:r>
              <a:rPr lang="uk-UA" sz="2000" i="1" dirty="0" smtClean="0"/>
              <a:t>( наприклад молода людина вийшла, здобувши гідну  вищу освіту , вийшла на ринок праці . Ознайомившись з рівнем своєї зарплати , і наприклад , цінами на ринок житла , зрозуміла , що квартира їй недоступна) . </a:t>
            </a:r>
          </a:p>
          <a:p>
            <a:r>
              <a:rPr lang="uk-UA" sz="2000" i="1" dirty="0" smtClean="0"/>
              <a:t> </a:t>
            </a:r>
            <a:r>
              <a:rPr lang="uk-UA" sz="2000" b="1" i="1" dirty="0" smtClean="0">
                <a:solidFill>
                  <a:srgbClr val="FF0000"/>
                </a:solidFill>
              </a:rPr>
              <a:t>Консервативне мислення </a:t>
            </a:r>
            <a:r>
              <a:rPr lang="uk-UA" sz="2000" i="1" dirty="0" smtClean="0"/>
              <a:t>( бідним людям властиво прибіднюватися , тоді як багаті завжди готові йти вперед і справедливо оцінюють свої можливості).</a:t>
            </a:r>
          </a:p>
          <a:p>
            <a:r>
              <a:rPr lang="uk-UA" sz="2000" b="1" i="1" dirty="0" smtClean="0">
                <a:solidFill>
                  <a:srgbClr val="FF0000"/>
                </a:solidFill>
              </a:rPr>
              <a:t>Жалість до себе </a:t>
            </a:r>
            <a:r>
              <a:rPr lang="uk-UA" sz="2000" i="1" dirty="0" smtClean="0"/>
              <a:t>(жалість по відношенню до себе – вірний спосіб отримати низькооплачувальну роботу )</a:t>
            </a:r>
          </a:p>
          <a:p>
            <a:r>
              <a:rPr lang="uk-UA" sz="2000" b="1" i="1" dirty="0" smtClean="0">
                <a:solidFill>
                  <a:srgbClr val="FF0000"/>
                </a:solidFill>
              </a:rPr>
              <a:t>Неправильне відношення до грошей</a:t>
            </a:r>
          </a:p>
          <a:p>
            <a:r>
              <a:rPr lang="uk-UA" sz="2000" b="1" i="1" dirty="0" smtClean="0">
                <a:solidFill>
                  <a:srgbClr val="FF0000"/>
                </a:solidFill>
              </a:rPr>
              <a:t>Створення міфів </a:t>
            </a:r>
            <a:r>
              <a:rPr lang="uk-UA" sz="2000" i="1" dirty="0" smtClean="0"/>
              <a:t>(бідні люди у всіх проблемах звинувачують , тих , що оточують , а частіше -обставини. Вони придумують собі численні міфи ) .</a:t>
            </a:r>
          </a:p>
          <a:p>
            <a:r>
              <a:rPr lang="uk-UA" sz="2000" b="1" i="1" dirty="0" smtClean="0">
                <a:solidFill>
                  <a:srgbClr val="FF0000"/>
                </a:solidFill>
              </a:rPr>
              <a:t>Жадність </a:t>
            </a:r>
            <a:endParaRPr lang="uk-UA" sz="2000" b="1" i="1" dirty="0">
              <a:solidFill>
                <a:srgbClr val="FF0000"/>
              </a:solidFill>
            </a:endParaRPr>
          </a:p>
        </p:txBody>
      </p:sp>
      <p:sp>
        <p:nvSpPr>
          <p:cNvPr id="2" name="Заголовок 1"/>
          <p:cNvSpPr>
            <a:spLocks noGrp="1"/>
          </p:cNvSpPr>
          <p:nvPr>
            <p:ph type="title"/>
          </p:nvPr>
        </p:nvSpPr>
        <p:spPr>
          <a:xfrm>
            <a:off x="457200" y="188640"/>
            <a:ext cx="8229600" cy="936104"/>
          </a:xfrm>
        </p:spPr>
        <p:txBody>
          <a:bodyPr>
            <a:noAutofit/>
          </a:bodyPr>
          <a:lstStyle/>
          <a:p>
            <a:r>
              <a:rPr lang="uk-UA" sz="3200" b="1" i="1" dirty="0" smtClean="0">
                <a:solidFill>
                  <a:srgbClr val="0070C0"/>
                </a:solidFill>
                <a:effectLst>
                  <a:outerShdw blurRad="38100" dist="38100" dir="2700000" algn="tl">
                    <a:srgbClr val="000000">
                      <a:alpha val="43137"/>
                    </a:srgbClr>
                  </a:outerShdw>
                </a:effectLst>
              </a:rPr>
              <a:t>  </a:t>
            </a:r>
            <a:r>
              <a:rPr lang="uk-UA" sz="6000" b="1" i="1" dirty="0" smtClean="0">
                <a:solidFill>
                  <a:srgbClr val="0070C0"/>
                </a:solidFill>
                <a:effectLst>
                  <a:outerShdw blurRad="38100" dist="38100" dir="2700000" algn="tl">
                    <a:srgbClr val="000000">
                      <a:alpha val="43137"/>
                    </a:srgbClr>
                  </a:outerShdw>
                </a:effectLst>
              </a:rPr>
              <a:t>        Причини бідності</a:t>
            </a:r>
            <a:endParaRPr lang="uk-UA" sz="6000" b="1" i="1" dirty="0">
              <a:solidFill>
                <a:srgbClr val="0070C0"/>
              </a:solidFill>
              <a:effectLst>
                <a:outerShdw blurRad="38100" dist="38100" dir="2700000" algn="tl">
                  <a:srgbClr val="000000">
                    <a:alpha val="43137"/>
                  </a:srgbClr>
                </a:outerShdw>
              </a:effectLst>
            </a:endParaRPr>
          </a:p>
        </p:txBody>
      </p:sp>
    </p:spTree>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8748464" cy="3933056"/>
          </a:xfrm>
        </p:spPr>
        <p:txBody>
          <a:bodyPr>
            <a:normAutofit/>
          </a:bodyPr>
          <a:lstStyle/>
          <a:p>
            <a:pPr algn="just">
              <a:buNone/>
            </a:pPr>
            <a:r>
              <a:rPr lang="uk-UA" sz="2000" i="1" dirty="0"/>
              <a:t>До економічно відсталих країн відносяться більшість країн Азії , Латинської Америки , Африки та країни СНД.</a:t>
            </a:r>
          </a:p>
          <a:p>
            <a:pPr algn="just">
              <a:buNone/>
            </a:pPr>
            <a:r>
              <a:rPr lang="uk-UA" sz="2000" i="1" dirty="0"/>
              <a:t>Згідно з матеріалами світового банку , на початку </a:t>
            </a:r>
            <a:r>
              <a:rPr lang="en-US" sz="2000" i="1" dirty="0"/>
              <a:t>XXI </a:t>
            </a:r>
            <a:r>
              <a:rPr lang="uk-UA" sz="2000" i="1" dirty="0"/>
              <a:t>ст. 2, 8 млрд. осіб витрачає на життя приблизно 2 долари щодня; більшість із них не має доступу до чистої води , їжі та засобів гігієни . Кожні 3 ,5 секунди від голоду помирає , а щодня – 24 тис. осіб</a:t>
            </a:r>
            <a:r>
              <a:rPr lang="uk-UA" sz="2000" i="1" dirty="0" smtClean="0"/>
              <a:t>.</a:t>
            </a:r>
          </a:p>
          <a:p>
            <a:pPr algn="just">
              <a:buNone/>
            </a:pPr>
            <a:endParaRPr lang="uk-UA" sz="2000" i="1" dirty="0" smtClean="0"/>
          </a:p>
          <a:p>
            <a:pPr algn="just">
              <a:buNone/>
            </a:pPr>
            <a:endParaRPr lang="uk-UA" sz="2000" i="1" dirty="0"/>
          </a:p>
          <a:p>
            <a:pPr algn="just">
              <a:buNone/>
            </a:pPr>
            <a:r>
              <a:rPr lang="uk-UA" sz="2000" i="1" dirty="0" smtClean="0"/>
              <a:t>Поширення </a:t>
            </a:r>
            <a:r>
              <a:rPr lang="uk-UA" sz="2000" i="1" dirty="0"/>
              <a:t>бідності обумовлює негативні демографічні тенденції , низький рівень народжуваності ,погіршення здоров'я , неможливість отримання якісної освіти, масову еміграцію.</a:t>
            </a:r>
            <a:endParaRPr lang="uk-UA" sz="2000" i="1" dirty="0" smtClean="0"/>
          </a:p>
        </p:txBody>
      </p:sp>
      <p:sp>
        <p:nvSpPr>
          <p:cNvPr id="2" name="Заголовок 1"/>
          <p:cNvSpPr>
            <a:spLocks noGrp="1"/>
          </p:cNvSpPr>
          <p:nvPr>
            <p:ph type="title"/>
          </p:nvPr>
        </p:nvSpPr>
        <p:spPr>
          <a:xfrm>
            <a:off x="457200" y="-603448"/>
            <a:ext cx="8229600" cy="144016"/>
          </a:xfrm>
        </p:spPr>
        <p:txBody>
          <a:bodyPr>
            <a:normAutofit fontScale="90000"/>
          </a:bodyPr>
          <a:lstStyle/>
          <a:p>
            <a:endParaRPr lang="uk-UA" dirty="0"/>
          </a:p>
        </p:txBody>
      </p:sp>
      <p:pic>
        <p:nvPicPr>
          <p:cNvPr id="4" name="Рисунок 3" descr="riski-bednosti.jpg"/>
          <p:cNvPicPr>
            <a:picLocks noChangeAspect="1"/>
          </p:cNvPicPr>
          <p:nvPr/>
        </p:nvPicPr>
        <p:blipFill>
          <a:blip r:embed="rId2" cstate="print"/>
          <a:stretch>
            <a:fillRect/>
          </a:stretch>
        </p:blipFill>
        <p:spPr>
          <a:xfrm>
            <a:off x="3779912" y="3789040"/>
            <a:ext cx="5184576" cy="2808312"/>
          </a:xfrm>
          <a:prstGeom prst="rect">
            <a:avLst/>
          </a:prstGeom>
          <a:scene3d>
            <a:camera prst="orthographicFront"/>
            <a:lightRig rig="threePt" dir="t"/>
          </a:scene3d>
          <a:sp3d>
            <a:bevelT prst="slope"/>
          </a:sp3d>
        </p:spPr>
      </p:pic>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8180" y="836712"/>
            <a:ext cx="8291264" cy="2448272"/>
          </a:xfrm>
        </p:spPr>
        <p:txBody>
          <a:bodyPr>
            <a:normAutofit lnSpcReduction="10000"/>
          </a:bodyPr>
          <a:lstStyle/>
          <a:p>
            <a:pPr>
              <a:buNone/>
            </a:pPr>
            <a:r>
              <a:rPr lang="uk-UA" sz="2400" b="1" i="1" dirty="0" smtClean="0">
                <a:solidFill>
                  <a:srgbClr val="FF0000"/>
                </a:solidFill>
              </a:rPr>
              <a:t>Старіння населення </a:t>
            </a:r>
            <a:r>
              <a:rPr lang="uk-UA" i="1" dirty="0" smtClean="0"/>
              <a:t>–</a:t>
            </a:r>
            <a:r>
              <a:rPr lang="uk-UA" sz="2400" i="1" dirty="0" smtClean="0"/>
              <a:t> зсув розподілу населення  за віком у бік більшого віку. Старіння населення в сучасному світі – масове явище. Кожен день близько  200 тис. чоловік на планеті долають 60- річний рубіж . Суспільство , порушене процесом старіння , подається змінам не тільки демографічного , але й соціального , економічного и психологічного характеру. </a:t>
            </a:r>
            <a:endParaRPr lang="uk-UA" sz="2400" i="1" dirty="0"/>
          </a:p>
        </p:txBody>
      </p:sp>
      <p:sp>
        <p:nvSpPr>
          <p:cNvPr id="2" name="Заголовок 1"/>
          <p:cNvSpPr>
            <a:spLocks noGrp="1"/>
          </p:cNvSpPr>
          <p:nvPr>
            <p:ph type="title"/>
          </p:nvPr>
        </p:nvSpPr>
        <p:spPr>
          <a:xfrm>
            <a:off x="457200" y="188640"/>
            <a:ext cx="8229600" cy="864096"/>
          </a:xfrm>
        </p:spPr>
        <p:txBody>
          <a:bodyPr/>
          <a:lstStyle/>
          <a:p>
            <a:r>
              <a:rPr lang="uk-UA" dirty="0" smtClean="0"/>
              <a:t>         </a:t>
            </a:r>
            <a:r>
              <a:rPr lang="uk-UA" sz="4800" b="1" i="1" dirty="0" smtClean="0">
                <a:solidFill>
                  <a:srgbClr val="0070C0"/>
                </a:solidFill>
                <a:effectLst>
                  <a:outerShdw blurRad="38100" dist="38100" dir="2700000" algn="tl">
                    <a:srgbClr val="000000">
                      <a:alpha val="43137"/>
                    </a:srgbClr>
                  </a:outerShdw>
                </a:effectLst>
              </a:rPr>
              <a:t>Старіння населення </a:t>
            </a:r>
            <a:endParaRPr lang="uk-UA" b="1" i="1" dirty="0">
              <a:solidFill>
                <a:srgbClr val="0070C0"/>
              </a:solidFill>
              <a:effectLst>
                <a:outerShdw blurRad="38100" dist="38100" dir="2700000" algn="tl">
                  <a:srgbClr val="000000">
                    <a:alpha val="43137"/>
                  </a:srgbClr>
                </a:outerShdw>
              </a:effectLst>
            </a:endParaRPr>
          </a:p>
        </p:txBody>
      </p:sp>
      <p:pic>
        <p:nvPicPr>
          <p:cNvPr id="4" name="Рисунок 3" descr="10341.jpg"/>
          <p:cNvPicPr>
            <a:picLocks noChangeAspect="1"/>
          </p:cNvPicPr>
          <p:nvPr/>
        </p:nvPicPr>
        <p:blipFill>
          <a:blip r:embed="rId2" cstate="print"/>
          <a:stretch>
            <a:fillRect/>
          </a:stretch>
        </p:blipFill>
        <p:spPr>
          <a:xfrm>
            <a:off x="1547664" y="3284984"/>
            <a:ext cx="6504432" cy="338328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Составная">
  <a:themeElements>
    <a:clrScheme name="Составная">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Составная">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оставная">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925</TotalTime>
  <Words>956</Words>
  <Application>Microsoft Office PowerPoint</Application>
  <PresentationFormat>Экран (4:3)</PresentationFormat>
  <Paragraphs>57</Paragraphs>
  <Slides>17</Slides>
  <Notes>1</Notes>
  <HiddenSlides>0</HiddenSlides>
  <MMClips>1</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Составная</vt:lpstr>
      <vt:lpstr>Соціальні загрози  суспільній безпеці  </vt:lpstr>
      <vt:lpstr>            Суспільна безпека</vt:lpstr>
      <vt:lpstr>Характеристика суспільної безпеки</vt:lpstr>
      <vt:lpstr>           Суспільна стабільність </vt:lpstr>
      <vt:lpstr>                 Соціальні проблеми  </vt:lpstr>
      <vt:lpstr>                 Бідність </vt:lpstr>
      <vt:lpstr>          Причини бідності</vt:lpstr>
      <vt:lpstr>Презентация PowerPoint</vt:lpstr>
      <vt:lpstr>         Старіння населення </vt:lpstr>
      <vt:lpstr>Презентация PowerPoint</vt:lpstr>
      <vt:lpstr>Презентация PowerPoint</vt:lpstr>
      <vt:lpstr>                       Війни</vt:lpstr>
      <vt:lpstr>Презентация PowerPoint</vt:lpstr>
      <vt:lpstr>                 Тероризм</vt:lpstr>
      <vt:lpstr>Презентация PowerPoint</vt:lpstr>
      <vt:lpstr>Найвідоміші терористичні акти </vt:lpstr>
      <vt:lpstr> Виконала проект Литвиненко Світлана 11-А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Соціальні загрози  суспільній безпеці</dc:title>
  <dc:creator>Леонидыч</dc:creator>
  <cp:lastModifiedBy>User</cp:lastModifiedBy>
  <cp:revision>89</cp:revision>
  <dcterms:created xsi:type="dcterms:W3CDTF">2012-11-16T19:08:04Z</dcterms:created>
  <dcterms:modified xsi:type="dcterms:W3CDTF">2013-12-02T17:59:15Z</dcterms:modified>
</cp:coreProperties>
</file>