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CF0E-F379-45D1-9FA3-BA6886A2D973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54087-B6CB-4CC9-9F8C-1F166B700E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916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54087-B6CB-4CC9-9F8C-1F166B700E4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366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-609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Дзюба Іван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Михайлович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gdb.rferl.org/F55702E2-F65A-40D0-A1BF-DC333560C54F_mw1024_s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396"/>
            <a:ext cx="7452320" cy="55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yvensvit.org/media/gallery/full/s/other/s_09122010_l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63"/>
            <a:ext cx="5068697" cy="684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39544" y="313199"/>
            <a:ext cx="4104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dirty="0">
                <a:solidFill>
                  <a:schemeClr val="bg1"/>
                </a:solidFill>
              </a:rPr>
              <a:t>Іва́н Миха́йлович Дзю́ба</a:t>
            </a:r>
            <a:r>
              <a:rPr lang="vi-VN" sz="3800" dirty="0">
                <a:solidFill>
                  <a:schemeClr val="bg1"/>
                </a:solidFill>
              </a:rPr>
              <a:t>  — </a:t>
            </a:r>
            <a:r>
              <a:rPr lang="vi-VN" sz="3800" dirty="0" smtClean="0">
                <a:solidFill>
                  <a:schemeClr val="bg1"/>
                </a:solidFill>
              </a:rPr>
              <a:t>український</a:t>
            </a:r>
            <a:r>
              <a:rPr lang="uk-UA" sz="3800" dirty="0" smtClean="0">
                <a:solidFill>
                  <a:schemeClr val="bg1"/>
                </a:solidFill>
              </a:rPr>
              <a:t> </a:t>
            </a:r>
            <a:r>
              <a:rPr lang="vi-VN" sz="3800" dirty="0" smtClean="0">
                <a:solidFill>
                  <a:schemeClr val="bg1"/>
                </a:solidFill>
              </a:rPr>
              <a:t>літературознавець</a:t>
            </a:r>
            <a:r>
              <a:rPr lang="vi-VN" sz="3800" dirty="0">
                <a:solidFill>
                  <a:schemeClr val="bg1"/>
                </a:solidFill>
              </a:rPr>
              <a:t>, критик, громадський діяч, дисидент радянських часів, Герой України</a:t>
            </a:r>
            <a:endParaRPr lang="uk-UA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los.com.ua/userfiles/image_new/2013/03/070313/Dzj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2705"/>
            <a:ext cx="5148064" cy="6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399593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Народився в селянській сім'ї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В </a:t>
            </a:r>
            <a:r>
              <a:rPr lang="uk-UA" sz="2800" dirty="0">
                <a:solidFill>
                  <a:schemeClr val="bg1"/>
                </a:solidFill>
              </a:rPr>
              <a:t>Оленівських Кар'єрах </a:t>
            </a:r>
            <a:endParaRPr lang="uk-UA" sz="2800" dirty="0" smtClean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Іван </a:t>
            </a:r>
            <a:r>
              <a:rPr lang="uk-UA" sz="2800" dirty="0">
                <a:solidFill>
                  <a:schemeClr val="bg1"/>
                </a:solidFill>
              </a:rPr>
              <a:t>Дзюба закінчив середню школу № 1</a:t>
            </a:r>
            <a:r>
              <a:rPr lang="uk-UA" sz="2800" dirty="0">
                <a:solidFill>
                  <a:schemeClr val="bg1"/>
                </a:solidFill>
              </a:rPr>
              <a:t>. </a:t>
            </a:r>
            <a:endParaRPr lang="uk-UA" sz="2800" dirty="0" smtClean="0">
              <a:solidFill>
                <a:schemeClr val="bg1"/>
              </a:solidFill>
            </a:endParaRPr>
          </a:p>
          <a:p>
            <a:endParaRPr lang="uk-UA" sz="2800" dirty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Закінчив </a:t>
            </a:r>
            <a:r>
              <a:rPr lang="uk-UA" sz="2800" dirty="0">
                <a:solidFill>
                  <a:schemeClr val="bg1"/>
                </a:solidFill>
              </a:rPr>
              <a:t>Донецький педагогічний інститут, аспірантуру Інституту літератури ім. Т. Г. Шевченка.</a:t>
            </a:r>
            <a:endParaRPr lang="uk-UA" sz="2800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30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tsn.ua/media/images2/original/Mar2011/383402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650835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9059" y="-1"/>
            <a:ext cx="277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Іван </a:t>
            </a:r>
            <a:r>
              <a:rPr lang="uk-UA" sz="3200" dirty="0">
                <a:solidFill>
                  <a:schemeClr val="bg1"/>
                </a:solidFill>
              </a:rPr>
              <a:t>Дзюба став одним з активних учасників дисидентського руху. Він чітко висловив свою мету: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609" y="4946101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«Я </a:t>
            </a:r>
            <a:r>
              <a:rPr lang="ru-RU" sz="2400" dirty="0" err="1">
                <a:solidFill>
                  <a:schemeClr val="bg1"/>
                </a:solidFill>
              </a:rPr>
              <a:t>пропоную</a:t>
            </a:r>
            <a:r>
              <a:rPr lang="ru-RU" sz="2400" dirty="0">
                <a:solidFill>
                  <a:schemeClr val="bg1"/>
                </a:solidFill>
              </a:rPr>
              <a:t>... одну-</a:t>
            </a:r>
            <a:r>
              <a:rPr lang="ru-RU" sz="2400" dirty="0" err="1">
                <a:solidFill>
                  <a:schemeClr val="bg1"/>
                </a:solidFill>
              </a:rPr>
              <a:t>єдину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річ</a:t>
            </a:r>
            <a:r>
              <a:rPr lang="ru-RU" sz="2400" dirty="0">
                <a:solidFill>
                  <a:schemeClr val="bg1"/>
                </a:solidFill>
              </a:rPr>
              <a:t>: свободу — свободу </a:t>
            </a:r>
            <a:r>
              <a:rPr lang="ru-RU" sz="2400" dirty="0" err="1">
                <a:solidFill>
                  <a:schemeClr val="bg1"/>
                </a:solidFill>
              </a:rPr>
              <a:t>чесного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публічного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обговорення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національного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питання</a:t>
            </a:r>
            <a:r>
              <a:rPr lang="ru-RU" sz="2400" dirty="0">
                <a:solidFill>
                  <a:schemeClr val="bg1"/>
                </a:solidFill>
              </a:rPr>
              <a:t>, свободу </a:t>
            </a:r>
            <a:r>
              <a:rPr lang="ru-RU" sz="2400" dirty="0" err="1">
                <a:solidFill>
                  <a:schemeClr val="bg1"/>
                </a:solidFill>
              </a:rPr>
              <a:t>національного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вибору</a:t>
            </a:r>
            <a:r>
              <a:rPr lang="ru-RU" sz="2400" dirty="0">
                <a:solidFill>
                  <a:schemeClr val="bg1"/>
                </a:solidFill>
              </a:rPr>
              <a:t>, свободу </a:t>
            </a:r>
            <a:r>
              <a:rPr lang="ru-RU" sz="2400" dirty="0" err="1">
                <a:solidFill>
                  <a:schemeClr val="bg1"/>
                </a:solidFill>
              </a:rPr>
              <a:t>національного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самопізнання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саморозвитку</a:t>
            </a:r>
            <a:r>
              <a:rPr lang="ru-RU" sz="2400" dirty="0">
                <a:solidFill>
                  <a:schemeClr val="bg1"/>
                </a:solidFill>
              </a:rPr>
              <a:t>. Але </a:t>
            </a:r>
            <a:r>
              <a:rPr lang="ru-RU" sz="2400" dirty="0" err="1">
                <a:solidFill>
                  <a:schemeClr val="bg1"/>
                </a:solidFill>
              </a:rPr>
              <a:t>спочатку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насамперед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має</a:t>
            </a:r>
            <a:r>
              <a:rPr lang="ru-RU" sz="2400" dirty="0">
                <a:solidFill>
                  <a:schemeClr val="bg1"/>
                </a:solidFill>
              </a:rPr>
              <a:t> бути свобода на </a:t>
            </a:r>
            <a:r>
              <a:rPr lang="ru-RU" sz="2400" dirty="0" err="1">
                <a:solidFill>
                  <a:schemeClr val="bg1"/>
                </a:solidFill>
              </a:rPr>
              <a:t>дискусію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незгоду</a:t>
            </a:r>
            <a:r>
              <a:rPr lang="ru-RU" sz="2400" dirty="0">
                <a:solidFill>
                  <a:schemeClr val="bg1"/>
                </a:solidFill>
              </a:rPr>
              <a:t>».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olica-ua.com/images/photos/medium/fcc756526cd0e31d4cd91702aec52e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31" y="12642"/>
            <a:ext cx="5715000" cy="42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07" y="1268760"/>
            <a:ext cx="35603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На проведеній </a:t>
            </a:r>
            <a:r>
              <a:rPr lang="uk-UA" sz="2800" dirty="0"/>
              <a:t>у 1963 р. в Київському університеті офіційна </a:t>
            </a:r>
            <a:r>
              <a:rPr lang="uk-UA" sz="2800" dirty="0" smtClean="0"/>
              <a:t>конференції </a:t>
            </a:r>
            <a:r>
              <a:rPr lang="uk-UA" sz="2800" dirty="0"/>
              <a:t>з питань культури та мови, </a:t>
            </a:r>
            <a:r>
              <a:rPr lang="uk-UA" sz="2800" dirty="0" smtClean="0"/>
              <a:t>у палкій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286" y="4797637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промові перед великою аудиторією в Києві Іван Дзюба. </a:t>
            </a:r>
          </a:p>
          <a:p>
            <a:r>
              <a:rPr lang="uk-UA" sz="2800" dirty="0"/>
              <a:t> засудив таємні арешти української творчої інтелігенції.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3449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uk/3/30/Dzuba_Boo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" y="-21885"/>
            <a:ext cx="4276846" cy="676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9534" y="0"/>
            <a:ext cx="463446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Праця </a:t>
            </a:r>
            <a:r>
              <a:rPr lang="uk-UA" sz="4000" dirty="0">
                <a:solidFill>
                  <a:schemeClr val="bg1"/>
                </a:solidFill>
              </a:rPr>
              <a:t>«Інтернаціоналізм чи русифікація?» — тонкий, ерудований і безжальний аналіз теорії й механіки русифікації на Україні. 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ay.kiev.ua/sites/default/files/main/openpublish_article/20101203/4222-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1" y="8001"/>
            <a:ext cx="7661221" cy="54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5473005"/>
            <a:ext cx="92525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ДЕМОНСТРАЦІЯ ПРОТЕСТУ ПРОТИ ПОЛІТИЧНИХ АРЕШТІВ У СРСР БІЛЯ РАДЯНСЬКОГО ПОСОЛЬСТВА У ВАШИНГТОНІ. 1972 р.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60</TotalTime>
  <Words>147</Words>
  <Application>Microsoft Office PowerPoint</Application>
  <PresentationFormat>Экран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Дзюба Іван Михайлович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Дзюба Іван Михайлович</dc:title>
  <dc:creator>Blizia</dc:creator>
  <cp:lastModifiedBy>Blizia</cp:lastModifiedBy>
  <cp:revision>6</cp:revision>
  <dcterms:created xsi:type="dcterms:W3CDTF">2014-11-24T21:34:26Z</dcterms:created>
  <dcterms:modified xsi:type="dcterms:W3CDTF">2014-11-24T22:48:23Z</dcterms:modified>
</cp:coreProperties>
</file>