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Харчові Добавки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157192"/>
            <a:ext cx="6665499" cy="653008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Підготувала 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 err="1" smtClean="0">
                <a:solidFill>
                  <a:schemeClr val="tx1"/>
                </a:solidFill>
              </a:rPr>
              <a:t>Дячук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>
                <a:solidFill>
                  <a:schemeClr val="tx1"/>
                </a:solidFill>
              </a:rPr>
              <a:t>М</a:t>
            </a:r>
            <a:r>
              <a:rPr lang="uk-UA" dirty="0" smtClean="0">
                <a:solidFill>
                  <a:schemeClr val="tx1"/>
                </a:solidFill>
              </a:rPr>
              <a:t>арія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8195" name="Picture 3" descr="C:\Users\Машка\Desktop\1389957758_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695325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0428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Дякую за увагу***!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045942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67201"/>
            <a:ext cx="8027053" cy="2917783"/>
          </a:xfrm>
        </p:spPr>
        <p:txBody>
          <a:bodyPr>
            <a:normAutofit/>
          </a:bodyPr>
          <a:lstStyle/>
          <a:p>
            <a:pPr fontAlgn="base"/>
            <a:r>
              <a:rPr lang="uk-UA" dirty="0"/>
              <a:t>До 20-го століття основними харчовими добавками були виключно натуральні продукти, такі як перець, сіль, мед, гірчиця, кориця, різні спеції. З плином часу людству виявилося мало такого смакового розмаїття і з'явилися штучні харчові добавки з незрозумілою назвою Є.</a:t>
            </a:r>
          </a:p>
          <a:p>
            <a:pPr fontAlgn="base"/>
            <a:r>
              <a:rPr lang="uk-UA" dirty="0"/>
              <a:t>Саме поняття "харчові добавки" являє собою деяке з'єднання хімічних речовин, які вживаються в сукупності для додання тієї чи іншої властивості споживаної їжі. </a:t>
            </a:r>
            <a:endParaRPr lang="uk-UA" dirty="0"/>
          </a:p>
        </p:txBody>
      </p:sp>
      <p:pic>
        <p:nvPicPr>
          <p:cNvPr id="1026" name="Picture 2" descr="C:\Users\Машка\Desktop\1334391926_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4651189" cy="306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ашка\Desktop\pishevieingredienti-phot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84984"/>
            <a:ext cx="37211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7408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99" y="692696"/>
            <a:ext cx="5256584" cy="5688632"/>
          </a:xfrm>
        </p:spPr>
        <p:txBody>
          <a:bodyPr>
            <a:normAutofit/>
          </a:bodyPr>
          <a:lstStyle/>
          <a:p>
            <a:r>
              <a:rPr lang="uk-UA" dirty="0"/>
              <a:t>У спеціальних лабораторіях багатьох країн хіміки і вчені створюють безліч харчових добавок, які піддаються різним пробам і тестуванням. Основним завданням таких досліджень спочатку було навчитися за допомогою додавання таких речовин в їжу змінювати її щільність, вологість, окисляти, подрібнювати або консервувати продукти. Пізніше таким добавкам привласнили загальний для всіх індекс </a:t>
            </a:r>
            <a:r>
              <a:rPr lang="uk-UA" dirty="0" smtClean="0"/>
              <a:t> який позначається </a:t>
            </a:r>
            <a:r>
              <a:rPr lang="uk-UA" dirty="0"/>
              <a:t>буквою Е, що означало Європа. Правда деякі вважали, що це означає "</a:t>
            </a:r>
            <a:r>
              <a:rPr lang="en-US" dirty="0" err="1"/>
              <a:t>essbar</a:t>
            </a:r>
            <a:r>
              <a:rPr lang="en-US" dirty="0"/>
              <a:t> Edible" </a:t>
            </a:r>
            <a:r>
              <a:rPr lang="uk-UA" dirty="0"/>
              <a:t>що в перекладі з англійської або німецької - їстівний. Також до цього індексу ставиться певний цифровий код.</a:t>
            </a:r>
          </a:p>
          <a:p>
            <a:endParaRPr lang="uk-UA" dirty="0"/>
          </a:p>
        </p:txBody>
      </p:sp>
      <p:pic>
        <p:nvPicPr>
          <p:cNvPr id="2050" name="Picture 2" descr="C:\Users\Машка\Desktop\z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256" y="548680"/>
            <a:ext cx="3540224" cy="265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ашка\Desktop\05_06_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798" y="3896468"/>
            <a:ext cx="2957140" cy="222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2722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0648"/>
            <a:ext cx="8640960" cy="6480720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uk-UA" sz="2600" dirty="0"/>
              <a:t>Основною перевагою такого використання, поряд з можливістю керувати деякими властивостями продуктів, є і значне зниження собівартості їх виробництва. Адже зрозуміло, що натуральні інгредієнти коштують набагато дорожче штучних аналогів.</a:t>
            </a:r>
          </a:p>
          <a:p>
            <a:pPr fontAlgn="base"/>
            <a:endParaRPr lang="uk-UA" sz="2600" dirty="0" smtClean="0"/>
          </a:p>
          <a:p>
            <a:pPr fontAlgn="base"/>
            <a:endParaRPr lang="uk-UA" sz="2600" dirty="0"/>
          </a:p>
          <a:p>
            <a:pPr fontAlgn="base"/>
            <a:endParaRPr lang="uk-UA" sz="2600" dirty="0" smtClean="0"/>
          </a:p>
          <a:p>
            <a:pPr fontAlgn="base"/>
            <a:endParaRPr lang="uk-UA" sz="2600" dirty="0"/>
          </a:p>
          <a:p>
            <a:pPr marL="0" indent="0" fontAlgn="base">
              <a:buNone/>
            </a:pPr>
            <a:endParaRPr lang="uk-UA" sz="2600" dirty="0"/>
          </a:p>
          <a:p>
            <a:pPr fontAlgn="base"/>
            <a:endParaRPr lang="uk-UA" sz="2600" dirty="0" smtClean="0"/>
          </a:p>
          <a:p>
            <a:pPr fontAlgn="base"/>
            <a:endParaRPr lang="uk-UA" sz="2600" dirty="0"/>
          </a:p>
          <a:p>
            <a:pPr fontAlgn="base"/>
            <a:endParaRPr lang="uk-UA" sz="2600" dirty="0" smtClean="0"/>
          </a:p>
          <a:p>
            <a:pPr fontAlgn="base"/>
            <a:endParaRPr lang="uk-UA" sz="2600" dirty="0"/>
          </a:p>
          <a:p>
            <a:pPr fontAlgn="base"/>
            <a:endParaRPr lang="uk-UA" sz="2600" dirty="0" smtClean="0"/>
          </a:p>
          <a:p>
            <a:pPr fontAlgn="base"/>
            <a:endParaRPr lang="uk-UA" sz="2600" dirty="0"/>
          </a:p>
          <a:p>
            <a:pPr fontAlgn="base"/>
            <a:endParaRPr lang="uk-UA" sz="2600" dirty="0" smtClean="0"/>
          </a:p>
          <a:p>
            <a:pPr fontAlgn="base"/>
            <a:r>
              <a:rPr lang="uk-UA" sz="2600" dirty="0" smtClean="0"/>
              <a:t>Якщо </a:t>
            </a:r>
            <a:r>
              <a:rPr lang="uk-UA" sz="2600" dirty="0"/>
              <a:t>речовині присвоєно статус Е і цифровий код, то це означає наявність перевірок на безпеку і застосування його в харчовій промисловості. Цифровий код створений для чіткої класифікації цих речовин. Ця система нумерації була розроблена Євросоюзом і включена в систему міжнародної класифікації:</a:t>
            </a:r>
          </a:p>
          <a:p>
            <a:endParaRPr lang="uk-UA" dirty="0"/>
          </a:p>
        </p:txBody>
      </p:sp>
      <p:pic>
        <p:nvPicPr>
          <p:cNvPr id="3074" name="Picture 2" descr="C:\Users\Машка\Desktop\080357_aditif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310" y="1268760"/>
            <a:ext cx="5842000" cy="393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4986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60648"/>
            <a:ext cx="9137282" cy="612068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uk-UA" dirty="0"/>
              <a:t>Не можна обійти увагою таке важливе питання, як токсичність хімічних речовин. Зазвичай під токсичністю розуміється здатність речовин завдавати шкоди живому організму. Слід зазначити, що будь-яка хімічна сполука при певних умовах може бути токсичною, тому, на думку фахівців, більш правильно говорити про нешкідливість речовини при пропонованому способі її застосування. </a:t>
            </a:r>
            <a:endParaRPr lang="uk-UA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uk-UA" dirty="0" smtClean="0"/>
              <a:t>Вирішальну </a:t>
            </a:r>
            <a:r>
              <a:rPr lang="uk-UA" dirty="0"/>
              <a:t>роль тут відіграє доза </a:t>
            </a:r>
            <a:endParaRPr lang="uk-UA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uk-UA" dirty="0" smtClean="0"/>
              <a:t>(</a:t>
            </a:r>
            <a:r>
              <a:rPr lang="uk-UA" dirty="0"/>
              <a:t>кількість речовини, що </a:t>
            </a:r>
            <a:r>
              <a:rPr lang="uk-UA" dirty="0" smtClean="0"/>
              <a:t>надходить </a:t>
            </a:r>
            <a:r>
              <a:rPr lang="uk-UA" dirty="0"/>
              <a:t>в організм за добу</a:t>
            </a:r>
            <a:r>
              <a:rPr lang="uk-UA" dirty="0" smtClean="0"/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dirty="0" smtClean="0"/>
              <a:t>, </a:t>
            </a:r>
            <a:r>
              <a:rPr lang="uk-UA" dirty="0"/>
              <a:t>тривалість споживання</a:t>
            </a:r>
            <a:r>
              <a:rPr lang="uk-UA" dirty="0" smtClean="0"/>
              <a:t>, </a:t>
            </a:r>
            <a:r>
              <a:rPr lang="uk-UA" dirty="0"/>
              <a:t>режим, шляхи її надходження </a:t>
            </a:r>
            <a:endParaRPr lang="uk-UA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uk-UA" dirty="0" smtClean="0"/>
              <a:t>в </a:t>
            </a:r>
            <a:r>
              <a:rPr lang="uk-UA" dirty="0"/>
              <a:t>організм і т. д. Ефекти </a:t>
            </a:r>
            <a:r>
              <a:rPr lang="uk-UA" dirty="0" smtClean="0"/>
              <a:t>впливу </a:t>
            </a:r>
            <a:r>
              <a:rPr lang="uk-UA" dirty="0"/>
              <a:t>на організм можуть </a:t>
            </a:r>
            <a:endParaRPr lang="uk-UA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uk-UA" dirty="0" smtClean="0"/>
              <a:t>бути </a:t>
            </a:r>
            <a:r>
              <a:rPr lang="uk-UA" dirty="0"/>
              <a:t>також різними </a:t>
            </a:r>
            <a:r>
              <a:rPr lang="uk-UA" dirty="0" smtClean="0"/>
              <a:t>(</a:t>
            </a:r>
            <a:r>
              <a:rPr lang="uk-UA" dirty="0"/>
              <a:t>гострі, </a:t>
            </a:r>
            <a:r>
              <a:rPr lang="uk-UA" dirty="0" err="1"/>
              <a:t>підгострі</a:t>
            </a:r>
            <a:r>
              <a:rPr lang="uk-UA" dirty="0"/>
              <a:t>, </a:t>
            </a:r>
            <a:r>
              <a:rPr lang="uk-UA" dirty="0" smtClean="0"/>
              <a:t>хронічні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dirty="0" smtClean="0"/>
              <a:t>, </a:t>
            </a:r>
            <a:r>
              <a:rPr lang="uk-UA" dirty="0"/>
              <a:t>віддалені наслідки і т. д</a:t>
            </a:r>
            <a:r>
              <a:rPr lang="uk-UA" dirty="0" smtClean="0"/>
              <a:t>.). </a:t>
            </a:r>
            <a:r>
              <a:rPr lang="uk-UA" dirty="0"/>
              <a:t>З метою гігієнічної </a:t>
            </a:r>
            <a:endParaRPr lang="uk-UA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uk-UA" dirty="0" smtClean="0"/>
              <a:t>регламентації </a:t>
            </a:r>
            <a:r>
              <a:rPr lang="uk-UA" dirty="0"/>
              <a:t>експериментально </a:t>
            </a:r>
            <a:r>
              <a:rPr lang="uk-UA" dirty="0" smtClean="0"/>
              <a:t>обґрунтовують </a:t>
            </a:r>
            <a:endParaRPr lang="uk-UA" dirty="0"/>
          </a:p>
          <a:p>
            <a:pPr marL="0" indent="0">
              <a:lnSpc>
                <a:spcPct val="120000"/>
              </a:lnSpc>
              <a:buNone/>
            </a:pPr>
            <a:r>
              <a:rPr lang="uk-UA" dirty="0" smtClean="0"/>
              <a:t>гранично </a:t>
            </a:r>
            <a:r>
              <a:rPr lang="uk-UA" dirty="0"/>
              <a:t>допустимі </a:t>
            </a:r>
            <a:r>
              <a:rPr lang="uk-UA" dirty="0" smtClean="0"/>
              <a:t>концентрації </a:t>
            </a:r>
            <a:r>
              <a:rPr lang="uk-UA" dirty="0"/>
              <a:t>(ГДК), тобто </a:t>
            </a:r>
            <a:endParaRPr lang="uk-UA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uk-UA" dirty="0" smtClean="0"/>
              <a:t>концентрації</a:t>
            </a:r>
            <a:r>
              <a:rPr lang="uk-UA" dirty="0"/>
              <a:t>, які не викликають </a:t>
            </a:r>
            <a:r>
              <a:rPr lang="uk-UA" dirty="0" smtClean="0"/>
              <a:t>при </a:t>
            </a:r>
            <a:r>
              <a:rPr lang="uk-UA" dirty="0"/>
              <a:t>щоденному </a:t>
            </a:r>
            <a:endParaRPr lang="uk-UA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uk-UA" dirty="0" smtClean="0"/>
              <a:t>впливі </a:t>
            </a:r>
            <a:r>
              <a:rPr lang="uk-UA" dirty="0"/>
              <a:t>на </a:t>
            </a:r>
            <a:r>
              <a:rPr lang="uk-UA" dirty="0" smtClean="0"/>
              <a:t>організм </a:t>
            </a:r>
            <a:r>
              <a:rPr lang="uk-UA" dirty="0"/>
              <a:t>протягом як завгодно </a:t>
            </a:r>
            <a:endParaRPr lang="uk-UA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uk-UA" dirty="0" smtClean="0"/>
              <a:t>тривалого </a:t>
            </a:r>
            <a:r>
              <a:rPr lang="uk-UA" dirty="0"/>
              <a:t>часу відхилень у здоров'ї. </a:t>
            </a:r>
            <a:endParaRPr lang="uk-UA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uk-UA" dirty="0" smtClean="0"/>
              <a:t>При </a:t>
            </a:r>
            <a:r>
              <a:rPr lang="uk-UA" dirty="0"/>
              <a:t>встановленні величини </a:t>
            </a:r>
            <a:r>
              <a:rPr lang="uk-UA" dirty="0" smtClean="0"/>
              <a:t>ГДК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dirty="0" smtClean="0"/>
              <a:t> </a:t>
            </a:r>
            <a:r>
              <a:rPr lang="uk-UA" dirty="0"/>
              <a:t>враховується дуже велика </a:t>
            </a:r>
            <a:r>
              <a:rPr lang="uk-UA" dirty="0" smtClean="0"/>
              <a:t>кількість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dirty="0" smtClean="0"/>
              <a:t> </a:t>
            </a:r>
            <a:r>
              <a:rPr lang="uk-UA" dirty="0"/>
              <a:t>факторів. Дослідження </a:t>
            </a:r>
            <a:r>
              <a:rPr lang="uk-UA" dirty="0" smtClean="0"/>
              <a:t>проводяться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dirty="0" smtClean="0"/>
              <a:t> </a:t>
            </a:r>
            <a:r>
              <a:rPr lang="uk-UA" dirty="0"/>
              <a:t>спеціальними організаціями і </a:t>
            </a:r>
            <a:endParaRPr lang="uk-UA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uk-UA" dirty="0" smtClean="0"/>
              <a:t>регламентуються </a:t>
            </a:r>
            <a:r>
              <a:rPr lang="uk-UA" dirty="0"/>
              <a:t>певними правилами.</a:t>
            </a:r>
            <a:endParaRPr lang="uk-UA" dirty="0"/>
          </a:p>
        </p:txBody>
      </p:sp>
      <p:pic>
        <p:nvPicPr>
          <p:cNvPr id="4099" name="Picture 3" descr="C:\Users\Машка\Desktop\163_dobavki-1611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3429000"/>
            <a:ext cx="4461719" cy="318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Машка\Desktop\76551997_large_1161108515_jar2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195" y="1268760"/>
            <a:ext cx="2661205" cy="196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1180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125113" cy="924475"/>
          </a:xfrm>
        </p:spPr>
        <p:txBody>
          <a:bodyPr>
            <a:normAutofit fontScale="90000"/>
          </a:bodyPr>
          <a:lstStyle/>
          <a:p>
            <a:r>
              <a:rPr lang="uk-UA" dirty="0"/>
              <a:t>Харчові добавки: барвники</a:t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0689"/>
            <a:ext cx="9036496" cy="2016224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Серед </a:t>
            </a:r>
            <a:r>
              <a:rPr lang="uk-UA" dirty="0"/>
              <a:t>речовин, які визначають вид харчових продуктів, важливе місце належить харчовим барвникам. Споживачі давно звикли до певного кольору харчових продуктів і пов’язують з ним їхню якість. В той же час в умовах сучасної харчової технології продукти часто змінюють своє початкове, звичне для споживача забарвлення, а інколи набувають і не зовсім привабливого вигляду. Це, безумовно, робить харчові продукти менш привабливими для споживача, впливає на апетит і процес травлення. Для надання харчовим продуктам і напівфабрикатам різного забарвлення використовують природні (натуральні) і синтетичні (органічні і неорганічні) барвники. Найбільш широко їх застосовують при виробництві кондитерських виробів, напоїв, деяких видів консерви і т. д.</a:t>
            </a:r>
          </a:p>
          <a:p>
            <a:endParaRPr lang="uk-UA" dirty="0"/>
          </a:p>
        </p:txBody>
      </p:sp>
      <p:pic>
        <p:nvPicPr>
          <p:cNvPr id="5122" name="Picture 2" descr="C:\Users\Машка\Desktop\slide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2473"/>
            <a:ext cx="914400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6143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04664"/>
            <a:ext cx="4464496" cy="645333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sz="2100" dirty="0"/>
          </a:p>
          <a:p>
            <a:pPr marL="0" indent="0">
              <a:buNone/>
            </a:pPr>
            <a:r>
              <a:rPr lang="ru-RU" sz="2100" dirty="0" smtClean="0"/>
              <a:t>1.Кармін</a:t>
            </a:r>
            <a:endParaRPr lang="ru-RU" sz="2100" dirty="0"/>
          </a:p>
          <a:p>
            <a:r>
              <a:rPr lang="ru-RU" sz="2100" i="1" dirty="0" err="1" smtClean="0"/>
              <a:t>Червоний</a:t>
            </a:r>
            <a:r>
              <a:rPr lang="ru-RU" sz="2100" i="1" dirty="0" smtClean="0"/>
              <a:t> </a:t>
            </a:r>
            <a:r>
              <a:rPr lang="ru-RU" sz="2100" i="1" dirty="0" err="1"/>
              <a:t>барвник</a:t>
            </a:r>
            <a:r>
              <a:rPr lang="ru-RU" sz="2100" i="1" dirty="0"/>
              <a:t>, </a:t>
            </a:r>
            <a:r>
              <a:rPr lang="ru-RU" sz="2100" i="1" dirty="0" err="1"/>
              <a:t>похідне</a:t>
            </a:r>
            <a:r>
              <a:rPr lang="ru-RU" sz="2100" i="1" dirty="0"/>
              <a:t> </a:t>
            </a:r>
            <a:r>
              <a:rPr lang="ru-RU" sz="2100" i="1" dirty="0" err="1"/>
              <a:t>антрахінону</a:t>
            </a:r>
            <a:r>
              <a:rPr lang="ru-RU" sz="2100" i="1" dirty="0"/>
              <a:t>.</a:t>
            </a:r>
          </a:p>
          <a:p>
            <a:r>
              <a:rPr lang="ru-RU" sz="2100" i="1" dirty="0" err="1"/>
              <a:t>Кармін</a:t>
            </a:r>
            <a:r>
              <a:rPr lang="ru-RU" sz="2100" i="1" dirty="0"/>
              <a:t> </a:t>
            </a:r>
            <a:r>
              <a:rPr lang="ru-RU" sz="2100" i="1" dirty="0" err="1"/>
              <a:t>отримують</a:t>
            </a:r>
            <a:r>
              <a:rPr lang="ru-RU" sz="2100" i="1" dirty="0"/>
              <a:t> з </a:t>
            </a:r>
            <a:r>
              <a:rPr lang="ru-RU" sz="2100" i="1" dirty="0" err="1"/>
              <a:t>кошенелі</a:t>
            </a:r>
            <a:r>
              <a:rPr lang="ru-RU" sz="2100" i="1" dirty="0"/>
              <a:t> – комах, </a:t>
            </a:r>
            <a:r>
              <a:rPr lang="ru-RU" sz="2100" i="1" dirty="0" err="1"/>
              <a:t>що</a:t>
            </a:r>
            <a:r>
              <a:rPr lang="ru-RU" sz="2100" i="1" dirty="0"/>
              <a:t> </a:t>
            </a:r>
            <a:r>
              <a:rPr lang="ru-RU" sz="2100" i="1" dirty="0" err="1"/>
              <a:t>живуть</a:t>
            </a:r>
            <a:r>
              <a:rPr lang="ru-RU" sz="2100" i="1" dirty="0"/>
              <a:t> на кактусах, </a:t>
            </a:r>
            <a:r>
              <a:rPr lang="ru-RU" sz="2100" i="1" dirty="0" err="1"/>
              <a:t>які</a:t>
            </a:r>
            <a:r>
              <a:rPr lang="ru-RU" sz="2100" i="1" dirty="0"/>
              <a:t> </a:t>
            </a:r>
            <a:r>
              <a:rPr lang="ru-RU" sz="2100" i="1" dirty="0" err="1"/>
              <a:t>ростуть</a:t>
            </a:r>
            <a:r>
              <a:rPr lang="ru-RU" sz="2100" i="1" dirty="0"/>
              <a:t> в </a:t>
            </a:r>
            <a:r>
              <a:rPr lang="ru-RU" sz="2100" i="1" dirty="0" err="1"/>
              <a:t>Африці</a:t>
            </a:r>
            <a:r>
              <a:rPr lang="ru-RU" sz="2100" i="1" dirty="0"/>
              <a:t> і </a:t>
            </a:r>
            <a:r>
              <a:rPr lang="ru-RU" sz="2100" i="1" dirty="0" err="1"/>
              <a:t>Південній</a:t>
            </a:r>
            <a:r>
              <a:rPr lang="ru-RU" sz="2100" i="1" dirty="0"/>
              <a:t> </a:t>
            </a:r>
            <a:r>
              <a:rPr lang="ru-RU" sz="2100" i="1" dirty="0" err="1" smtClean="0"/>
              <a:t>Америці</a:t>
            </a:r>
            <a:endParaRPr lang="ru-RU" sz="2100" i="1" dirty="0" smtClean="0"/>
          </a:p>
          <a:p>
            <a:pPr marL="0" indent="0">
              <a:buNone/>
            </a:pPr>
            <a:endParaRPr lang="ru-RU" sz="2100" i="1" dirty="0" smtClean="0"/>
          </a:p>
          <a:p>
            <a:pPr marL="0" indent="0">
              <a:buNone/>
            </a:pPr>
            <a:r>
              <a:rPr lang="ru-RU" sz="2100" i="1" dirty="0" smtClean="0"/>
              <a:t>2.  </a:t>
            </a:r>
            <a:r>
              <a:rPr lang="uk-UA" sz="2100" dirty="0" err="1" smtClean="0"/>
              <a:t>Куркума</a:t>
            </a:r>
            <a:endParaRPr lang="uk-UA" sz="2100" dirty="0"/>
          </a:p>
          <a:p>
            <a:r>
              <a:rPr lang="uk-UA" sz="2100" dirty="0"/>
              <a:t>Жовтий природний барвник, отримують з багаторічних трав'янистих рослин сімейства імбирних –</a:t>
            </a:r>
            <a:r>
              <a:rPr lang="en-US" sz="2100" dirty="0" err="1"/>
              <a:t>Curruma</a:t>
            </a:r>
            <a:r>
              <a:rPr lang="en-US" sz="2100" dirty="0"/>
              <a:t> longa. </a:t>
            </a:r>
            <a:r>
              <a:rPr lang="uk-UA" sz="2100" dirty="0"/>
              <a:t>Використовують у вигляді спиртового розчину, тому що </a:t>
            </a:r>
            <a:r>
              <a:rPr lang="uk-UA" sz="2100" dirty="0" err="1"/>
              <a:t>куркума</a:t>
            </a:r>
            <a:r>
              <a:rPr lang="uk-UA" sz="2100" dirty="0"/>
              <a:t> погано розчиняється у воді</a:t>
            </a:r>
            <a:r>
              <a:rPr lang="uk-UA" sz="2100" dirty="0" smtClean="0"/>
              <a:t>.</a:t>
            </a:r>
          </a:p>
          <a:p>
            <a:pPr marL="0" indent="0">
              <a:buNone/>
            </a:pPr>
            <a:endParaRPr lang="uk-UA" sz="2100" dirty="0" smtClean="0"/>
          </a:p>
          <a:p>
            <a:pPr marL="0" indent="0">
              <a:buNone/>
            </a:pPr>
            <a:r>
              <a:rPr lang="uk-UA" sz="2100" dirty="0" smtClean="0"/>
              <a:t>3. </a:t>
            </a:r>
            <a:r>
              <a:rPr lang="uk-UA" sz="2100" dirty="0" err="1"/>
              <a:t>Енобарвник</a:t>
            </a:r>
            <a:endParaRPr lang="uk-UA" sz="2100" dirty="0"/>
          </a:p>
          <a:p>
            <a:r>
              <a:rPr lang="uk-UA" sz="2100" dirty="0"/>
              <a:t>Отримують з </a:t>
            </a:r>
            <a:r>
              <a:rPr lang="uk-UA" sz="2100" dirty="0" err="1"/>
              <a:t>вичавок</a:t>
            </a:r>
            <a:r>
              <a:rPr lang="uk-UA" sz="2100" dirty="0"/>
              <a:t> червоних сортів винограду та ягід бузини у вигляді рідини інтенсивно червоного кольору. До її складу входить суміш сполук, в тому числі антоціанів та катехінів. Забарвлення, яке надає дана харчова добавка продукту, залежить від </a:t>
            </a:r>
            <a:r>
              <a:rPr lang="uk-UA" sz="2100" dirty="0" err="1"/>
              <a:t>рН</a:t>
            </a:r>
            <a:r>
              <a:rPr lang="uk-UA" sz="2100" dirty="0"/>
              <a:t> середовища.</a:t>
            </a:r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ru-RU" sz="1800" i="1" dirty="0"/>
          </a:p>
          <a:p>
            <a:pPr marL="0" indent="0">
              <a:buNone/>
            </a:pPr>
            <a:endParaRPr lang="ru-RU" sz="1800" i="1" dirty="0" smtClean="0"/>
          </a:p>
          <a:p>
            <a:pPr marL="0" indent="0" algn="ctr">
              <a:buNone/>
            </a:pPr>
            <a:endParaRPr lang="ru-RU" sz="1800" i="1" dirty="0"/>
          </a:p>
          <a:p>
            <a:pPr marL="0" indent="0">
              <a:buNone/>
            </a:pPr>
            <a:endParaRPr lang="uk-UA" dirty="0" smtClean="0"/>
          </a:p>
        </p:txBody>
      </p:sp>
      <p:pic>
        <p:nvPicPr>
          <p:cNvPr id="6146" name="Picture 2" descr="C:\Users\Машка\Desktop\95773686_4870325_kurkumapoleznyesvojst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65166"/>
            <a:ext cx="4379966" cy="286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Машка\Desktop\ogoom.com_1298328339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47568" y="458939"/>
            <a:ext cx="277284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44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352928" cy="1152128"/>
          </a:xfrm>
        </p:spPr>
        <p:txBody>
          <a:bodyPr>
            <a:normAutofit fontScale="90000"/>
          </a:bodyPr>
          <a:lstStyle/>
          <a:p>
            <a:r>
              <a:rPr lang="uk-UA" cap="all" dirty="0"/>
              <a:t>ХАРЧОВІ </a:t>
            </a:r>
            <a:r>
              <a:rPr lang="uk-UA" cap="all" dirty="0" smtClean="0"/>
              <a:t>ДОБАВКИ:</a:t>
            </a:r>
            <a:br>
              <a:rPr lang="uk-UA" cap="all" dirty="0" smtClean="0"/>
            </a:br>
            <a:r>
              <a:rPr lang="uk-UA" cap="all" dirty="0" smtClean="0"/>
              <a:t> Антиоксиданти й ароматизатори</a:t>
            </a:r>
            <a:r>
              <a:rPr lang="uk-UA" cap="all" dirty="0"/>
              <a:t/>
            </a:r>
            <a:br>
              <a:rPr lang="uk-UA" cap="all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5"/>
            <a:ext cx="7811027" cy="5256584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/>
              <a:t>Антиоксиданти</a:t>
            </a:r>
            <a:r>
              <a:rPr lang="uk-UA" dirty="0"/>
              <a:t> - добавки, які використовують для зберігання свіжості харчових продуктів. Ці сполуки добавляють до складу масел, аби запобігти згіркненню та аміні кольору внаслідок окиснення. Зверніть увагу: в одному продукті має бути використаний лише один </a:t>
            </a:r>
            <a:r>
              <a:rPr lang="uk-UA" dirty="0" smtClean="0"/>
              <a:t>антиоксидант</a:t>
            </a:r>
            <a:r>
              <a:rPr lang="uk-UA" dirty="0"/>
              <a:t>. Найпоширеніші представники цієї групи харчових добавок - аскорбінова кислота і лецитин, який використовують у виготовленні шоколаду</a:t>
            </a:r>
            <a:r>
              <a:rPr lang="uk-UA" dirty="0" smtClean="0"/>
              <a:t>.</a:t>
            </a:r>
          </a:p>
          <a:p>
            <a:endParaRPr lang="uk-UA" dirty="0"/>
          </a:p>
          <a:p>
            <a:r>
              <a:rPr lang="uk-UA" dirty="0"/>
              <a:t>Ароматизатори – харчові добавки, що підсилюють смак і аромат і вносяться в харчові продукти з метою поліпшення їх органолептичних властивостей. Їх умовно можна розділити на природні і харчові добавки, що імітують природні. Перші виділяють з фруктів, овочів і рослин у вигляді соків, есенцій або концентратів, другі одержують синтетичним і нетрадиційним шляхом. Способи отримання сполук останньої групи можуть бути найрізноманітнішими. У нашій країні не дозволяється застосування синтетичних продуктів, які підсилюють аромат, властивий даному натуральному продукту, і введення їх у продукти дитячого харчування.</a:t>
            </a:r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470595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5" y="404664"/>
            <a:ext cx="5112568" cy="6264695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Відповідними</a:t>
            </a:r>
            <a:r>
              <a:rPr lang="ru-RU" dirty="0"/>
              <a:t> </a:t>
            </a:r>
            <a:r>
              <a:rPr lang="ru-RU" dirty="0" err="1"/>
              <a:t>державними</a:t>
            </a:r>
            <a:r>
              <a:rPr lang="ru-RU" dirty="0"/>
              <a:t> органами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забезпечується</a:t>
            </a:r>
            <a:r>
              <a:rPr lang="ru-RU" dirty="0"/>
              <a:t> </a:t>
            </a:r>
            <a:r>
              <a:rPr lang="ru-RU" dirty="0" err="1"/>
              <a:t>постійний</a:t>
            </a:r>
            <a:r>
              <a:rPr lang="ru-RU" dirty="0"/>
              <a:t> контроль за </a:t>
            </a:r>
            <a:r>
              <a:rPr lang="ru-RU" dirty="0" err="1"/>
              <a:t>безпечністю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. </a:t>
            </a:r>
            <a:r>
              <a:rPr lang="ru-RU" dirty="0" err="1"/>
              <a:t>Встановлено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харчові</a:t>
            </a:r>
            <a:r>
              <a:rPr lang="ru-RU" dirty="0"/>
              <a:t> добавки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використовуватись</a:t>
            </a:r>
            <a:r>
              <a:rPr lang="ru-RU" dirty="0"/>
              <a:t> при </a:t>
            </a:r>
            <a:r>
              <a:rPr lang="ru-RU" dirty="0" err="1"/>
              <a:t>виробництві</a:t>
            </a:r>
            <a:r>
              <a:rPr lang="ru-RU" dirty="0"/>
              <a:t> </a:t>
            </a:r>
            <a:r>
              <a:rPr lang="ru-RU" dirty="0" err="1"/>
              <a:t>харчових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в </a:t>
            </a:r>
            <a:r>
              <a:rPr lang="ru-RU" dirty="0" err="1"/>
              <a:t>мінімально</a:t>
            </a:r>
            <a:r>
              <a:rPr lang="ru-RU" dirty="0"/>
              <a:t> </a:t>
            </a:r>
            <a:r>
              <a:rPr lang="ru-RU" dirty="0" err="1"/>
              <a:t>необхідних</a:t>
            </a:r>
            <a:r>
              <a:rPr lang="ru-RU" dirty="0"/>
              <a:t> для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технологічного</a:t>
            </a:r>
            <a:r>
              <a:rPr lang="ru-RU" dirty="0"/>
              <a:t> </a:t>
            </a:r>
            <a:r>
              <a:rPr lang="ru-RU" dirty="0" err="1"/>
              <a:t>ефекту</a:t>
            </a:r>
            <a:r>
              <a:rPr lang="ru-RU" dirty="0"/>
              <a:t> </a:t>
            </a:r>
            <a:r>
              <a:rPr lang="ru-RU" dirty="0" err="1"/>
              <a:t>кількостях</a:t>
            </a:r>
            <a:r>
              <a:rPr lang="ru-RU" dirty="0"/>
              <a:t>. При </a:t>
            </a:r>
            <a:r>
              <a:rPr lang="ru-RU" dirty="0" err="1"/>
              <a:t>цьому</a:t>
            </a:r>
            <a:r>
              <a:rPr lang="ru-RU" dirty="0"/>
              <a:t> не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перевищувати</a:t>
            </a:r>
            <a:r>
              <a:rPr lang="ru-RU" dirty="0"/>
              <a:t> </a:t>
            </a:r>
            <a:r>
              <a:rPr lang="ru-RU" dirty="0" err="1"/>
              <a:t>встановлені</a:t>
            </a:r>
            <a:r>
              <a:rPr lang="ru-RU" dirty="0"/>
              <a:t> максимально </a:t>
            </a:r>
            <a:r>
              <a:rPr lang="ru-RU" dirty="0" err="1"/>
              <a:t>допустимі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. </a:t>
            </a:r>
            <a:r>
              <a:rPr lang="ru-RU" dirty="0" err="1"/>
              <a:t>Продукти</a:t>
            </a:r>
            <a:r>
              <a:rPr lang="ru-RU" dirty="0"/>
              <a:t> </a:t>
            </a:r>
            <a:r>
              <a:rPr lang="ru-RU" dirty="0" err="1"/>
              <a:t>вітчизняного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перш </a:t>
            </a:r>
            <a:r>
              <a:rPr lang="ru-RU" dirty="0" err="1"/>
              <a:t>ніж</a:t>
            </a:r>
            <a:r>
              <a:rPr lang="ru-RU" dirty="0"/>
              <a:t> попасти на прилавки </a:t>
            </a:r>
            <a:r>
              <a:rPr lang="ru-RU" dirty="0" err="1"/>
              <a:t>магазинів</a:t>
            </a:r>
            <a:r>
              <a:rPr lang="ru-RU" dirty="0"/>
              <a:t>, </a:t>
            </a:r>
            <a:r>
              <a:rPr lang="ru-RU" dirty="0" err="1"/>
              <a:t>проходять</a:t>
            </a:r>
            <a:r>
              <a:rPr lang="ru-RU" dirty="0"/>
              <a:t> </a:t>
            </a:r>
            <a:r>
              <a:rPr lang="ru-RU" dirty="0" err="1"/>
              <a:t>гігієнічну</a:t>
            </a:r>
            <a:r>
              <a:rPr lang="ru-RU" dirty="0"/>
              <a:t> </a:t>
            </a:r>
            <a:r>
              <a:rPr lang="ru-RU" dirty="0" err="1"/>
              <a:t>експертизу</a:t>
            </a:r>
            <a:r>
              <a:rPr lang="ru-RU" dirty="0"/>
              <a:t>.</a:t>
            </a:r>
          </a:p>
          <a:p>
            <a:r>
              <a:rPr lang="ru-RU" dirty="0" err="1"/>
              <a:t>Виготовлення</a:t>
            </a:r>
            <a:r>
              <a:rPr lang="ru-RU" dirty="0"/>
              <a:t>, </a:t>
            </a:r>
            <a:r>
              <a:rPr lang="ru-RU" dirty="0" err="1"/>
              <a:t>застосування</a:t>
            </a:r>
            <a:r>
              <a:rPr lang="ru-RU" dirty="0"/>
              <a:t> і </a:t>
            </a:r>
            <a:r>
              <a:rPr lang="ru-RU" dirty="0" err="1"/>
              <a:t>реалізація</a:t>
            </a:r>
            <a:r>
              <a:rPr lang="ru-RU" dirty="0"/>
              <a:t> </a:t>
            </a:r>
            <a:r>
              <a:rPr lang="ru-RU" dirty="0" err="1"/>
              <a:t>харчових</a:t>
            </a:r>
            <a:r>
              <a:rPr lang="ru-RU" dirty="0"/>
              <a:t> добавок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дозволяється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позитивного </a:t>
            </a:r>
            <a:r>
              <a:rPr lang="ru-RU" dirty="0" err="1"/>
              <a:t>висновку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санітарно-гігієнічної</a:t>
            </a:r>
            <a:r>
              <a:rPr lang="ru-RU" dirty="0"/>
              <a:t> </a:t>
            </a:r>
            <a:r>
              <a:rPr lang="ru-RU" dirty="0" err="1"/>
              <a:t>експертизи</a:t>
            </a:r>
            <a:r>
              <a:rPr lang="ru-RU" dirty="0"/>
              <a:t>.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харчових</a:t>
            </a:r>
            <a:r>
              <a:rPr lang="ru-RU" dirty="0"/>
              <a:t> добавок </a:t>
            </a:r>
            <a:r>
              <a:rPr lang="ru-RU" dirty="0" err="1"/>
              <a:t>дозволяється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в тих </a:t>
            </a:r>
            <a:r>
              <a:rPr lang="ru-RU" dirty="0" err="1"/>
              <a:t>випадках</a:t>
            </a:r>
            <a:r>
              <a:rPr lang="ru-RU" dirty="0"/>
              <a:t>, коли вони при </a:t>
            </a:r>
            <a:r>
              <a:rPr lang="ru-RU" dirty="0" err="1"/>
              <a:t>довгому</a:t>
            </a:r>
            <a:r>
              <a:rPr lang="ru-RU" dirty="0"/>
              <a:t> </a:t>
            </a:r>
            <a:r>
              <a:rPr lang="ru-RU" dirty="0" err="1"/>
              <a:t>зберіганні</a:t>
            </a:r>
            <a:r>
              <a:rPr lang="ru-RU" dirty="0"/>
              <a:t> не </a:t>
            </a:r>
            <a:r>
              <a:rPr lang="ru-RU" dirty="0" err="1"/>
              <a:t>стають</a:t>
            </a:r>
            <a:r>
              <a:rPr lang="ru-RU" dirty="0"/>
              <a:t> </a:t>
            </a:r>
            <a:r>
              <a:rPr lang="ru-RU" dirty="0" err="1"/>
              <a:t>небезпечними</a:t>
            </a:r>
            <a:r>
              <a:rPr lang="ru-RU" dirty="0"/>
              <a:t> для </a:t>
            </a:r>
            <a:r>
              <a:rPr lang="ru-RU" dirty="0" err="1"/>
              <a:t>життя</a:t>
            </a:r>
            <a:r>
              <a:rPr lang="ru-RU" dirty="0"/>
              <a:t> і </a:t>
            </a:r>
            <a:r>
              <a:rPr lang="ru-RU" dirty="0" err="1"/>
              <a:t>здоров’я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.</a:t>
            </a:r>
          </a:p>
          <a:p>
            <a:endParaRPr lang="uk-UA" dirty="0"/>
          </a:p>
        </p:txBody>
      </p:sp>
      <p:pic>
        <p:nvPicPr>
          <p:cNvPr id="7170" name="Picture 2" descr="C:\Users\Машка\Desktop\file1_html_m37eb51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17418"/>
            <a:ext cx="3391421" cy="339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Машка\Desktop\3_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21088"/>
            <a:ext cx="3679453" cy="245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559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TM01972873[[fn=Лето]]</Template>
  <TotalTime>383</TotalTime>
  <Words>685</Words>
  <Application>Microsoft Office PowerPoint</Application>
  <PresentationFormat>Экран (4:3)</PresentationFormat>
  <Paragraphs>60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Summer</vt:lpstr>
      <vt:lpstr>Харчові Добавки</vt:lpstr>
      <vt:lpstr>Презентация PowerPoint</vt:lpstr>
      <vt:lpstr>Презентация PowerPoint</vt:lpstr>
      <vt:lpstr>Презентация PowerPoint</vt:lpstr>
      <vt:lpstr>Презентация PowerPoint</vt:lpstr>
      <vt:lpstr>Харчові добавки: барвники </vt:lpstr>
      <vt:lpstr>Презентация PowerPoint</vt:lpstr>
      <vt:lpstr>ХАРЧОВІ ДОБАВКИ:  Антиоксиданти й ароматизатори </vt:lpstr>
      <vt:lpstr>Презентация PowerPoint</vt:lpstr>
      <vt:lpstr>Дякую за увагу***!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Харчові Добавки</dc:title>
  <dc:creator>Машка</dc:creator>
  <cp:lastModifiedBy>Машка</cp:lastModifiedBy>
  <cp:revision>10</cp:revision>
  <dcterms:created xsi:type="dcterms:W3CDTF">2015-02-24T15:27:10Z</dcterms:created>
  <dcterms:modified xsi:type="dcterms:W3CDTF">2015-02-24T22:03:30Z</dcterms:modified>
</cp:coreProperties>
</file>