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83" r:id="rId6"/>
    <p:sldId id="284" r:id="rId7"/>
    <p:sldId id="271" r:id="rId8"/>
    <p:sldId id="263" r:id="rId9"/>
    <p:sldId id="266" r:id="rId10"/>
    <p:sldId id="268" r:id="rId11"/>
    <p:sldId id="265" r:id="rId12"/>
    <p:sldId id="285" r:id="rId13"/>
    <p:sldId id="286" r:id="rId14"/>
    <p:sldId id="260" r:id="rId15"/>
    <p:sldId id="289" r:id="rId16"/>
    <p:sldId id="290" r:id="rId17"/>
    <p:sldId id="272" r:id="rId18"/>
    <p:sldId id="287" r:id="rId19"/>
    <p:sldId id="288" r:id="rId20"/>
    <p:sldId id="281" r:id="rId21"/>
    <p:sldId id="291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85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07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27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52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0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86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45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89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91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45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85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D56F-D176-4288-A448-48EE7614A77C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BE58-47AE-457A-A59E-07C43C0D9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3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9182" y="2703016"/>
            <a:ext cx="6096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</a:t>
            </a:r>
            <a:r>
              <a:rPr lang="uk-UA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</a:t>
            </a:r>
          </a:p>
          <a:p>
            <a:pPr algn="ctr"/>
            <a:r>
              <a:rPr lang="uk-UA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Патріотизм</a:t>
            </a:r>
            <a:r>
              <a:rPr lang="uk-UA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uk-UA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uk-UA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33564" y="1011925"/>
            <a:ext cx="6267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Націоналізм</a:t>
            </a:r>
          </a:p>
        </p:txBody>
      </p:sp>
    </p:spTree>
    <p:extLst>
      <p:ext uri="{BB962C8B-B14F-4D97-AF65-F5344CB8AC3E}">
        <p14:creationId xmlns:p14="http://schemas.microsoft.com/office/powerpoint/2010/main" val="233953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99244"/>
            <a:ext cx="10515600" cy="64587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u="sng" dirty="0"/>
              <a:t>Для патріотизму:</a:t>
            </a:r>
            <a:endParaRPr lang="uk-UA" u="sng" dirty="0"/>
          </a:p>
          <a:p>
            <a:pPr marL="0" indent="0">
              <a:buNone/>
            </a:pPr>
            <a:r>
              <a:rPr lang="uk-UA" b="1" dirty="0"/>
              <a:t>психологічним джерелом є:</a:t>
            </a:r>
            <a:r>
              <a:rPr lang="uk-UA" dirty="0"/>
              <a:t> любов дорідного краю й народу; головною </a:t>
            </a:r>
            <a:r>
              <a:rPr lang="uk-UA" b="1" dirty="0"/>
              <a:t>категорією думання є:</a:t>
            </a:r>
            <a:r>
              <a:rPr lang="uk-UA" dirty="0"/>
              <a:t> </a:t>
            </a:r>
            <a:r>
              <a:rPr lang="uk-UA" dirty="0" smtClean="0"/>
              <a:t>народ </a:t>
            </a:r>
            <a:r>
              <a:rPr lang="uk-UA" dirty="0"/>
              <a:t>як етнографічне поняття реально існуючих в даному часі людей (“сучасна Україна”);</a:t>
            </a:r>
          </a:p>
          <a:p>
            <a:pPr marL="0" indent="0">
              <a:buNone/>
            </a:pPr>
            <a:r>
              <a:rPr lang="uk-UA" b="1" dirty="0"/>
              <a:t>політичною метою є:</a:t>
            </a:r>
            <a:r>
              <a:rPr lang="uk-UA" dirty="0"/>
              <a:t> свобода народу як цінність в собі, добро народу в сучасному; </a:t>
            </a:r>
          </a:p>
          <a:p>
            <a:pPr marL="0" indent="0">
              <a:buNone/>
            </a:pPr>
            <a:r>
              <a:rPr lang="uk-UA" b="1" dirty="0"/>
              <a:t>програмовими цілями є:</a:t>
            </a:r>
            <a:r>
              <a:rPr lang="uk-UA" dirty="0"/>
              <a:t> конституція, автономія, федерація, як поширення свободи народу, існуючого в даний час.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 algn="ctr">
              <a:buNone/>
            </a:pPr>
            <a:r>
              <a:rPr lang="uk-UA" b="1" u="sng" dirty="0"/>
              <a:t>Для націоналізму:</a:t>
            </a:r>
            <a:endParaRPr lang="uk-UA" u="sng" dirty="0"/>
          </a:p>
          <a:p>
            <a:pPr marL="0" indent="0">
              <a:buNone/>
            </a:pPr>
            <a:r>
              <a:rPr lang="uk-UA" b="1" dirty="0"/>
              <a:t>психологічним джерелом є:</a:t>
            </a:r>
            <a:r>
              <a:rPr lang="uk-UA" dirty="0"/>
              <a:t> бажання політичної влади власного народу;</a:t>
            </a:r>
          </a:p>
          <a:p>
            <a:pPr marL="0" indent="0">
              <a:buNone/>
            </a:pPr>
            <a:r>
              <a:rPr lang="uk-UA" b="1" dirty="0"/>
              <a:t>головною категорією думання є:</a:t>
            </a:r>
            <a:r>
              <a:rPr lang="uk-UA" dirty="0"/>
              <a:t> нація, як політичне поняття, як підмет історичного процесу не лише в сучасному, але в минулому й майбутньому (“вічна Україна”);</a:t>
            </a:r>
          </a:p>
          <a:p>
            <a:pPr marL="0" indent="0">
              <a:buNone/>
            </a:pPr>
            <a:r>
              <a:rPr lang="uk-UA" b="1" dirty="0"/>
              <a:t>політичною метою є:</a:t>
            </a:r>
            <a:r>
              <a:rPr lang="uk-UA" dirty="0"/>
              <a:t> влада народу, як передумова й ґарант всякої свободи, сила народу головно на майбутнє положення;</a:t>
            </a:r>
          </a:p>
          <a:p>
            <a:pPr marL="0" indent="0">
              <a:buNone/>
            </a:pPr>
            <a:r>
              <a:rPr lang="uk-UA" b="1" dirty="0"/>
              <a:t>програмовими цілями є:</a:t>
            </a:r>
            <a:r>
              <a:rPr lang="uk-UA" dirty="0"/>
              <a:t> держава, суверенність як самостійна передумова тривкого існування сили й свободи народу в його історичному розвитку.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811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8041" y="207840"/>
            <a:ext cx="4796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 США, країні з виключно різнорідним населенням, він виконує роль цементу, який утримує воєдино всю ту різношерсту компанію, яка є американським народом. При цьому патріотизм етнічний в Штатах, як усім зрозуміло, практично виключений.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8" name="Picture 4" descr="http://ayay.co.uk/backgrounds/countries/USA/American-Patri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39" y="3731114"/>
            <a:ext cx="4169181" cy="3126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ackiechankids.com/images_5/BB_Maya_USA_Patri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0689"/>
            <a:ext cx="3138043" cy="516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hopa.de/bilder/dokumente/patriot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3126532"/>
            <a:ext cx="2518117" cy="3731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.costumecraze.com/images/vendors/eloper/A7530-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37" y="3042126"/>
            <a:ext cx="1905000" cy="3829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dcardgroup.com/blog/image.axd?picture=2011%2F7%2Flanyard+patriotic+-+show+your+support+for+the+us+and+us+troops+with+patriotic+lanyard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78" y="185672"/>
            <a:ext cx="3038915" cy="289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8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3385" y="1083212"/>
            <a:ext cx="5880295" cy="509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 Японії патріотизм національний і патріотизм державний суть одне і те ж. Для японців він є способом зберегти свій специфічний уклад життя). І так як в Японії живуть майже виключно японці, а інших народів там вкрай мало, то і шкоди від « Японія для японців! » Небагато. Звичайно, для японців! Будь ласка, ніхто не проти, їжте своє </a:t>
            </a:r>
            <a:r>
              <a:rPr lang="uk-UA" dirty="0" err="1" smtClean="0"/>
              <a:t>тофу</a:t>
            </a:r>
            <a:r>
              <a:rPr lang="uk-UA" dirty="0" smtClean="0"/>
              <a:t> да будьте здорові.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 descr="http://toloka.hurtom.com/photos/13060919595829898_f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4" y="1"/>
            <a:ext cx="5069082" cy="68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5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85735" y="365125"/>
            <a:ext cx="8033824" cy="63585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 </a:t>
            </a:r>
          </a:p>
          <a:p>
            <a:pPr marL="0" indent="0">
              <a:buNone/>
            </a:pPr>
            <a:r>
              <a:rPr lang="uk-UA" dirty="0" smtClean="0"/>
              <a:t>Що стосується Росії, то національний Великоросійський патріотизм, роздутий як гриб під дощем після розвалу СРСР, зараз йде на змичку з патріотизмом державним, який старанно поширюється офіційною ідеологією. Тут стоїть завдання сконцентрувати владу в руках правлячої верхівки і утримати країну від впливу відцентрових сил. Історики з цього приводу знову взялися багато брехати, в телевізорах нескінченно розповідають про злих буках,  що сидять навколо державного кордону, а молодь вечорами ходить різати калмиків і узбеків як осквернителів святої землі російської. Про те, що національний, етнічний патріотизм в багатоетнічної країні - явище </a:t>
            </a:r>
            <a:r>
              <a:rPr lang="uk-UA" dirty="0" err="1" smtClean="0"/>
              <a:t>самогубче</a:t>
            </a:r>
            <a:r>
              <a:rPr lang="uk-UA" dirty="0" smtClean="0"/>
              <a:t>, ідеологи, звичайно, здогадуються, але поки не можуть придумати нічого, щоб і з'їсти державно- патріотичну рибку, і уникнути всенародного виконання « </a:t>
            </a:r>
            <a:r>
              <a:rPr lang="uk-UA" dirty="0" err="1" smtClean="0"/>
              <a:t>Хорста</a:t>
            </a:r>
            <a:r>
              <a:rPr lang="uk-UA" dirty="0" smtClean="0"/>
              <a:t> </a:t>
            </a:r>
            <a:r>
              <a:rPr lang="uk-UA" dirty="0" err="1" smtClean="0"/>
              <a:t>Веселля</a:t>
            </a:r>
            <a:r>
              <a:rPr lang="uk-UA" dirty="0" smtClean="0"/>
              <a:t> » під балалайку.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https://encrypted-tbn3.gstatic.com/images?q=tbn:ANd9GcTBKamJnU1P9PvjK5DTLaXbRwIiShypWLkcD0KClFvBg2GhKe_L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" y="4009294"/>
            <a:ext cx="3628947" cy="26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ossackland.org.ua/wp-content/uploads/2012/07/12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" y="927965"/>
            <a:ext cx="3628947" cy="25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6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76910" y="406808"/>
            <a:ext cx="6176889" cy="631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err="1"/>
              <a:t>Украї́нський</a:t>
            </a:r>
            <a:r>
              <a:rPr lang="uk-UA" b="1" dirty="0"/>
              <a:t> </a:t>
            </a:r>
            <a:r>
              <a:rPr lang="uk-UA" b="1" dirty="0" smtClean="0"/>
              <a:t>націоналізм</a:t>
            </a:r>
            <a:r>
              <a:rPr lang="uk-UA" dirty="0"/>
              <a:t> — політична ідеологія, а також громадсько-політичний рух, що ставить на меті створення і розвиток української самостійної національної держави та/або захист національної самобутності. Націоналізм вимагає в першу чергу національної самосвідомості, усвідомлення національної спільності групи людей</a:t>
            </a:r>
            <a:r>
              <a:rPr lang="uk-UA" dirty="0" smtClean="0"/>
              <a:t>.</a:t>
            </a:r>
            <a:r>
              <a:rPr lang="uk-UA" dirty="0"/>
              <a:t> Український націоналізм — різновид європейського націоналізму.</a:t>
            </a:r>
          </a:p>
        </p:txBody>
      </p:sp>
      <p:pic>
        <p:nvPicPr>
          <p:cNvPr id="5122" name="Picture 2" descr="Файл:Nacionalna-Dumka Praha HU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" y="406807"/>
            <a:ext cx="3718633" cy="53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89132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Титульний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аркуш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друкованого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ГУНМ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Національна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Думка». 1926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065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image.politiko.ua/f/group_photo/869-9424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91" y="1986107"/>
            <a:ext cx="3683109" cy="487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Файл:УНСО в Грузі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0" y="168177"/>
            <a:ext cx="3991275" cy="305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айл:Levko Lukyan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0" y="2972802"/>
            <a:ext cx="2925249" cy="388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92673" y="6488668"/>
            <a:ext cx="204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Левко Лук'яненко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://cs302114.vk.me/v302114935/5142/4uTiVq9_a0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3221502"/>
            <a:ext cx="3547579" cy="2940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lustration.org.ua/wp-content/uploads/2011/07/d0bdd0b0d186d0b8d0bed0bdd0b0d0bbd0b8d0b7d0bc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10" y="-91351"/>
            <a:ext cx="2998072" cy="24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.pravda.com.ua/images/doc/2/3/23f3a18-cv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10" y="4915401"/>
            <a:ext cx="3502925" cy="228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seabreeze.org.ua/wp-content/uploads/2012/1335957742_13124653694e3aa1d9a191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72" y="-59901"/>
            <a:ext cx="3872871" cy="257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vesna.org.ua/txt/vidrodzhenia/chervakb/ukrnaz_html_m7f39973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71" y="1859125"/>
            <a:ext cx="3595133" cy="15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upload.wikimedia.org/wikipedia/commons/7/79/%D0%A2%D1%80%D0%B8%D0%B7%D1%83%D0%B1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97" y="3355987"/>
            <a:ext cx="1118710" cy="15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9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18" y="26024"/>
            <a:ext cx="10515600" cy="94253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/>
              <a:t>Символи</a:t>
            </a:r>
            <a:r>
              <a:rPr lang="ru-RU" sz="2800" b="1" i="1" dirty="0"/>
              <a:t> </a:t>
            </a:r>
            <a:r>
              <a:rPr lang="ru-RU" sz="2800" b="1" i="1" dirty="0" err="1"/>
              <a:t>українських</a:t>
            </a:r>
            <a:r>
              <a:rPr lang="ru-RU" sz="2800" b="1" i="1" dirty="0"/>
              <a:t> </a:t>
            </a:r>
            <a:r>
              <a:rPr lang="ru-RU" sz="2800" b="1" i="1" dirty="0" err="1"/>
              <a:t>національних</a:t>
            </a:r>
            <a:r>
              <a:rPr lang="ru-RU" sz="2800" b="1" i="1" dirty="0"/>
              <a:t> держав і </a:t>
            </a:r>
            <a:r>
              <a:rPr lang="ru-RU" sz="2800" b="1" i="1" dirty="0" err="1"/>
              <a:t>українських</a:t>
            </a:r>
            <a:r>
              <a:rPr lang="ru-RU" sz="2800" b="1" i="1" dirty="0"/>
              <a:t> </a:t>
            </a:r>
            <a:r>
              <a:rPr lang="ru-RU" sz="2800" b="1" i="1" dirty="0" err="1"/>
              <a:t>націоналістичних</a:t>
            </a:r>
            <a:r>
              <a:rPr lang="ru-RU" sz="2800" b="1" i="1" dirty="0"/>
              <a:t> </a:t>
            </a:r>
            <a:r>
              <a:rPr lang="ru-RU" sz="2800" b="1" i="1" dirty="0" err="1"/>
              <a:t>партій</a:t>
            </a:r>
            <a:r>
              <a:rPr lang="ru-RU" sz="2800" b="1" i="1" dirty="0"/>
              <a:t>.</a:t>
            </a:r>
            <a:endParaRPr lang="uk-UA" sz="2800" b="1" i="1" dirty="0"/>
          </a:p>
        </p:txBody>
      </p:sp>
      <p:pic>
        <p:nvPicPr>
          <p:cNvPr id="8194" name="Picture 2" descr="Файл:Herb Viyska Zaporozkogo (Alex K)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4" y="844061"/>
            <a:ext cx="1942276" cy="24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Alex K Ukrainska Derzhav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93" y="1154065"/>
            <a:ext cx="2029649" cy="25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Файл:Coat of Arms of UN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5" y="1364566"/>
            <a:ext cx="1860114" cy="21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Файл:ZUNR co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95" y="1441218"/>
            <a:ext cx="1535065" cy="20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Файл:Organization of Ukrainian Nationalists-M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316" y="844061"/>
            <a:ext cx="1823016" cy="22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Файл:OUN-B-01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3" y="4274508"/>
            <a:ext cx="2159390" cy="21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Файл:Lesser Coat of Arms of Ukrain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80" y="4104346"/>
            <a:ext cx="1727202" cy="24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Файл:UNSO-emblem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06" y="4153390"/>
            <a:ext cx="2443760" cy="24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34590" y="3299861"/>
            <a:ext cx="215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Військо Запорозьке</a:t>
            </a:r>
            <a:endParaRPr lang="uk-UA" b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8024456" y="3532453"/>
            <a:ext cx="689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ЗУНР</a:t>
            </a:r>
            <a:endParaRPr lang="uk-UA" b="1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814544" y="3503253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УНР</a:t>
            </a:r>
            <a:endParaRPr lang="uk-UA" b="1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5682886" y="6511962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УНА-УНСО</a:t>
            </a:r>
            <a:endParaRPr lang="uk-UA" b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235272" y="6429537"/>
            <a:ext cx="80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ОУН-Б</a:t>
            </a:r>
            <a:endParaRPr lang="uk-UA" b="1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10174671" y="3176353"/>
            <a:ext cx="8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ОУН-М</a:t>
            </a:r>
            <a:endParaRPr lang="uk-UA" b="1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611130" y="3618417"/>
            <a:ext cx="2223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Українська Держава</a:t>
            </a:r>
            <a:endParaRPr lang="uk-UA" b="1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10295026" y="6475202"/>
            <a:ext cx="95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Україна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73885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32849" y="787791"/>
            <a:ext cx="6091312" cy="4529797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Комунізм</a:t>
            </a:r>
            <a:r>
              <a:rPr lang="ru-RU" dirty="0" smtClean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противний</a:t>
            </a:r>
            <a:r>
              <a:rPr lang="ru-RU" dirty="0"/>
              <a:t> </a:t>
            </a:r>
            <a:r>
              <a:rPr lang="ru-RU" dirty="0" err="1"/>
              <a:t>духові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москалями нема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 smtClean="0"/>
              <a:t>.</a:t>
            </a:r>
          </a:p>
          <a:p>
            <a:r>
              <a:rPr lang="ru-RU" dirty="0" err="1"/>
              <a:t>Віра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скріплює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 smtClean="0"/>
              <a:t>душі</a:t>
            </a:r>
            <a:endParaRPr lang="ru-RU" dirty="0" smtClean="0"/>
          </a:p>
          <a:p>
            <a:pPr marL="0" indent="0" algn="r">
              <a:buNone/>
            </a:pPr>
            <a:r>
              <a:rPr lang="ru-RU" b="1" dirty="0" smtClean="0"/>
              <a:t>Степан </a:t>
            </a:r>
            <a:r>
              <a:rPr lang="ru-RU" b="1" dirty="0" err="1" smtClean="0"/>
              <a:t>Бандера</a:t>
            </a:r>
            <a:endParaRPr lang="ru-RU" b="1" dirty="0"/>
          </a:p>
        </p:txBody>
      </p:sp>
      <p:pic>
        <p:nvPicPr>
          <p:cNvPr id="9218" name="Picture 2" descr="http://www.lustration.org.ua/wp-content/uploads/2009/12/anticommunis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45" y="3282118"/>
            <a:ext cx="3403551" cy="34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ogether.lviv.ua/uploads/pics/bande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0" y="520505"/>
            <a:ext cx="3889367" cy="59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0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83346" y="1642745"/>
            <a:ext cx="54582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Кров, пролита для ...</a:t>
            </a:r>
            <a:r>
              <a:rPr lang="ru-RU" sz="3600" dirty="0" err="1" smtClean="0"/>
              <a:t>великої</a:t>
            </a:r>
            <a:r>
              <a:rPr lang="ru-RU" sz="3600" dirty="0" smtClean="0"/>
              <a:t> мети, не </a:t>
            </a:r>
            <a:r>
              <a:rPr lang="ru-RU" sz="3600" dirty="0" err="1" smtClean="0"/>
              <a:t>засихає</a:t>
            </a:r>
            <a:r>
              <a:rPr lang="ru-RU" sz="3600" dirty="0" smtClean="0"/>
              <a:t>.</a:t>
            </a:r>
          </a:p>
          <a:p>
            <a:pPr marL="0" indent="0" algn="r">
              <a:buNone/>
            </a:pPr>
            <a:r>
              <a:rPr lang="uk-UA" sz="3600" b="1" dirty="0" smtClean="0"/>
              <a:t>Симон Петлюра</a:t>
            </a:r>
          </a:p>
          <a:p>
            <a:pPr marL="0" indent="0">
              <a:buNone/>
            </a:pPr>
            <a:endParaRPr lang="uk-UA" sz="3600" dirty="0"/>
          </a:p>
        </p:txBody>
      </p:sp>
      <p:pic>
        <p:nvPicPr>
          <p:cNvPr id="15362" name="Picture 2" descr="http://www.archives.gov.ua/Sections/Petlura/4/Images/8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144874"/>
            <a:ext cx="4937760" cy="65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9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62510" y="787790"/>
            <a:ext cx="7020950" cy="560018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Нас мало, але голос наш </a:t>
            </a:r>
            <a:r>
              <a:rPr lang="ru-RU" sz="3200" dirty="0" err="1" smtClean="0"/>
              <a:t>лунатиме</a:t>
            </a:r>
            <a:r>
              <a:rPr lang="ru-RU" sz="3200" dirty="0" smtClean="0"/>
              <a:t> </a:t>
            </a:r>
            <a:r>
              <a:rPr lang="ru-RU" sz="3200" dirty="0" err="1" smtClean="0"/>
              <a:t>скрізь</a:t>
            </a:r>
            <a:r>
              <a:rPr lang="ru-RU" sz="3200" dirty="0" smtClean="0"/>
              <a:t> по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, і </a:t>
            </a:r>
            <a:r>
              <a:rPr lang="ru-RU" sz="3200" dirty="0" err="1" smtClean="0"/>
              <a:t>кожен</a:t>
            </a:r>
            <a:r>
              <a:rPr lang="ru-RU" sz="3200" dirty="0" smtClean="0"/>
              <a:t>, у кого </a:t>
            </a:r>
            <a:r>
              <a:rPr lang="ru-RU" sz="3200" dirty="0" err="1" smtClean="0"/>
              <a:t>ще</a:t>
            </a:r>
            <a:r>
              <a:rPr lang="ru-RU" sz="3200" dirty="0" smtClean="0"/>
              <a:t> не </a:t>
            </a:r>
            <a:r>
              <a:rPr lang="ru-RU" sz="3200" dirty="0" err="1" smtClean="0"/>
              <a:t>спідлене</a:t>
            </a:r>
            <a:r>
              <a:rPr lang="ru-RU" sz="3200" dirty="0" smtClean="0"/>
              <a:t> </a:t>
            </a:r>
            <a:r>
              <a:rPr lang="ru-RU" sz="3200" dirty="0" err="1" smtClean="0"/>
              <a:t>серце</a:t>
            </a:r>
            <a:r>
              <a:rPr lang="ru-RU" sz="3200" dirty="0" smtClean="0"/>
              <a:t>, </a:t>
            </a:r>
            <a:r>
              <a:rPr lang="ru-RU" sz="3200" dirty="0" err="1" smtClean="0"/>
              <a:t>озветься</a:t>
            </a:r>
            <a:r>
              <a:rPr lang="ru-RU" sz="3200" dirty="0" smtClean="0"/>
              <a:t> до нас, а в кого </a:t>
            </a:r>
            <a:r>
              <a:rPr lang="ru-RU" sz="3200" dirty="0" err="1" smtClean="0"/>
              <a:t>спідлене</a:t>
            </a:r>
            <a:r>
              <a:rPr lang="ru-RU" sz="3200" dirty="0" smtClean="0"/>
              <a:t>, до того ми </a:t>
            </a:r>
            <a:r>
              <a:rPr lang="ru-RU" sz="3200" dirty="0" err="1" smtClean="0"/>
              <a:t>самі</a:t>
            </a:r>
            <a:r>
              <a:rPr lang="ru-RU" sz="3200" dirty="0" smtClean="0"/>
              <a:t> </a:t>
            </a:r>
            <a:r>
              <a:rPr lang="ru-RU" sz="3200" dirty="0" err="1" smtClean="0"/>
              <a:t>озвемось</a:t>
            </a:r>
            <a:r>
              <a:rPr lang="ru-RU" sz="3200" dirty="0" smtClean="0"/>
              <a:t>!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r>
              <a:rPr lang="ru-RU" sz="3200" dirty="0" smtClean="0"/>
              <a:t>Як не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спинити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річку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зламавши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кригу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весні</a:t>
            </a:r>
            <a:r>
              <a:rPr lang="ru-RU" sz="3200" dirty="0" smtClean="0"/>
              <a:t> </a:t>
            </a:r>
            <a:r>
              <a:rPr lang="ru-RU" sz="3200" dirty="0" err="1" smtClean="0"/>
              <a:t>бурхливо</a:t>
            </a:r>
            <a:r>
              <a:rPr lang="ru-RU" sz="3200" dirty="0" smtClean="0"/>
              <a:t> </a:t>
            </a:r>
            <a:r>
              <a:rPr lang="ru-RU" sz="3200" dirty="0" err="1" smtClean="0"/>
              <a:t>несеться</a:t>
            </a:r>
            <a:r>
              <a:rPr lang="ru-RU" sz="3200" dirty="0" smtClean="0"/>
              <a:t> до моря, так не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спинити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нації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, </a:t>
            </a:r>
            <a:r>
              <a:rPr lang="ru-RU" sz="3200" dirty="0" err="1" smtClean="0"/>
              <a:t>прокинувшись</a:t>
            </a:r>
            <a:r>
              <a:rPr lang="ru-RU" sz="3200" dirty="0" smtClean="0"/>
              <a:t> до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ламає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кайдани</a:t>
            </a:r>
            <a:r>
              <a:rPr lang="ru-RU" sz="3200" dirty="0" smtClean="0"/>
              <a:t>.</a:t>
            </a:r>
          </a:p>
          <a:p>
            <a:pPr marL="0" indent="0" algn="r">
              <a:buNone/>
            </a:pPr>
            <a:r>
              <a:rPr lang="uk-UA" sz="3200" b="1" dirty="0" smtClean="0"/>
              <a:t>Микола Міхновський</a:t>
            </a:r>
          </a:p>
          <a:p>
            <a:endParaRPr lang="uk-UA" sz="3200" dirty="0"/>
          </a:p>
        </p:txBody>
      </p:sp>
      <p:pic>
        <p:nvPicPr>
          <p:cNvPr id="16386" name="Picture 2" descr="http://upload.wikimedia.org/wikipedia/commons/a/a4/Mihn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154" y="787790"/>
            <a:ext cx="3764630" cy="56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8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59126" y="1055077"/>
            <a:ext cx="7794673" cy="512188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Все, що йде поза рамами нації, се або фарисейство людей, що інтернаціональними ідеалами раді би прикрити свої змагання до панування одної нації над другою, або хворобливий </a:t>
            </a:r>
            <a:r>
              <a:rPr lang="uk-UA" dirty="0" smtClean="0"/>
              <a:t>сентименталізм </a:t>
            </a:r>
            <a:r>
              <a:rPr lang="uk-UA" dirty="0"/>
              <a:t>фантастів, що раді би широкими «вселюдськими» фразами покрити своє духовне відчуження від рідної нації.</a:t>
            </a:r>
          </a:p>
          <a:p>
            <a:pPr marL="0" indent="0">
              <a:buNone/>
            </a:pPr>
            <a:r>
              <a:rPr lang="uk-UA" dirty="0"/>
              <a:t>— І. Франко «Поза межами можливого». 1900.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http://i.livelib.ru/auface/153679/l/ad2d/Ivan_Fra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5" y="1055076"/>
            <a:ext cx="3209507" cy="45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1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19114" y="109367"/>
            <a:ext cx="6342573" cy="1705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Нації</a:t>
            </a:r>
            <a:r>
              <a:rPr lang="ru-RU" sz="3200" dirty="0"/>
              <a:t> </a:t>
            </a:r>
            <a:r>
              <a:rPr lang="ru-RU" sz="3200" dirty="0" err="1"/>
              <a:t>вмирають</a:t>
            </a:r>
            <a:r>
              <a:rPr lang="ru-RU" sz="3200" dirty="0"/>
              <a:t> не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інфаркту</a:t>
            </a:r>
            <a:r>
              <a:rPr lang="ru-RU" sz="3200" dirty="0"/>
              <a:t>. </a:t>
            </a:r>
            <a:r>
              <a:rPr lang="ru-RU" sz="3200" dirty="0" err="1"/>
              <a:t>Спочатку</a:t>
            </a:r>
            <a:r>
              <a:rPr lang="ru-RU" sz="3200" dirty="0"/>
              <a:t> </a:t>
            </a:r>
            <a:r>
              <a:rPr lang="ru-RU" sz="3200" dirty="0" err="1"/>
              <a:t>їм</a:t>
            </a:r>
            <a:r>
              <a:rPr lang="ru-RU" sz="3200" dirty="0"/>
              <a:t> </a:t>
            </a:r>
            <a:r>
              <a:rPr lang="ru-RU" sz="3200" dirty="0" err="1"/>
              <a:t>відбирає</a:t>
            </a:r>
            <a:r>
              <a:rPr lang="ru-RU" sz="3200" dirty="0"/>
              <a:t> </a:t>
            </a:r>
            <a:r>
              <a:rPr lang="ru-RU" sz="3200" dirty="0" err="1"/>
              <a:t>мову</a:t>
            </a:r>
            <a:r>
              <a:rPr lang="ru-RU" sz="3200" dirty="0" smtClean="0"/>
              <a:t>.</a:t>
            </a:r>
          </a:p>
          <a:p>
            <a:pPr marL="0" indent="0" algn="r">
              <a:buNone/>
            </a:pPr>
            <a:r>
              <a:rPr lang="ru-RU" sz="3200" dirty="0" smtClean="0"/>
              <a:t> </a:t>
            </a:r>
            <a:r>
              <a:rPr lang="ru-RU" sz="3200" b="1" dirty="0" smtClean="0"/>
              <a:t>Л</a:t>
            </a:r>
            <a:r>
              <a:rPr lang="ru-RU" sz="3200" b="1" dirty="0"/>
              <a:t>. </a:t>
            </a:r>
            <a:r>
              <a:rPr lang="ru-RU" sz="3200" b="1" dirty="0" smtClean="0"/>
              <a:t>Костенко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2052" name="Picture 4" descr="https://pp.vk.me/c310222/v310222469/32f3/SHiE-pRTj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7" y="422031"/>
            <a:ext cx="3628673" cy="43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01747" y="47376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/>
              <a:t>Без національної революції немає </a:t>
            </a:r>
            <a:r>
              <a:rPr lang="uk-UA" sz="3200" dirty="0" smtClean="0"/>
              <a:t>соціальної </a:t>
            </a:r>
            <a:r>
              <a:rPr lang="uk-UA" sz="3200" dirty="0"/>
              <a:t>. </a:t>
            </a:r>
          </a:p>
          <a:p>
            <a:pPr algn="r"/>
            <a:r>
              <a:rPr lang="uk-UA" sz="3200" b="1" dirty="0"/>
              <a:t>Я. Стецько</a:t>
            </a:r>
            <a:endParaRPr lang="uk-UA" sz="3200" b="1" dirty="0"/>
          </a:p>
        </p:txBody>
      </p:sp>
      <p:pic>
        <p:nvPicPr>
          <p:cNvPr id="2054" name="Picture 6" descr="http://cs304908.vk.me/v304908323/f67/G4-PuUhB7u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7" y="1599482"/>
            <a:ext cx="3545057" cy="51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3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8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74570" y="91049"/>
            <a:ext cx="72432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Націоналізм</a:t>
            </a:r>
            <a:r>
              <a:rPr lang="uk-UA" dirty="0"/>
              <a:t> </a:t>
            </a:r>
            <a:r>
              <a:rPr lang="en-US" dirty="0"/>
              <a:t> — </a:t>
            </a:r>
            <a:r>
              <a:rPr lang="uk-UA" dirty="0"/>
              <a:t>ідеологія і напрямок політики, базовим принципом яких є теза про цінність нації як найвищої форми суспільної єдності та її первинності в державотворчому процесі. Відрізняється різноманіттям течій, деякі з них суперечать одне одній. Як політичний рух, націоналізм прагне до відстоювання інтересів національної спільноти у відносинах з державною владою.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290" name="Picture 2" descr="http://www.slovoor.info/SO38/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4" y="4557932"/>
            <a:ext cx="3848656" cy="21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.zn.ua/media/images/original/Aug2011/35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8" y="1825625"/>
            <a:ext cx="3917840" cy="25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nbnews.com.ua/img/photo/d8/3b/1365182358,154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4" y="91049"/>
            <a:ext cx="1777654" cy="16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encrypted-tbn1.gstatic.com/images?q=tbn:ANd9GcT4yCVfkiH4tkRGZeSEjzsJ7vurywTWbdJplS-8rB9L4Ki2FOHlY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0" y="3863505"/>
            <a:ext cx="6936321" cy="2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2.bp.blogspot.com/-XLemx_GCMro/T70zgZ5sClI/AAAAAAAAA8A/iKkrQuIGiXM/s400/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2" y="115146"/>
            <a:ext cx="1593437" cy="16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svatovo.ws/health/kalin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6F2"/>
              </a:clrFrom>
              <a:clrTo>
                <a:srgbClr val="FBF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2012" y="481074"/>
            <a:ext cx="10515600" cy="2287806"/>
          </a:xfr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dirty="0"/>
              <a:t>Націоналізм — це діяння в інтересах власної нації і мислення інтересами та світоглядом свого народу.</a:t>
            </a:r>
          </a:p>
          <a:p>
            <a:pPr marL="0" indent="0">
              <a:buNone/>
            </a:pPr>
            <a:r>
              <a:rPr lang="uk-UA" dirty="0"/>
              <a:t>Націоналізм — це вольове напрямлення політичних бажань народу по лінії його практичних життєвих інтересів.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62012" y="4051271"/>
            <a:ext cx="10515600" cy="181588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/>
              <a:t>Патріотизм — це емотивний настрій людей, що свідомі того, що вони люблять свою батьківщину. </a:t>
            </a:r>
          </a:p>
          <a:p>
            <a:r>
              <a:rPr lang="uk-UA" sz="2800" dirty="0"/>
              <a:t>Патріотизм — це почування. Це любов до батьківщини і любов до його народу (від лат. </a:t>
            </a:r>
            <a:r>
              <a:rPr lang="uk-UA" sz="2800" dirty="0" err="1"/>
              <a:t>патрія</a:t>
            </a:r>
            <a:r>
              <a:rPr lang="uk-UA" sz="2800" dirty="0"/>
              <a:t> — батьківщина). </a:t>
            </a:r>
          </a:p>
        </p:txBody>
      </p:sp>
    </p:spTree>
    <p:extLst>
      <p:ext uri="{BB962C8B-B14F-4D97-AF65-F5344CB8AC3E}">
        <p14:creationId xmlns:p14="http://schemas.microsoft.com/office/powerpoint/2010/main" val="24656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492" y="-1"/>
            <a:ext cx="11916508" cy="381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</a:rPr>
              <a:t>П</a:t>
            </a:r>
            <a:r>
              <a:rPr lang="uk-UA" b="1" dirty="0" smtClean="0">
                <a:solidFill>
                  <a:schemeClr val="bg1"/>
                </a:solidFill>
              </a:rPr>
              <a:t>атріотизм не є ще націоналізмом, але може деколи бути </a:t>
            </a:r>
            <a:r>
              <a:rPr lang="uk-UA" b="1" dirty="0" err="1" smtClean="0">
                <a:solidFill>
                  <a:schemeClr val="bg1"/>
                </a:solidFill>
              </a:rPr>
              <a:t>вистарчальним</a:t>
            </a:r>
            <a:r>
              <a:rPr lang="uk-UA" b="1" dirty="0" smtClean="0">
                <a:solidFill>
                  <a:schemeClr val="bg1"/>
                </a:solidFill>
              </a:rPr>
              <a:t> ґрунтом, з якого повстає націоналізм</a:t>
            </a:r>
            <a:r>
              <a:rPr lang="uk-UA" dirty="0" smtClean="0">
                <a:solidFill>
                  <a:schemeClr val="bg1"/>
                </a:solidFill>
              </a:rPr>
              <a:t>. Патріот не є і не мусить бути націоналістом. (Від того він не є гіршим патріотом). Націоналістом патріот стане тоді, коли емотивний настрій любові до батьківщини спонукає його політично діяти й думати виключно по лінії здійснення політичних інтересів свого народу, мати почуття </a:t>
            </a:r>
            <a:r>
              <a:rPr lang="uk-UA" dirty="0" err="1" smtClean="0">
                <a:solidFill>
                  <a:schemeClr val="bg1"/>
                </a:solidFill>
              </a:rPr>
              <a:t>зобов'язаності</a:t>
            </a:r>
            <a:r>
              <a:rPr lang="uk-UA" dirty="0" smtClean="0">
                <a:solidFill>
                  <a:schemeClr val="bg1"/>
                </a:solidFill>
              </a:rPr>
              <a:t> супроти політичних потреб народу. З цього заключення таке: </a:t>
            </a:r>
            <a:r>
              <a:rPr lang="uk-UA" b="1" dirty="0" smtClean="0">
                <a:solidFill>
                  <a:schemeClr val="bg1"/>
                </a:solidFill>
              </a:rPr>
              <a:t>не кожний патріот є націоналістом, не всякий патріотизм є основою для зародження націоналізму. Але націоналіст не може не бути патріотом.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2.bp.blogspot.com/-L3iyul_xmUI/UWhk7nqHzHI/AAAAAAAACYc/YQ4CXjKlmOc/s400/%D1%97%D0%B6%D0%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495675"/>
            <a:ext cx="537972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9560" y="320382"/>
            <a:ext cx="7475806" cy="288705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Головні цілі націоналізму є цілі політичні, бо інтереси нації — це не краса пісні і ноші, що можуть стати задовільним предметом шанування романтичних патріотів, але найреальніші політичні й соціальні справи, від яких залежить буття народу.</a:t>
            </a: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2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4133" y="390721"/>
            <a:ext cx="10515600" cy="1930449"/>
          </a:xfrm>
          <a:solidFill>
            <a:schemeClr val="bg1">
              <a:alpha val="60000"/>
            </a:schemeClr>
          </a:solidFill>
          <a:ln w="85725" cmpd="dbl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b="1" dirty="0"/>
              <a:t>Існування націоналізму є фактом таким давнім і так само природним і конечним, як факт існування нації. Одно з другим нерозривно зв'язане: як довго існують нації, так довго існував і існувати буде націоналізм.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245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2268" y="4822044"/>
            <a:ext cx="10515600" cy="1578756"/>
          </a:xfrm>
          <a:solidFill>
            <a:schemeClr val="bg1">
              <a:alpha val="72000"/>
            </a:schemeClr>
          </a:solidFill>
          <a:ln w="92075" cmpd="dbl"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Патріотизм</a:t>
            </a:r>
            <a:r>
              <a:rPr lang="uk-UA" dirty="0"/>
              <a:t> (</a:t>
            </a:r>
            <a:r>
              <a:rPr lang="uk-UA" dirty="0" err="1"/>
              <a:t>грец</a:t>
            </a:r>
            <a:r>
              <a:rPr lang="uk-UA" dirty="0"/>
              <a:t>. </a:t>
            </a:r>
            <a:r>
              <a:rPr lang="el-GR" i="1" dirty="0"/>
              <a:t>πατριώτης</a:t>
            </a:r>
            <a:r>
              <a:rPr lang="el-GR" dirty="0"/>
              <a:t> —</a:t>
            </a:r>
            <a:r>
              <a:rPr lang="uk-UA" dirty="0"/>
              <a:t>співвітчизник, </a:t>
            </a:r>
            <a:r>
              <a:rPr lang="en-US" dirty="0" err="1"/>
              <a:t>patrís</a:t>
            </a:r>
            <a:r>
              <a:rPr lang="en-US" dirty="0"/>
              <a:t> — </a:t>
            </a:r>
            <a:r>
              <a:rPr lang="uk-UA" dirty="0"/>
              <a:t>батьківщина, Вітчизна) — це любов та відданість батьківщині, прагнення своїми діями служити її інтересам. </a:t>
            </a:r>
          </a:p>
        </p:txBody>
      </p:sp>
    </p:spTree>
    <p:extLst>
      <p:ext uri="{BB962C8B-B14F-4D97-AF65-F5344CB8AC3E}">
        <p14:creationId xmlns:p14="http://schemas.microsoft.com/office/powerpoint/2010/main" val="194529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4132" y="1389526"/>
            <a:ext cx="10515600" cy="4351338"/>
          </a:xfrm>
          <a:solidFill>
            <a:schemeClr val="bg1">
              <a:alpha val="60000"/>
            </a:schemeClr>
          </a:solidFill>
          <a:ln w="82550" cmpd="dbl">
            <a:solidFill>
              <a:srgbClr val="00B0F0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Патріотизм - це одна із ланок людського характеру. Він, подібно до любові, керує людською свідомістю, заставляючи робити великі і малі вчинки в ім'я своєї батьківщини. Патріотизм - величний вияв нескінченної любові до рідного краю. Патріотизм, як і честь виховує великих, сильних людей, які не рахуються із ціною свого життя і здатні пожертвувати ним заради рідної землі. Патріотизм породжує впевненість у собі, волю в перемогу, віру в свою націю, свій народ, він перетворює звичайну людину в безстрашну машину, яка не відчуває страху і болю, ідучи впевнено і безстрашно до своєї мети. Тоді мета патріота стає метою усього народу. Патріот живе у єдності зі своїм народом, він живе своїм народом, адже життя народу стає його життям.</a:t>
            </a:r>
          </a:p>
        </p:txBody>
      </p:sp>
    </p:spTree>
    <p:extLst>
      <p:ext uri="{BB962C8B-B14F-4D97-AF65-F5344CB8AC3E}">
        <p14:creationId xmlns:p14="http://schemas.microsoft.com/office/powerpoint/2010/main" val="412469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771</Words>
  <Application>Microsoft Office PowerPoint</Application>
  <PresentationFormat>Широкий екран</PresentationFormat>
  <Paragraphs>55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Символи українських національних держав і українських націоналістичних партій.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Коноваленко Юля</dc:creator>
  <cp:lastModifiedBy>Коноваленко Юля</cp:lastModifiedBy>
  <cp:revision>31</cp:revision>
  <dcterms:created xsi:type="dcterms:W3CDTF">2014-03-27T14:08:21Z</dcterms:created>
  <dcterms:modified xsi:type="dcterms:W3CDTF">2014-03-27T18:36:45Z</dcterms:modified>
</cp:coreProperties>
</file>