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7" r:id="rId4"/>
    <p:sldId id="258" r:id="rId5"/>
    <p:sldId id="260" r:id="rId6"/>
    <p:sldId id="261" r:id="rId7"/>
    <p:sldId id="262" r:id="rId8"/>
    <p:sldId id="263" r:id="rId9"/>
    <p:sldId id="264" r:id="rId10"/>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33"/>
    <a:srgbClr val="66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3">
        <a:schemeClr val="bg1"/>
      </p:bgRef>
    </p:bg>
    <p:spTree>
      <p:nvGrpSpPr>
        <p:cNvPr id="1" name=""/>
        <p:cNvGrpSpPr/>
        <p:nvPr/>
      </p:nvGrpSpPr>
      <p:grpSpPr>
        <a:xfrm>
          <a:off x="0" y="0"/>
          <a:ext cx="0" cy="0"/>
          <a:chOff x="0" y="0"/>
          <a:chExt cx="0" cy="0"/>
        </a:xfrm>
      </p:grpSpPr>
      <p:sp>
        <p:nvSpPr>
          <p:cNvPr id="12" name="Прямоугольник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Скругленный прямоугольник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Подзаголовок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40BCB127-3FBA-499F-A4B5-B635E651B664}" type="datetimeFigureOut">
              <a:rPr lang="uk-UA" smtClean="0"/>
              <a:t>06.05.2014</a:t>
            </a:fld>
            <a:endParaRPr lang="uk-UA"/>
          </a:p>
        </p:txBody>
      </p:sp>
      <p:sp>
        <p:nvSpPr>
          <p:cNvPr id="17" name="Нижний колонтитул 16"/>
          <p:cNvSpPr>
            <a:spLocks noGrp="1"/>
          </p:cNvSpPr>
          <p:nvPr>
            <p:ph type="ftr" sz="quarter" idx="11"/>
          </p:nvPr>
        </p:nvSpPr>
        <p:spPr/>
        <p:txBody>
          <a:bodyPr/>
          <a:lstStyle/>
          <a:p>
            <a:endParaRPr lang="uk-UA"/>
          </a:p>
        </p:txBody>
      </p:sp>
      <p:sp>
        <p:nvSpPr>
          <p:cNvPr id="29" name="Номер слайда 28"/>
          <p:cNvSpPr>
            <a:spLocks noGrp="1"/>
          </p:cNvSpPr>
          <p:nvPr>
            <p:ph type="sldNum" sz="quarter" idx="12"/>
          </p:nvPr>
        </p:nvSpPr>
        <p:spPr/>
        <p:txBody>
          <a:bodyPr lIns="0" tIns="0" rIns="0" bIns="0">
            <a:noAutofit/>
          </a:bodyPr>
          <a:lstStyle>
            <a:lvl1pPr>
              <a:defRPr sz="1400">
                <a:solidFill>
                  <a:srgbClr val="FFFFFF"/>
                </a:solidFill>
              </a:defRPr>
            </a:lvl1pPr>
          </a:lstStyle>
          <a:p>
            <a:fld id="{11F227B5-C51C-4E61-8AB8-609F1BA49006}" type="slidenum">
              <a:rPr lang="uk-UA" smtClean="0"/>
              <a:t>‹#›</a:t>
            </a:fld>
            <a:endParaRPr lang="uk-UA"/>
          </a:p>
        </p:txBody>
      </p:sp>
      <p:sp>
        <p:nvSpPr>
          <p:cNvPr id="7" name="Прямоугольник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0BCB127-3FBA-499F-A4B5-B635E651B664}" type="datetimeFigureOut">
              <a:rPr lang="uk-UA" smtClean="0"/>
              <a:t>06.05.2014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11F227B5-C51C-4E61-8AB8-609F1BA49006}"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1"/>
            <a:ext cx="201168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914400" y="274640"/>
            <a:ext cx="55626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0BCB127-3FBA-499F-A4B5-B635E651B664}" type="datetimeFigureOut">
              <a:rPr lang="uk-UA" smtClean="0"/>
              <a:t>06.05.2014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11F227B5-C51C-4E61-8AB8-609F1BA49006}"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40BCB127-3FBA-499F-A4B5-B635E651B664}" type="datetimeFigureOut">
              <a:rPr lang="uk-UA" smtClean="0"/>
              <a:t>06.05.2014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11F227B5-C51C-4E61-8AB8-609F1BA49006}" type="slidenum">
              <a:rPr lang="uk-UA" smtClean="0"/>
              <a:t>‹#›</a:t>
            </a:fld>
            <a:endParaRPr lang="uk-UA"/>
          </a:p>
        </p:txBody>
      </p:sp>
      <p:sp>
        <p:nvSpPr>
          <p:cNvPr id="8" name="Содержимое 7"/>
          <p:cNvSpPr>
            <a:spLocks noGrp="1"/>
          </p:cNvSpPr>
          <p:nvPr>
            <p:ph sz="quarter" idx="1"/>
          </p:nvPr>
        </p:nvSpPr>
        <p:spPr>
          <a:xfrm>
            <a:off x="914400" y="1447800"/>
            <a:ext cx="777240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Скругленный прямоугольник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722313" y="952500"/>
            <a:ext cx="7772400" cy="1362075"/>
          </a:xfrm>
        </p:spPr>
        <p:txBody>
          <a:bodyPr anchor="b" anchorCtr="0"/>
          <a:lstStyle>
            <a:lvl1pPr algn="l">
              <a:buNone/>
              <a:defRPr sz="4000" b="0" cap="none"/>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40BCB127-3FBA-499F-A4B5-B635E651B664}" type="datetimeFigureOut">
              <a:rPr lang="uk-UA" smtClean="0"/>
              <a:t>06.05.2014</a:t>
            </a:fld>
            <a:endParaRPr lang="uk-UA"/>
          </a:p>
        </p:txBody>
      </p:sp>
      <p:sp>
        <p:nvSpPr>
          <p:cNvPr id="5" name="Нижний колонтитул 4"/>
          <p:cNvSpPr>
            <a:spLocks noGrp="1"/>
          </p:cNvSpPr>
          <p:nvPr>
            <p:ph type="ftr" sz="quarter" idx="11"/>
          </p:nvPr>
        </p:nvSpPr>
        <p:spPr>
          <a:xfrm>
            <a:off x="800100" y="6172200"/>
            <a:ext cx="4000500" cy="457200"/>
          </a:xfrm>
        </p:spPr>
        <p:txBody>
          <a:bodyPr/>
          <a:lstStyle/>
          <a:p>
            <a:endParaRPr lang="uk-UA"/>
          </a:p>
        </p:txBody>
      </p:sp>
      <p:sp>
        <p:nvSpPr>
          <p:cNvPr id="7" name="Прямоугольник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146304" y="6208776"/>
            <a:ext cx="457200" cy="457200"/>
          </a:xfrm>
        </p:spPr>
        <p:txBody>
          <a:bodyPr/>
          <a:lstStyle/>
          <a:p>
            <a:fld id="{11F227B5-C51C-4E61-8AB8-609F1BA49006}" type="slidenum">
              <a:rPr lang="uk-UA" smtClean="0"/>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40BCB127-3FBA-499F-A4B5-B635E651B664}" type="datetimeFigureOut">
              <a:rPr lang="uk-UA" smtClean="0"/>
              <a:t>06.05.2014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11F227B5-C51C-4E61-8AB8-609F1BA49006}" type="slidenum">
              <a:rPr lang="uk-UA" smtClean="0"/>
              <a:t>‹#›</a:t>
            </a:fld>
            <a:endParaRPr lang="uk-UA"/>
          </a:p>
        </p:txBody>
      </p:sp>
      <p:sp>
        <p:nvSpPr>
          <p:cNvPr id="9" name="Содержимое 8"/>
          <p:cNvSpPr>
            <a:spLocks noGrp="1"/>
          </p:cNvSpPr>
          <p:nvPr>
            <p:ph sz="quarter" idx="1"/>
          </p:nvPr>
        </p:nvSpPr>
        <p:spPr>
          <a:xfrm>
            <a:off x="91440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93395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3050"/>
            <a:ext cx="7772400" cy="1143000"/>
          </a:xfrm>
        </p:spPr>
        <p:txBody>
          <a:bodyPr anchor="b" anchorCtr="0"/>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40BCB127-3FBA-499F-A4B5-B635E651B664}" type="datetimeFigureOut">
              <a:rPr lang="uk-UA" smtClean="0"/>
              <a:t>06.05.2014</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11F227B5-C51C-4E61-8AB8-609F1BA49006}" type="slidenum">
              <a:rPr lang="uk-UA" smtClean="0"/>
              <a:t>‹#›</a:t>
            </a:fld>
            <a:endParaRPr lang="uk-UA"/>
          </a:p>
        </p:txBody>
      </p:sp>
      <p:sp>
        <p:nvSpPr>
          <p:cNvPr id="11" name="Содержимое 10"/>
          <p:cNvSpPr>
            <a:spLocks noGrp="1"/>
          </p:cNvSpPr>
          <p:nvPr>
            <p:ph sz="half" idx="2"/>
          </p:nvPr>
        </p:nvSpPr>
        <p:spPr>
          <a:xfrm>
            <a:off x="9144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4"/>
          </p:nvPr>
        </p:nvSpPr>
        <p:spPr>
          <a:xfrm>
            <a:off x="49530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40BCB127-3FBA-499F-A4B5-B635E651B664}" type="datetimeFigureOut">
              <a:rPr lang="uk-UA" smtClean="0"/>
              <a:t>06.05.2014</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11F227B5-C51C-4E61-8AB8-609F1BA49006}"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0BCB127-3FBA-499F-A4B5-B635E651B664}" type="datetimeFigureOut">
              <a:rPr lang="uk-UA" smtClean="0"/>
              <a:t>06.05.2014</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11F227B5-C51C-4E61-8AB8-609F1BA49006}"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Прямоугольник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Скругленный прямоугольник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914400" y="273050"/>
            <a:ext cx="7772400" cy="1143000"/>
          </a:xfrm>
        </p:spPr>
        <p:txBody>
          <a:bodyPr anchor="b" anchorCtr="0"/>
          <a:lstStyle>
            <a:lvl1pPr algn="l">
              <a:buNone/>
              <a:defRPr sz="4000" b="0"/>
            </a:lvl1pPr>
          </a:lstStyle>
          <a:p>
            <a:r>
              <a:rPr kumimoji="0" lang="ru-RU" smtClean="0"/>
              <a:t>Образец заголовка</a:t>
            </a:r>
            <a:endParaRPr kumimoji="0" lang="en-US"/>
          </a:p>
        </p:txBody>
      </p:sp>
      <p:sp>
        <p:nvSpPr>
          <p:cNvPr id="3" name="Текст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40BCB127-3FBA-499F-A4B5-B635E651B664}" type="datetimeFigureOut">
              <a:rPr lang="uk-UA" smtClean="0"/>
              <a:t>06.05.2014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11F227B5-C51C-4E61-8AB8-609F1BA49006}" type="slidenum">
              <a:rPr lang="uk-UA" smtClean="0"/>
              <a:t>‹#›</a:t>
            </a:fld>
            <a:endParaRPr lang="uk-UA"/>
          </a:p>
        </p:txBody>
      </p:sp>
      <p:sp>
        <p:nvSpPr>
          <p:cNvPr id="11" name="Содержимое 10"/>
          <p:cNvSpPr>
            <a:spLocks noGrp="1"/>
          </p:cNvSpPr>
          <p:nvPr>
            <p:ph sz="quarter" idx="1"/>
          </p:nvPr>
        </p:nvSpPr>
        <p:spPr>
          <a:xfrm>
            <a:off x="2971800" y="1600200"/>
            <a:ext cx="5715000" cy="44958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40BCB127-3FBA-499F-A4B5-B635E651B664}" type="datetimeFigureOut">
              <a:rPr lang="uk-UA" smtClean="0"/>
              <a:t>06.05.2014</a:t>
            </a:fld>
            <a:endParaRPr lang="uk-UA"/>
          </a:p>
        </p:txBody>
      </p:sp>
      <p:sp>
        <p:nvSpPr>
          <p:cNvPr id="6" name="Нижний колонтитул 5"/>
          <p:cNvSpPr>
            <a:spLocks noGrp="1"/>
          </p:cNvSpPr>
          <p:nvPr>
            <p:ph type="ftr" sz="quarter" idx="11"/>
          </p:nvPr>
        </p:nvSpPr>
        <p:spPr>
          <a:xfrm>
            <a:off x="914400" y="6172200"/>
            <a:ext cx="3886200" cy="457200"/>
          </a:xfrm>
        </p:spPr>
        <p:txBody>
          <a:bodyPr/>
          <a:lstStyle/>
          <a:p>
            <a:endParaRPr lang="uk-UA"/>
          </a:p>
        </p:txBody>
      </p:sp>
      <p:sp>
        <p:nvSpPr>
          <p:cNvPr id="7" name="Номер слайда 6"/>
          <p:cNvSpPr>
            <a:spLocks noGrp="1"/>
          </p:cNvSpPr>
          <p:nvPr>
            <p:ph type="sldNum" sz="quarter" idx="12"/>
          </p:nvPr>
        </p:nvSpPr>
        <p:spPr>
          <a:xfrm>
            <a:off x="146304" y="6208776"/>
            <a:ext cx="457200" cy="457200"/>
          </a:xfrm>
        </p:spPr>
        <p:txBody>
          <a:bodyPr/>
          <a:lstStyle/>
          <a:p>
            <a:fld id="{11F227B5-C51C-4E61-8AB8-609F1BA49006}" type="slidenum">
              <a:rPr lang="uk-UA" smtClean="0"/>
              <a:t>‹#›</a:t>
            </a:fld>
            <a:endParaRPr lang="uk-UA"/>
          </a:p>
        </p:txBody>
      </p:sp>
      <p:sp>
        <p:nvSpPr>
          <p:cNvPr id="11" name="Прямоугольник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Рисунок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Скругленный прямоугольник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Заголовок 21"/>
          <p:cNvSpPr>
            <a:spLocks noGrp="1"/>
          </p:cNvSpPr>
          <p:nvPr>
            <p:ph type="title"/>
          </p:nvPr>
        </p:nvSpPr>
        <p:spPr>
          <a:xfrm>
            <a:off x="914400" y="274638"/>
            <a:ext cx="7772400" cy="1143000"/>
          </a:xfrm>
          <a:prstGeom prst="rect">
            <a:avLst/>
          </a:prstGeom>
        </p:spPr>
        <p:txBody>
          <a:bodyPr bIns="91440"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0BCB127-3FBA-499F-A4B5-B635E651B664}" type="datetimeFigureOut">
              <a:rPr lang="uk-UA" smtClean="0"/>
              <a:t>06.05.2014</a:t>
            </a:fld>
            <a:endParaRPr lang="uk-UA"/>
          </a:p>
        </p:txBody>
      </p:sp>
      <p:sp>
        <p:nvSpPr>
          <p:cNvPr id="3" name="Нижний колонтитул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uk-UA"/>
          </a:p>
        </p:txBody>
      </p:sp>
      <p:sp>
        <p:nvSpPr>
          <p:cNvPr id="23" name="Номер слайда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11F227B5-C51C-4E61-8AB8-609F1BA49006}"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nknown\Downloads\4638.jpg"/>
          <p:cNvPicPr>
            <a:picLocks noChangeAspect="1" noChangeArrowheads="1"/>
          </p:cNvPicPr>
          <p:nvPr/>
        </p:nvPicPr>
        <p:blipFill>
          <a:blip r:embed="rId2">
            <a:duotone>
              <a:prstClr val="black"/>
              <a:srgbClr val="D9C3A5">
                <a:tint val="50000"/>
                <a:satMod val="180000"/>
              </a:srgbClr>
            </a:duotone>
            <a:lum contrast="20000"/>
          </a:blip>
          <a:srcRect/>
          <a:stretch>
            <a:fillRect/>
          </a:stretch>
        </p:blipFill>
        <p:spPr bwMode="auto">
          <a:xfrm>
            <a:off x="-142908" y="0"/>
            <a:ext cx="9429816" cy="6858000"/>
          </a:xfrm>
          <a:prstGeom prst="rect">
            <a:avLst/>
          </a:prstGeom>
          <a:noFill/>
        </p:spPr>
      </p:pic>
      <p:sp>
        <p:nvSpPr>
          <p:cNvPr id="5" name="TextBox 4"/>
          <p:cNvSpPr txBox="1"/>
          <p:nvPr/>
        </p:nvSpPr>
        <p:spPr>
          <a:xfrm>
            <a:off x="-214346" y="214290"/>
            <a:ext cx="3571868" cy="1938992"/>
          </a:xfrm>
          <a:prstGeom prst="rect">
            <a:avLst/>
          </a:prstGeom>
          <a:noFill/>
        </p:spPr>
        <p:txBody>
          <a:bodyPr wrap="square" rtlCol="0">
            <a:spAutoFit/>
          </a:bodyPr>
          <a:lstStyle/>
          <a:p>
            <a:pPr algn="ctr"/>
            <a:r>
              <a:rPr lang="ru-RU" sz="6000" b="1" dirty="0" smtClean="0">
                <a:ln>
                  <a:solidFill>
                    <a:srgbClr val="663300"/>
                  </a:solidFill>
                </a:ln>
                <a:solidFill>
                  <a:schemeClr val="bg2">
                    <a:lumMod val="90000"/>
                  </a:schemeClr>
                </a:solidFill>
                <a:effectLst>
                  <a:outerShdw blurRad="38100" dist="38100" dir="2700000" algn="tl">
                    <a:srgbClr val="000000">
                      <a:alpha val="43137"/>
                    </a:srgbClr>
                  </a:outerShdw>
                  <a:reflection blurRad="6350" stA="60000" endA="900" endPos="58000" dir="5400000" sy="-100000" algn="bl" rotWithShape="0"/>
                </a:effectLst>
                <a:latin typeface="Angelica" pitchFamily="2" charset="0"/>
              </a:rPr>
              <a:t>Давид </a:t>
            </a:r>
          </a:p>
          <a:p>
            <a:pPr algn="ctr"/>
            <a:r>
              <a:rPr lang="ru-RU" sz="6000" b="1" dirty="0" smtClean="0">
                <a:ln>
                  <a:solidFill>
                    <a:srgbClr val="663300"/>
                  </a:solidFill>
                </a:ln>
                <a:solidFill>
                  <a:schemeClr val="bg2">
                    <a:lumMod val="90000"/>
                  </a:schemeClr>
                </a:solidFill>
                <a:effectLst>
                  <a:outerShdw blurRad="38100" dist="38100" dir="2700000" algn="tl">
                    <a:srgbClr val="000000">
                      <a:alpha val="43137"/>
                    </a:srgbClr>
                  </a:outerShdw>
                  <a:reflection blurRad="6350" stA="60000" endA="900" endPos="58000" dir="5400000" sy="-100000" algn="bl" rotWithShape="0"/>
                </a:effectLst>
                <a:latin typeface="Angelica" pitchFamily="2" charset="0"/>
              </a:rPr>
              <a:t>Самойлов</a:t>
            </a:r>
            <a:endParaRPr lang="uk-UA" sz="6000" b="1" dirty="0">
              <a:ln>
                <a:solidFill>
                  <a:srgbClr val="663300"/>
                </a:solidFill>
              </a:ln>
              <a:solidFill>
                <a:schemeClr val="bg2">
                  <a:lumMod val="90000"/>
                </a:schemeClr>
              </a:solidFill>
              <a:effectLst>
                <a:outerShdw blurRad="38100" dist="38100" dir="2700000" algn="tl">
                  <a:srgbClr val="000000">
                    <a:alpha val="43137"/>
                  </a:srgbClr>
                </a:outerShdw>
                <a:reflection blurRad="6350" stA="60000" endA="900" endPos="58000" dir="5400000" sy="-100000" algn="bl" rotWithShape="0"/>
              </a:effectLst>
              <a:latin typeface="Angelica" pitchFamily="2" charset="0"/>
            </a:endParaRPr>
          </a:p>
        </p:txBody>
      </p:sp>
    </p:spTree>
  </p:cSld>
  <p:clrMapOvr>
    <a:masterClrMapping/>
  </p:clrMapOvr>
  <p:transition spd="med">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C:\Users\unknown\Downloads\1308143211_kombat.jpg"/>
          <p:cNvPicPr>
            <a:picLocks noChangeAspect="1" noChangeArrowheads="1"/>
          </p:cNvPicPr>
          <p:nvPr/>
        </p:nvPicPr>
        <p:blipFill>
          <a:blip r:embed="rId2">
            <a:duotone>
              <a:prstClr val="black"/>
              <a:srgbClr val="D9C3A5">
                <a:tint val="50000"/>
                <a:satMod val="180000"/>
              </a:srgbClr>
            </a:duotone>
            <a:lum bright="10000" contrast="20000"/>
          </a:blip>
          <a:srcRect/>
          <a:stretch>
            <a:fillRect/>
          </a:stretch>
        </p:blipFill>
        <p:spPr bwMode="auto">
          <a:xfrm>
            <a:off x="-71470" y="0"/>
            <a:ext cx="9215470" cy="6858000"/>
          </a:xfrm>
          <a:prstGeom prst="rect">
            <a:avLst/>
          </a:prstGeom>
          <a:noFill/>
        </p:spPr>
      </p:pic>
      <p:sp>
        <p:nvSpPr>
          <p:cNvPr id="2" name="Прямоугольник 1"/>
          <p:cNvSpPr/>
          <p:nvPr/>
        </p:nvSpPr>
        <p:spPr>
          <a:xfrm>
            <a:off x="5572132" y="142852"/>
            <a:ext cx="3571868" cy="2554545"/>
          </a:xfrm>
          <a:prstGeom prst="rect">
            <a:avLst/>
          </a:prstGeom>
        </p:spPr>
        <p:txBody>
          <a:bodyPr wrap="square">
            <a:spAutoFit/>
          </a:bodyPr>
          <a:lstStyle/>
          <a:p>
            <a:r>
              <a:rPr lang="ru-RU" sz="4000" b="1" spc="50" dirty="0">
                <a:latin typeface="Avalon Medium" pitchFamily="2" charset="0"/>
              </a:rPr>
              <a:t>Сороковые, роковые,</a:t>
            </a:r>
            <a:endParaRPr lang="uk-UA" sz="4000" b="1" spc="50" dirty="0">
              <a:latin typeface="Avalon Medium" pitchFamily="2" charset="0"/>
            </a:endParaRPr>
          </a:p>
          <a:p>
            <a:r>
              <a:rPr lang="ru-RU" sz="4000" b="1" spc="50" dirty="0">
                <a:latin typeface="Avalon Medium" pitchFamily="2" charset="0"/>
              </a:rPr>
              <a:t>Свинцовые, пороховые... </a:t>
            </a:r>
            <a:endParaRPr lang="uk-UA" sz="4000" b="1" spc="50" dirty="0">
              <a:latin typeface="Avalon Medium" pitchFamily="2" charset="0"/>
            </a:endParaRPr>
          </a:p>
          <a:p>
            <a:r>
              <a:rPr lang="ru-RU" sz="4000" b="1" spc="50" dirty="0">
                <a:latin typeface="Avalon Medium" pitchFamily="2" charset="0"/>
              </a:rPr>
              <a:t>Война гуляет по России, </a:t>
            </a:r>
            <a:endParaRPr lang="uk-UA" sz="4000" b="1" spc="50" dirty="0">
              <a:latin typeface="Avalon Medium" pitchFamily="2" charset="0"/>
            </a:endParaRPr>
          </a:p>
          <a:p>
            <a:r>
              <a:rPr lang="ru-RU" sz="4000" b="1" spc="50" dirty="0">
                <a:latin typeface="Avalon Medium" pitchFamily="2" charset="0"/>
              </a:rPr>
              <a:t>А мы такие молодые! </a:t>
            </a:r>
            <a:endParaRPr lang="uk-UA" sz="4000" b="1" spc="50" dirty="0">
              <a:latin typeface="Avalon Medium" pitchFamily="2"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D:\Valery\текстуры гранж\img1347041702.jpg"/>
          <p:cNvPicPr>
            <a:picLocks noChangeAspect="1" noChangeArrowheads="1"/>
          </p:cNvPicPr>
          <p:nvPr/>
        </p:nvPicPr>
        <p:blipFill>
          <a:blip r:embed="rId2"/>
          <a:srcRect/>
          <a:stretch>
            <a:fillRect/>
          </a:stretch>
        </p:blipFill>
        <p:spPr bwMode="auto">
          <a:xfrm>
            <a:off x="0" y="1"/>
            <a:ext cx="9143999" cy="6857999"/>
          </a:xfrm>
          <a:prstGeom prst="rect">
            <a:avLst/>
          </a:prstGeom>
          <a:noFill/>
        </p:spPr>
      </p:pic>
      <p:sp>
        <p:nvSpPr>
          <p:cNvPr id="2051" name="Rectangle 3"/>
          <p:cNvSpPr>
            <a:spLocks noChangeArrowheads="1"/>
          </p:cNvSpPr>
          <p:nvPr/>
        </p:nvSpPr>
        <p:spPr bwMode="auto">
          <a:xfrm>
            <a:off x="4214810" y="190285"/>
            <a:ext cx="4857784" cy="65248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200" b="1" i="0" u="none" strike="noStrike" kern="1100" normalizeH="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dventure" pitchFamily="2" charset="0"/>
                <a:ea typeface="Calibri" pitchFamily="34" charset="0"/>
                <a:cs typeface="Tahoma" pitchFamily="34" charset="0"/>
              </a:rPr>
              <a:t>Из "Автобиографии"</a:t>
            </a:r>
            <a:r>
              <a:rPr kumimoji="0" lang="ru-RU" sz="2200" b="1" i="0" u="none" strike="noStrike" kern="1100" cap="none" spc="100" normalizeH="0" dirty="0" smtClean="0">
                <a:ln>
                  <a:noFill/>
                </a:ln>
                <a:solidFill>
                  <a:srgbClr val="000000"/>
                </a:solidFill>
                <a:latin typeface="Adventure" pitchFamily="2" charset="0"/>
                <a:ea typeface="Calibri" pitchFamily="34" charset="0"/>
                <a:cs typeface="Tahoma" pitchFamily="34" charset="0"/>
              </a:rPr>
              <a:t> </a:t>
            </a:r>
            <a:endParaRPr kumimoji="0" lang="uk-UA" sz="2200" b="1" i="0" u="none" strike="noStrike" kern="1100" cap="none" spc="100" normalizeH="0" dirty="0" smtClean="0">
              <a:ln>
                <a:noFill/>
              </a:ln>
              <a:solidFill>
                <a:schemeClr val="tx1"/>
              </a:solidFill>
              <a:latin typeface="Adventure" pitchFamily="2"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200" b="1" i="0" u="none" strike="noStrike" kern="1100" cap="none" spc="100" normalizeH="0" dirty="0" smtClean="0">
                <a:ln>
                  <a:solidFill>
                    <a:srgbClr val="996633"/>
                  </a:solidFill>
                </a:ln>
                <a:solidFill>
                  <a:srgbClr val="000000"/>
                </a:solidFill>
                <a:latin typeface="Adventure" pitchFamily="2" charset="0"/>
                <a:ea typeface="Calibri" pitchFamily="34" charset="0"/>
                <a:cs typeface="Tahoma" pitchFamily="34" charset="0"/>
              </a:rPr>
              <a:t>Я родился в год Льва под созвездием Близнецов и даже под известным влиянием Юпитера. В моем гороскопе не хватало лишь Козерога, чтобы я стал общественным деятелем или реформатором пожарного дела в России. Тут сыграло, впрочем, роль и еще одно обстоятельство. С младенчества я был прозван </a:t>
            </a:r>
            <a:r>
              <a:rPr kumimoji="0" lang="ru-RU" sz="2200" b="1" i="0" u="none" strike="noStrike" kern="1100" cap="none" spc="100" normalizeH="0" dirty="0" err="1" smtClean="0">
                <a:ln>
                  <a:solidFill>
                    <a:srgbClr val="996633"/>
                  </a:solidFill>
                </a:ln>
                <a:solidFill>
                  <a:srgbClr val="000000"/>
                </a:solidFill>
                <a:latin typeface="Adventure" pitchFamily="2" charset="0"/>
                <a:ea typeface="Calibri" pitchFamily="34" charset="0"/>
                <a:cs typeface="Tahoma" pitchFamily="34" charset="0"/>
              </a:rPr>
              <a:t>Дезиком</a:t>
            </a:r>
            <a:r>
              <a:rPr kumimoji="0" lang="ru-RU" sz="2200" b="1" i="0" u="none" strike="noStrike" kern="1100" cap="none" spc="100" normalizeH="0" dirty="0" smtClean="0">
                <a:ln>
                  <a:solidFill>
                    <a:srgbClr val="996633"/>
                  </a:solidFill>
                </a:ln>
                <a:solidFill>
                  <a:srgbClr val="000000"/>
                </a:solidFill>
                <a:latin typeface="Adventure" pitchFamily="2" charset="0"/>
                <a:ea typeface="Calibri" pitchFamily="34" charset="0"/>
                <a:cs typeface="Tahoma" pitchFamily="34" charset="0"/>
              </a:rPr>
              <a:t>, а поскольку с таким именем не бывает генералов, президентов и великих путешественников, а бывают только скрипачи, вундеркинды и поэты, я избрал последнее, как не требующее труда и больших знаний.</a:t>
            </a:r>
            <a:endParaRPr kumimoji="0" lang="ru-RU" sz="2200" b="1" i="0" u="none" strike="noStrike" kern="1100" cap="none" spc="100" normalizeH="0" dirty="0" smtClean="0">
              <a:ln>
                <a:solidFill>
                  <a:srgbClr val="996633"/>
                </a:solidFill>
              </a:ln>
              <a:solidFill>
                <a:schemeClr val="tx1"/>
              </a:solidFill>
              <a:latin typeface="Adventure" pitchFamily="2" charset="0"/>
              <a:cs typeface="Arial" pitchFamily="34" charset="0"/>
            </a:endParaRPr>
          </a:p>
        </p:txBody>
      </p:sp>
      <p:pic>
        <p:nvPicPr>
          <p:cNvPr id="7" name="Picture 2" descr="C:\Users\unknown\Downloads\file6533ssohdk7z3zmh35r_800_480.jpg"/>
          <p:cNvPicPr>
            <a:picLocks noChangeAspect="1" noChangeArrowheads="1"/>
          </p:cNvPicPr>
          <p:nvPr/>
        </p:nvPicPr>
        <p:blipFill>
          <a:blip r:embed="rId3">
            <a:duotone>
              <a:prstClr val="black"/>
              <a:srgbClr val="D9C3A5">
                <a:tint val="50000"/>
                <a:satMod val="180000"/>
              </a:srgbClr>
            </a:duotone>
          </a:blip>
          <a:srcRect/>
          <a:stretch>
            <a:fillRect/>
          </a:stretch>
        </p:blipFill>
        <p:spPr bwMode="auto">
          <a:xfrm>
            <a:off x="357158" y="428604"/>
            <a:ext cx="3615842" cy="5143536"/>
          </a:xfrm>
          <a:prstGeom prst="rect">
            <a:avLst/>
          </a:prstGeom>
          <a:solidFill>
            <a:srgbClr val="FFFFFF">
              <a:shade val="85000"/>
            </a:srgbClr>
          </a:solidFill>
          <a:ln w="190500" cap="sq">
            <a:solidFill>
              <a:srgbClr val="996633"/>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D:\Valery\текстуры гранж\img1347041702.jpg"/>
          <p:cNvPicPr>
            <a:picLocks noChangeAspect="1" noChangeArrowheads="1"/>
          </p:cNvPicPr>
          <p:nvPr/>
        </p:nvPicPr>
        <p:blipFill>
          <a:blip r:embed="rId2"/>
          <a:srcRect/>
          <a:stretch>
            <a:fillRect/>
          </a:stretch>
        </p:blipFill>
        <p:spPr bwMode="auto">
          <a:xfrm>
            <a:off x="0" y="1"/>
            <a:ext cx="9143999" cy="6857999"/>
          </a:xfrm>
          <a:prstGeom prst="rect">
            <a:avLst/>
          </a:prstGeom>
          <a:noFill/>
        </p:spPr>
      </p:pic>
      <p:sp>
        <p:nvSpPr>
          <p:cNvPr id="6" name="Прямоугольник 5"/>
          <p:cNvSpPr/>
          <p:nvPr/>
        </p:nvSpPr>
        <p:spPr>
          <a:xfrm>
            <a:off x="4857752" y="571481"/>
            <a:ext cx="4071966" cy="6215106"/>
          </a:xfrm>
          <a:prstGeom prst="rect">
            <a:avLst/>
          </a:prstGeom>
        </p:spPr>
        <p:txBody>
          <a:bodyPr wrap="square">
            <a:spAutoFit/>
          </a:bodyPr>
          <a:lstStyle/>
          <a:p>
            <a:pPr algn="just"/>
            <a:r>
              <a:rPr lang="ru-RU" sz="2200" b="1" kern="1100" spc="100" dirty="0">
                <a:ln>
                  <a:solidFill>
                    <a:srgbClr val="996633"/>
                  </a:solidFill>
                </a:ln>
                <a:solidFill>
                  <a:srgbClr val="000000"/>
                </a:solidFill>
                <a:latin typeface="Adventure" pitchFamily="2" charset="0"/>
                <a:ea typeface="Calibri" pitchFamily="34" charset="0"/>
                <a:cs typeface="Tahoma" pitchFamily="34" charset="0"/>
              </a:rPr>
              <a:t>У него была интеллигентная семья, прекрасная школа, МИФЛИ – объединение гуманитарных факультетов, выделенное из состава МГУ. Хоть образование и пришлось прервать в 1941 году. В начале Отечественной войны он рыл окопы под Вязьмой, затем был пулеметчиком, а затем – комвзвода разведки. </a:t>
            </a:r>
            <a:r>
              <a:rPr lang="ru-RU" sz="2200" b="1" kern="1100" spc="100" dirty="0">
                <a:ln>
                  <a:solidFill>
                    <a:srgbClr val="996633"/>
                  </a:solidFill>
                </a:ln>
                <a:solidFill>
                  <a:srgbClr val="000000"/>
                </a:solidFill>
                <a:latin typeface="Adventure" pitchFamily="2" charset="0"/>
                <a:ea typeface="Calibri" pitchFamily="34" charset="0"/>
                <a:cs typeface="Tahoma" pitchFamily="34" charset="0"/>
              </a:rPr>
              <a:t>В 1943 Самойлов был ранен</a:t>
            </a:r>
            <a:r>
              <a:rPr lang="ru-RU" sz="2200" b="1" kern="1100" spc="100" dirty="0" smtClean="0">
                <a:ln>
                  <a:solidFill>
                    <a:srgbClr val="996633"/>
                  </a:solidFill>
                </a:ln>
                <a:solidFill>
                  <a:srgbClr val="000000"/>
                </a:solidFill>
                <a:latin typeface="Adventure" pitchFamily="2" charset="0"/>
                <a:ea typeface="Calibri" pitchFamily="34" charset="0"/>
                <a:cs typeface="Tahoma" pitchFamily="34" charset="0"/>
              </a:rPr>
              <a:t>;</a:t>
            </a:r>
            <a:r>
              <a:rPr lang="ru-RU" sz="2400" dirty="0"/>
              <a:t> </a:t>
            </a:r>
            <a:r>
              <a:rPr lang="ru-RU" sz="2200" b="1" kern="1100" spc="100" dirty="0">
                <a:ln>
                  <a:solidFill>
                    <a:srgbClr val="996633"/>
                  </a:solidFill>
                </a:ln>
                <a:solidFill>
                  <a:srgbClr val="000000"/>
                </a:solidFill>
                <a:latin typeface="Adventure" pitchFamily="2" charset="0"/>
                <a:ea typeface="Calibri" pitchFamily="34" charset="0"/>
                <a:cs typeface="Tahoma" pitchFamily="34" charset="0"/>
              </a:rPr>
              <a:t>ему спас жизнь друг, алтайский крестьянин, о котором поэт в 1946 написал стихотворение «Семен </a:t>
            </a:r>
            <a:r>
              <a:rPr lang="ru-RU" sz="2200" b="1" kern="1100" spc="100" dirty="0" err="1">
                <a:ln>
                  <a:solidFill>
                    <a:srgbClr val="996633"/>
                  </a:solidFill>
                </a:ln>
                <a:solidFill>
                  <a:srgbClr val="000000"/>
                </a:solidFill>
                <a:latin typeface="Adventure" pitchFamily="2" charset="0"/>
                <a:ea typeface="Calibri" pitchFamily="34" charset="0"/>
                <a:cs typeface="Tahoma" pitchFamily="34" charset="0"/>
              </a:rPr>
              <a:t>Андреич</a:t>
            </a:r>
            <a:r>
              <a:rPr lang="ru-RU" sz="2200" b="1" kern="1100" spc="100" dirty="0">
                <a:ln>
                  <a:solidFill>
                    <a:srgbClr val="996633"/>
                  </a:solidFill>
                </a:ln>
                <a:solidFill>
                  <a:srgbClr val="000000"/>
                </a:solidFill>
                <a:latin typeface="Adventure" pitchFamily="2" charset="0"/>
                <a:ea typeface="Calibri" pitchFamily="34" charset="0"/>
                <a:cs typeface="Tahoma" pitchFamily="34" charset="0"/>
              </a:rPr>
              <a:t>». В составе войск дошел до Берлина. </a:t>
            </a:r>
            <a:endParaRPr lang="uk-UA" sz="2200" b="1" kern="1100" spc="100" dirty="0">
              <a:ln>
                <a:solidFill>
                  <a:srgbClr val="996633"/>
                </a:solidFill>
              </a:ln>
              <a:solidFill>
                <a:srgbClr val="000000"/>
              </a:solidFill>
              <a:latin typeface="Adventure" pitchFamily="2" charset="0"/>
              <a:ea typeface="Calibri" pitchFamily="34" charset="0"/>
              <a:cs typeface="Tahoma" pitchFamily="34" charset="0"/>
            </a:endParaRPr>
          </a:p>
        </p:txBody>
      </p:sp>
      <p:pic>
        <p:nvPicPr>
          <p:cNvPr id="7" name="Picture 2" descr="C:\Users\unknown\Downloads\samoylov.jpg"/>
          <p:cNvPicPr>
            <a:picLocks noChangeAspect="1" noChangeArrowheads="1"/>
          </p:cNvPicPr>
          <p:nvPr/>
        </p:nvPicPr>
        <p:blipFill>
          <a:blip r:embed="rId3">
            <a:duotone>
              <a:prstClr val="black"/>
              <a:srgbClr val="D9C3A5">
                <a:tint val="50000"/>
                <a:satMod val="180000"/>
              </a:srgbClr>
            </a:duotone>
            <a:lum bright="10000" contrast="30000"/>
          </a:blip>
          <a:srcRect/>
          <a:stretch>
            <a:fillRect/>
          </a:stretch>
        </p:blipFill>
        <p:spPr bwMode="auto">
          <a:xfrm>
            <a:off x="500034" y="1000108"/>
            <a:ext cx="3672941" cy="5000660"/>
          </a:xfrm>
          <a:prstGeom prst="rect">
            <a:avLst/>
          </a:prstGeom>
          <a:solidFill>
            <a:srgbClr val="FFFFFF">
              <a:shade val="85000"/>
            </a:srgbClr>
          </a:solidFill>
          <a:ln w="190500" cap="sq">
            <a:solidFill>
              <a:srgbClr val="996633"/>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C:\Users\unknown\Downloads\394215.jpg"/>
          <p:cNvPicPr>
            <a:picLocks noChangeAspect="1" noChangeArrowheads="1"/>
          </p:cNvPicPr>
          <p:nvPr/>
        </p:nvPicPr>
        <p:blipFill>
          <a:blip r:embed="rId2"/>
          <a:srcRect/>
          <a:stretch>
            <a:fillRect/>
          </a:stretch>
        </p:blipFill>
        <p:spPr bwMode="auto">
          <a:xfrm>
            <a:off x="285720" y="285728"/>
            <a:ext cx="4286280" cy="6146049"/>
          </a:xfrm>
          <a:prstGeom prst="rect">
            <a:avLst/>
          </a:prstGeom>
          <a:noFill/>
        </p:spPr>
      </p:pic>
      <p:sp>
        <p:nvSpPr>
          <p:cNvPr id="5" name="Прямоугольник 4"/>
          <p:cNvSpPr/>
          <p:nvPr/>
        </p:nvSpPr>
        <p:spPr>
          <a:xfrm>
            <a:off x="4429124" y="428604"/>
            <a:ext cx="4357718" cy="5847755"/>
          </a:xfrm>
          <a:prstGeom prst="rect">
            <a:avLst/>
          </a:prstGeom>
        </p:spPr>
        <p:txBody>
          <a:bodyPr wrap="square">
            <a:spAutoFit/>
          </a:bodyPr>
          <a:lstStyle/>
          <a:p>
            <a:pPr algn="just"/>
            <a:r>
              <a:rPr lang="ru-RU" sz="2200" dirty="0" smtClean="0">
                <a:latin typeface="Burlak" pitchFamily="66" charset="0"/>
              </a:rPr>
              <a:t>В </a:t>
            </a:r>
            <a:r>
              <a:rPr lang="ru-RU" sz="2200" dirty="0">
                <a:latin typeface="Burlak" pitchFamily="66" charset="0"/>
              </a:rPr>
              <a:t>рамках книги «В кругу себя». Самойлов самозабвенно играет, примеряет маски и роли. Среди персонажей и «соавторов» сборника «В кругу себя» – эстонский философ-«</a:t>
            </a:r>
            <a:r>
              <a:rPr lang="ru-RU" sz="2200" dirty="0" err="1">
                <a:latin typeface="Burlak" pitchFamily="66" charset="0"/>
              </a:rPr>
              <a:t>мытлемист</a:t>
            </a:r>
            <a:r>
              <a:rPr lang="ru-RU" sz="2200" dirty="0">
                <a:latin typeface="Burlak" pitchFamily="66" charset="0"/>
              </a:rPr>
              <a:t>» </a:t>
            </a:r>
            <a:r>
              <a:rPr lang="ru-RU" sz="2200" dirty="0" err="1">
                <a:latin typeface="Burlak" pitchFamily="66" charset="0"/>
              </a:rPr>
              <a:t>Куурво</a:t>
            </a:r>
            <a:r>
              <a:rPr lang="ru-RU" sz="2200" dirty="0">
                <a:latin typeface="Burlak" pitchFamily="66" charset="0"/>
              </a:rPr>
              <a:t> </a:t>
            </a:r>
            <a:r>
              <a:rPr lang="ru-RU" sz="2200" dirty="0" err="1">
                <a:latin typeface="Burlak" pitchFamily="66" charset="0"/>
              </a:rPr>
              <a:t>Муудик</a:t>
            </a:r>
            <a:r>
              <a:rPr lang="ru-RU" sz="2200" dirty="0">
                <a:latin typeface="Burlak" pitchFamily="66" charset="0"/>
              </a:rPr>
              <a:t> и поэт-суфий </a:t>
            </a:r>
            <a:r>
              <a:rPr lang="ru-RU" sz="2200" dirty="0" err="1">
                <a:latin typeface="Burlak" pitchFamily="66" charset="0"/>
              </a:rPr>
              <a:t>Намвадад</a:t>
            </a:r>
            <a:r>
              <a:rPr lang="ru-RU" sz="2200" dirty="0">
                <a:latin typeface="Burlak" pitchFamily="66" charset="0"/>
              </a:rPr>
              <a:t> </a:t>
            </a:r>
            <a:r>
              <a:rPr lang="ru-RU" sz="2200" dirty="0" err="1">
                <a:latin typeface="Burlak" pitchFamily="66" charset="0"/>
              </a:rPr>
              <a:t>Куфи</a:t>
            </a:r>
            <a:r>
              <a:rPr lang="ru-RU" sz="2200" dirty="0">
                <a:latin typeface="Burlak" pitchFamily="66" charset="0"/>
              </a:rPr>
              <a:t> (анаграмма настоящего имени Самойлова – Давид Кауфман). Целая страна </a:t>
            </a:r>
            <a:r>
              <a:rPr lang="ru-RU" sz="2200" dirty="0" err="1">
                <a:latin typeface="Burlak" pitchFamily="66" charset="0"/>
              </a:rPr>
              <a:t>Курзюпия</a:t>
            </a:r>
            <a:r>
              <a:rPr lang="ru-RU" sz="2200" dirty="0">
                <a:latin typeface="Burlak" pitchFamily="66" charset="0"/>
              </a:rPr>
              <a:t>, придуманная Самойловым, с собственным языком  чудесным образом соединила обычаи Востока и Запада.</a:t>
            </a:r>
            <a:endParaRPr lang="uk-UA" sz="2200" dirty="0">
              <a:latin typeface="Burlak" pitchFamily="6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C:\Users\unknown\Downloads\04lab4qjg1356170286.jpg"/>
          <p:cNvPicPr>
            <a:picLocks noChangeAspect="1" noChangeArrowheads="1"/>
          </p:cNvPicPr>
          <p:nvPr/>
        </p:nvPicPr>
        <p:blipFill>
          <a:blip r:embed="rId2"/>
          <a:srcRect/>
          <a:stretch>
            <a:fillRect/>
          </a:stretch>
        </p:blipFill>
        <p:spPr bwMode="auto">
          <a:xfrm>
            <a:off x="264450" y="1428736"/>
            <a:ext cx="8736706" cy="4500594"/>
          </a:xfrm>
          <a:prstGeom prst="rect">
            <a:avLst/>
          </a:prstGeom>
          <a:noFill/>
        </p:spPr>
      </p:pic>
      <p:sp>
        <p:nvSpPr>
          <p:cNvPr id="3" name="TextBox 2"/>
          <p:cNvSpPr txBox="1"/>
          <p:nvPr/>
        </p:nvSpPr>
        <p:spPr>
          <a:xfrm>
            <a:off x="1500166" y="571480"/>
            <a:ext cx="6643734" cy="523220"/>
          </a:xfrm>
          <a:prstGeom prst="rect">
            <a:avLst/>
          </a:prstGeom>
          <a:noFill/>
        </p:spPr>
        <p:txBody>
          <a:bodyPr wrap="square" rtlCol="0">
            <a:spAutoFit/>
          </a:bodyPr>
          <a:lstStyle/>
          <a:p>
            <a:r>
              <a:rPr lang="ru-RU" sz="2800" dirty="0" smtClean="0">
                <a:latin typeface="Burlak" pitchFamily="66" charset="0"/>
              </a:rPr>
              <a:t>Отрывок из книги «В кругу себя» </a:t>
            </a:r>
            <a:endParaRPr lang="uk-UA" sz="2800" dirty="0">
              <a:latin typeface="Burlak" pitchFamily="66"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14290"/>
            <a:ext cx="8786874" cy="6555641"/>
          </a:xfrm>
          <a:prstGeom prst="rect">
            <a:avLst/>
          </a:prstGeom>
          <a:noFill/>
        </p:spPr>
        <p:txBody>
          <a:bodyPr wrap="square" rtlCol="0">
            <a:spAutoFit/>
          </a:bodyPr>
          <a:lstStyle/>
          <a:p>
            <a:r>
              <a:rPr lang="ru-RU" sz="2000" dirty="0" smtClean="0">
                <a:latin typeface="Burlak" pitchFamily="66" charset="0"/>
              </a:rPr>
              <a:t>Цитаты:</a:t>
            </a:r>
          </a:p>
          <a:p>
            <a:endParaRPr lang="ru-RU" sz="2000" dirty="0">
              <a:latin typeface="Burlak" pitchFamily="66" charset="0"/>
            </a:endParaRPr>
          </a:p>
          <a:p>
            <a:pPr algn="just"/>
            <a:r>
              <a:rPr lang="ru-RU" sz="2000" dirty="0">
                <a:latin typeface="Burlak" pitchFamily="66" charset="0"/>
              </a:rPr>
              <a:t>Чем больше будешь стоять за справедливость, тем больше будешь сидеть за справедливость. </a:t>
            </a:r>
            <a:r>
              <a:rPr lang="ru-RU" sz="2000" dirty="0" err="1">
                <a:latin typeface="Burlak" pitchFamily="66" charset="0"/>
              </a:rPr>
              <a:t>Мытлемизм</a:t>
            </a:r>
            <a:r>
              <a:rPr lang="ru-RU" sz="2000" dirty="0">
                <a:latin typeface="Burlak" pitchFamily="66" charset="0"/>
              </a:rPr>
              <a:t> предлагает лежать за справедливость.</a:t>
            </a:r>
            <a:r>
              <a:rPr lang="uk-UA" sz="2000" dirty="0">
                <a:latin typeface="Burlak" pitchFamily="66" charset="0"/>
              </a:rPr>
              <a:t> А </a:t>
            </a:r>
            <a:r>
              <a:rPr lang="uk-UA" sz="2000" dirty="0" err="1">
                <a:latin typeface="Burlak" pitchFamily="66" charset="0"/>
              </a:rPr>
              <a:t>вообще</a:t>
            </a:r>
            <a:r>
              <a:rPr lang="uk-UA" sz="2000" dirty="0">
                <a:latin typeface="Burlak" pitchFamily="66" charset="0"/>
              </a:rPr>
              <a:t>, </a:t>
            </a:r>
            <a:r>
              <a:rPr lang="uk-UA" sz="2000" dirty="0" err="1">
                <a:latin typeface="Burlak" pitchFamily="66" charset="0"/>
              </a:rPr>
              <a:t>сперва</a:t>
            </a:r>
            <a:r>
              <a:rPr lang="uk-UA" sz="2000" dirty="0">
                <a:latin typeface="Burlak" pitchFamily="66" charset="0"/>
              </a:rPr>
              <a:t> </a:t>
            </a:r>
            <a:r>
              <a:rPr lang="uk-UA" sz="2000" dirty="0" err="1">
                <a:latin typeface="Burlak" pitchFamily="66" charset="0"/>
              </a:rPr>
              <a:t>надо</a:t>
            </a:r>
            <a:r>
              <a:rPr lang="uk-UA" sz="2000" dirty="0">
                <a:latin typeface="Burlak" pitchFamily="66" charset="0"/>
              </a:rPr>
              <a:t> </a:t>
            </a:r>
            <a:r>
              <a:rPr lang="uk-UA" sz="2000" dirty="0" err="1">
                <a:latin typeface="Burlak" pitchFamily="66" charset="0"/>
              </a:rPr>
              <a:t>выяснить</a:t>
            </a:r>
            <a:r>
              <a:rPr lang="uk-UA" sz="2000" dirty="0">
                <a:latin typeface="Burlak" pitchFamily="66" charset="0"/>
              </a:rPr>
              <a:t>, </a:t>
            </a:r>
            <a:r>
              <a:rPr lang="uk-UA" sz="2000" dirty="0" err="1">
                <a:latin typeface="Burlak" pitchFamily="66" charset="0"/>
              </a:rPr>
              <a:t>есть</a:t>
            </a:r>
            <a:r>
              <a:rPr lang="uk-UA" sz="2000" dirty="0">
                <a:latin typeface="Burlak" pitchFamily="66" charset="0"/>
              </a:rPr>
              <a:t> </a:t>
            </a:r>
            <a:r>
              <a:rPr lang="uk-UA" sz="2000" dirty="0" err="1">
                <a:latin typeface="Burlak" pitchFamily="66" charset="0"/>
              </a:rPr>
              <a:t>ли</a:t>
            </a:r>
            <a:r>
              <a:rPr lang="uk-UA" sz="2000" dirty="0">
                <a:latin typeface="Burlak" pitchFamily="66" charset="0"/>
              </a:rPr>
              <a:t> </a:t>
            </a:r>
            <a:r>
              <a:rPr lang="uk-UA" sz="2000" dirty="0" err="1">
                <a:latin typeface="Burlak" pitchFamily="66" charset="0"/>
              </a:rPr>
              <a:t>справедливость</a:t>
            </a:r>
            <a:r>
              <a:rPr lang="uk-UA" sz="2000" dirty="0">
                <a:latin typeface="Burlak" pitchFamily="66" charset="0"/>
              </a:rPr>
              <a:t>, а потом за </a:t>
            </a:r>
            <a:r>
              <a:rPr lang="uk-UA" sz="2000" dirty="0" err="1">
                <a:latin typeface="Burlak" pitchFamily="66" charset="0"/>
              </a:rPr>
              <a:t>нее</a:t>
            </a:r>
            <a:r>
              <a:rPr lang="uk-UA" sz="2000" dirty="0">
                <a:latin typeface="Burlak" pitchFamily="66" charset="0"/>
              </a:rPr>
              <a:t> </a:t>
            </a:r>
            <a:r>
              <a:rPr lang="uk-UA" sz="2000" dirty="0" err="1">
                <a:latin typeface="Burlak" pitchFamily="66" charset="0"/>
              </a:rPr>
              <a:t>бороться</a:t>
            </a:r>
            <a:r>
              <a:rPr lang="uk-UA" sz="2000" dirty="0">
                <a:latin typeface="Burlak" pitchFamily="66" charset="0"/>
              </a:rPr>
              <a:t>.</a:t>
            </a:r>
          </a:p>
          <a:p>
            <a:endParaRPr lang="ru-RU" sz="2000" dirty="0" smtClean="0">
              <a:latin typeface="Burlak" pitchFamily="66" charset="0"/>
            </a:endParaRPr>
          </a:p>
          <a:p>
            <a:r>
              <a:rPr lang="ru-RU" sz="2000" dirty="0">
                <a:latin typeface="Burlak" pitchFamily="66" charset="0"/>
              </a:rPr>
              <a:t>Поэтическая здравица времен застоя </a:t>
            </a:r>
            <a:endParaRPr lang="ru-RU" sz="2000" dirty="0" smtClean="0">
              <a:latin typeface="Burlak" pitchFamily="66" charset="0"/>
            </a:endParaRPr>
          </a:p>
          <a:p>
            <a:pPr algn="just"/>
            <a:r>
              <a:rPr lang="ru-RU" sz="2000" dirty="0" smtClean="0">
                <a:latin typeface="Burlak" pitchFamily="66" charset="0"/>
              </a:rPr>
              <a:t>От </a:t>
            </a:r>
            <a:r>
              <a:rPr lang="ru-RU" sz="2000" dirty="0">
                <a:latin typeface="Burlak" pitchFamily="66" charset="0"/>
              </a:rPr>
              <a:t>Сибири и до Буга Не отыщешь калача. Это личная заслуга Леонида Ильича. Где любимая севрюга, Где родная чавыча? Это личная заслуга Леонида Ильича. Родила его Калуга, превратила в москвича… Это личная заслуга Леонида </a:t>
            </a:r>
            <a:r>
              <a:rPr lang="ru-RU" sz="2000" dirty="0" smtClean="0">
                <a:latin typeface="Burlak" pitchFamily="66" charset="0"/>
              </a:rPr>
              <a:t>Ильича!</a:t>
            </a:r>
          </a:p>
          <a:p>
            <a:endParaRPr lang="ru-RU" sz="2000" dirty="0">
              <a:latin typeface="Burlak" pitchFamily="66" charset="0"/>
            </a:endParaRPr>
          </a:p>
          <a:p>
            <a:r>
              <a:rPr lang="ru-RU" sz="2000" dirty="0">
                <a:latin typeface="Burlak" pitchFamily="66" charset="0"/>
              </a:rPr>
              <a:t>О СТАРОСТИ ДОБЛЕСТНОЙ </a:t>
            </a:r>
            <a:endParaRPr lang="ru-RU" sz="2000" dirty="0" smtClean="0">
              <a:latin typeface="Burlak" pitchFamily="66" charset="0"/>
            </a:endParaRPr>
          </a:p>
          <a:p>
            <a:pPr algn="just"/>
            <a:r>
              <a:rPr lang="ru-RU" sz="2000" dirty="0" smtClean="0">
                <a:latin typeface="Burlak" pitchFamily="66" charset="0"/>
              </a:rPr>
              <a:t>Старость </a:t>
            </a:r>
            <a:r>
              <a:rPr lang="ru-RU" sz="2000" dirty="0">
                <a:latin typeface="Burlak" pitchFamily="66" charset="0"/>
              </a:rPr>
              <a:t>бывает: а) по возрасту, б) по умонастроению, в) по соображениям высшего порядка. </a:t>
            </a:r>
            <a:r>
              <a:rPr lang="ru-RU" sz="2000" dirty="0" smtClean="0">
                <a:latin typeface="Burlak" pitchFamily="66" charset="0"/>
              </a:rPr>
              <a:t>Первый </a:t>
            </a:r>
            <a:r>
              <a:rPr lang="ru-RU" sz="2000" dirty="0">
                <a:latin typeface="Burlak" pitchFamily="66" charset="0"/>
              </a:rPr>
              <a:t>вид старости встречается очень редко. Многие люди, достигшие преклонных годов, умирают совсем молодыми. Второй вид старости наиболее распространен. Третьему виду старости подвержены лишь выдающиеся натуры. Этот вид еще более редкий, чем первый, и наиболее достойный. Старческий маразм здесь достигает подлинных высот духа</a:t>
            </a:r>
            <a:r>
              <a:rPr lang="ru-RU" sz="2000" dirty="0" smtClean="0">
                <a:latin typeface="Burlak" pitchFamily="66" charset="0"/>
              </a:rP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214290"/>
            <a:ext cx="8715436" cy="6370975"/>
          </a:xfrm>
          <a:prstGeom prst="rect">
            <a:avLst/>
          </a:prstGeom>
        </p:spPr>
        <p:txBody>
          <a:bodyPr wrap="square">
            <a:spAutoFit/>
          </a:bodyPr>
          <a:lstStyle/>
          <a:p>
            <a:r>
              <a:rPr lang="ru-RU" sz="2800" b="1" dirty="0" smtClean="0">
                <a:latin typeface="Burlak" pitchFamily="66" charset="0"/>
              </a:rPr>
              <a:t>Краткий</a:t>
            </a:r>
            <a:r>
              <a:rPr lang="uk-UA" sz="2800" b="1" dirty="0" smtClean="0">
                <a:latin typeface="Burlak" pitchFamily="66" charset="0"/>
              </a:rPr>
              <a:t> </a:t>
            </a:r>
            <a:r>
              <a:rPr lang="ru-RU" sz="2800" b="1" dirty="0" smtClean="0">
                <a:latin typeface="Burlak" pitchFamily="66" charset="0"/>
              </a:rPr>
              <a:t>карманный</a:t>
            </a:r>
            <a:r>
              <a:rPr lang="uk-UA" sz="2800" b="1" dirty="0" smtClean="0">
                <a:latin typeface="Burlak" pitchFamily="66" charset="0"/>
              </a:rPr>
              <a:t> </a:t>
            </a:r>
            <a:r>
              <a:rPr lang="uk-UA" sz="2800" b="1" dirty="0">
                <a:latin typeface="Burlak" pitchFamily="66" charset="0"/>
              </a:rPr>
              <a:t>матримониальник для </a:t>
            </a:r>
            <a:r>
              <a:rPr lang="uk-UA" sz="2800" b="1" dirty="0" smtClean="0">
                <a:latin typeface="Burlak" pitchFamily="66" charset="0"/>
              </a:rPr>
              <a:t>девиц</a:t>
            </a:r>
          </a:p>
          <a:p>
            <a:endParaRPr lang="ru-RU" sz="1900" dirty="0" smtClean="0">
              <a:latin typeface="Burlak" pitchFamily="66" charset="0"/>
            </a:endParaRPr>
          </a:p>
          <a:p>
            <a:r>
              <a:rPr lang="ru-RU" sz="1900" dirty="0" smtClean="0">
                <a:latin typeface="Burlak" pitchFamily="66" charset="0"/>
              </a:rPr>
              <a:t>1. Девица есть лицо, намеревающееся выйти замуж, независимо от</a:t>
            </a:r>
          </a:p>
          <a:p>
            <a:r>
              <a:rPr lang="ru-RU" sz="1900" dirty="0" smtClean="0">
                <a:latin typeface="Burlak" pitchFamily="66" charset="0"/>
              </a:rPr>
              <a:t>прочих обстоятельств. Возраст девицы начинается от 12 лет.</a:t>
            </a:r>
          </a:p>
          <a:p>
            <a:r>
              <a:rPr lang="ru-RU" sz="1900" dirty="0" smtClean="0">
                <a:latin typeface="Burlak" pitchFamily="66" charset="0"/>
              </a:rPr>
              <a:t>2.  Мужчина  есть  лицо  не  готовое,  но  возможное  для сего</a:t>
            </a:r>
          </a:p>
          <a:p>
            <a:r>
              <a:rPr lang="ru-RU" sz="1900" dirty="0" smtClean="0">
                <a:latin typeface="Burlak" pitchFamily="66" charset="0"/>
              </a:rPr>
              <a:t>уготовления. Иные лица не суть мужчины.</a:t>
            </a:r>
          </a:p>
          <a:p>
            <a:endParaRPr lang="ru-RU" sz="1900" dirty="0" smtClean="0">
              <a:latin typeface="Burlak" pitchFamily="66" charset="0"/>
            </a:endParaRPr>
          </a:p>
          <a:p>
            <a:r>
              <a:rPr lang="ru-RU" sz="1900" dirty="0" smtClean="0">
                <a:latin typeface="Burlak" pitchFamily="66" charset="0"/>
              </a:rPr>
              <a:t>33.Мужчины  делятся  на  достойных и недостойных. Женщины - на молодых и старых. </a:t>
            </a:r>
          </a:p>
          <a:p>
            <a:r>
              <a:rPr lang="ru-RU" sz="1900" dirty="0" smtClean="0">
                <a:latin typeface="Burlak" pitchFamily="66" charset="0"/>
              </a:rPr>
              <a:t>34.   Достойный   мужчина   уклоняется   достойным   образом, недостойный сбегает. </a:t>
            </a:r>
          </a:p>
          <a:p>
            <a:r>
              <a:rPr lang="ru-RU" sz="1900" dirty="0" smtClean="0">
                <a:latin typeface="Burlak" pitchFamily="66" charset="0"/>
              </a:rPr>
              <a:t>35. Пускай. </a:t>
            </a:r>
          </a:p>
          <a:p>
            <a:r>
              <a:rPr lang="ru-RU" sz="1900" dirty="0" smtClean="0">
                <a:latin typeface="Burlak" pitchFamily="66" charset="0"/>
              </a:rPr>
              <a:t>36. Достойный удаляется, договорив, не надо давать договорить. Не договорив, достойный не удаляется. В этом суть. </a:t>
            </a:r>
          </a:p>
          <a:p>
            <a:r>
              <a:rPr lang="ru-RU" sz="1900" dirty="0" smtClean="0">
                <a:latin typeface="Burlak" pitchFamily="66" charset="0"/>
              </a:rPr>
              <a:t>37.  Достойный  говорит:  "Я  готов,  но ...". Тут его следует прервать. </a:t>
            </a:r>
          </a:p>
          <a:p>
            <a:r>
              <a:rPr lang="ru-RU" sz="1900" dirty="0" smtClean="0">
                <a:latin typeface="Burlak" pitchFamily="66" charset="0"/>
              </a:rPr>
              <a:t>38.  Прерывать  следует  тактично,  обращая  его  внимание  на явления природы  (луна,  дождь)  или  на  общественные  явления (недостатки нашего общества или общих знакомых). </a:t>
            </a:r>
          </a:p>
          <a:p>
            <a:r>
              <a:rPr lang="ru-RU" sz="1900" dirty="0" smtClean="0">
                <a:latin typeface="Burlak" pitchFamily="66" charset="0"/>
              </a:rPr>
              <a:t>39. Прервавшись, мужчина теряет нить. </a:t>
            </a:r>
          </a:p>
          <a:p>
            <a:r>
              <a:rPr lang="ru-RU" sz="1900" dirty="0" smtClean="0">
                <a:latin typeface="Burlak" pitchFamily="66" charset="0"/>
              </a:rPr>
              <a:t>40. Конец прерванной нити надо держать в руках.</a:t>
            </a:r>
            <a:endParaRPr lang="ru-RU" sz="1900" dirty="0">
              <a:latin typeface="Burlak" pitchFamily="66"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C:\Users\unknown\Downloads\56241027_Samoylov.jpg"/>
          <p:cNvPicPr>
            <a:picLocks noChangeAspect="1" noChangeArrowheads="1"/>
          </p:cNvPicPr>
          <p:nvPr/>
        </p:nvPicPr>
        <p:blipFill>
          <a:blip r:embed="rId2">
            <a:grayscl/>
          </a:blip>
          <a:srcRect/>
          <a:stretch>
            <a:fillRect/>
          </a:stretch>
        </p:blipFill>
        <p:spPr bwMode="auto">
          <a:xfrm>
            <a:off x="285720" y="285727"/>
            <a:ext cx="4286280" cy="6021701"/>
          </a:xfrm>
          <a:prstGeom prst="rect">
            <a:avLst/>
          </a:prstGeom>
          <a:noFill/>
        </p:spPr>
      </p:pic>
      <p:sp>
        <p:nvSpPr>
          <p:cNvPr id="3" name="TextBox 2"/>
          <p:cNvSpPr txBox="1"/>
          <p:nvPr/>
        </p:nvSpPr>
        <p:spPr>
          <a:xfrm>
            <a:off x="4643438" y="2071678"/>
            <a:ext cx="3500462" cy="1569660"/>
          </a:xfrm>
          <a:prstGeom prst="rect">
            <a:avLst/>
          </a:prstGeom>
          <a:noFill/>
        </p:spPr>
        <p:txBody>
          <a:bodyPr wrap="square" rtlCol="0">
            <a:spAutoFit/>
          </a:bodyPr>
          <a:lstStyle/>
          <a:p>
            <a:r>
              <a:rPr lang="ru-RU" sz="4800" dirty="0" smtClean="0">
                <a:latin typeface="Burlak" pitchFamily="66" charset="0"/>
              </a:rPr>
              <a:t>Спасибо за внимание!</a:t>
            </a:r>
            <a:endParaRPr lang="uk-UA" sz="4800" dirty="0">
              <a:latin typeface="Burlak" pitchFamily="66"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праведливость">
  <a:themeElements>
    <a:clrScheme name="Справедливость">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Справедливость">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праведливость">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145</TotalTime>
  <Words>587</Words>
  <Application>Microsoft Office PowerPoint</Application>
  <PresentationFormat>Экран (4:3)</PresentationFormat>
  <Paragraphs>36</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Справедливость</vt:lpstr>
      <vt:lpstr>Слайд 1</vt:lpstr>
      <vt:lpstr>Слайд 2</vt:lpstr>
      <vt:lpstr>Слайд 3</vt:lpstr>
      <vt:lpstr>Слайд 4</vt:lpstr>
      <vt:lpstr>Слайд 5</vt:lpstr>
      <vt:lpstr>Слайд 6</vt:lpstr>
      <vt:lpstr>Слайд 7</vt:lpstr>
      <vt:lpstr>Слайд 8</vt:lpstr>
      <vt:lpstr>Слайд 9</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unknown</dc:creator>
  <cp:lastModifiedBy>unknown</cp:lastModifiedBy>
  <cp:revision>13</cp:revision>
  <dcterms:created xsi:type="dcterms:W3CDTF">2014-05-06T08:43:08Z</dcterms:created>
  <dcterms:modified xsi:type="dcterms:W3CDTF">2014-05-06T11:08:37Z</dcterms:modified>
</cp:coreProperties>
</file>