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6DE462F-F56A-4F71-9F08-7DCFAEC4362A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7A49BA2-79B2-41BF-96C4-3E9433317593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836712"/>
            <a:ext cx="7992888" cy="5832648"/>
          </a:xfrm>
        </p:spPr>
        <p:txBody>
          <a:bodyPr>
            <a:noAutofit/>
          </a:bodyPr>
          <a:lstStyle/>
          <a:p>
            <a:pPr algn="l"/>
            <a:r>
              <a:rPr lang="ru-RU" sz="6000" dirty="0" err="1"/>
              <a:t>Львівський</a:t>
            </a:r>
            <a:r>
              <a:rPr lang="ru-RU" sz="6000" dirty="0"/>
              <a:t> </a:t>
            </a:r>
            <a:r>
              <a:rPr lang="ru-RU" sz="6000" dirty="0" err="1"/>
              <a:t>Національний</a:t>
            </a:r>
            <a:r>
              <a:rPr lang="ru-RU" sz="6000" dirty="0"/>
              <a:t> </a:t>
            </a:r>
            <a:r>
              <a:rPr lang="ru-RU" sz="6000" dirty="0" err="1"/>
              <a:t>Академічний</a:t>
            </a:r>
            <a:r>
              <a:rPr lang="ru-RU" sz="6000" dirty="0"/>
              <a:t> театр опери </a:t>
            </a:r>
            <a:r>
              <a:rPr lang="ru-RU" sz="6000" dirty="0" smtClean="0"/>
              <a:t>та</a:t>
            </a:r>
            <a:r>
              <a:rPr lang="en-US" sz="6000" dirty="0" smtClean="0"/>
              <a:t> </a:t>
            </a:r>
            <a:r>
              <a:rPr lang="ru-RU" sz="6000" dirty="0" smtClean="0"/>
              <a:t>балету </a:t>
            </a:r>
            <a:r>
              <a:rPr lang="ru-RU" sz="6000" dirty="0" err="1"/>
              <a:t>ім</a:t>
            </a:r>
            <a:r>
              <a:rPr lang="ru-RU" sz="6000" dirty="0"/>
              <a:t>. </a:t>
            </a:r>
            <a:r>
              <a:rPr lang="ru-RU" sz="6000" dirty="0" err="1"/>
              <a:t>Соломії</a:t>
            </a:r>
            <a:r>
              <a:rPr lang="ru-RU" sz="6000" dirty="0"/>
              <a:t> </a:t>
            </a:r>
            <a:r>
              <a:rPr lang="ru-RU" sz="6000" dirty="0" err="1"/>
              <a:t>Крушельницької</a:t>
            </a:r>
            <a:r>
              <a:rPr lang="ru-RU" sz="6000" dirty="0"/>
              <a:t/>
            </a:r>
            <a:br>
              <a:rPr lang="ru-RU" sz="6000" dirty="0"/>
            </a:b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5661248"/>
            <a:ext cx="5580112" cy="1196752"/>
          </a:xfrm>
        </p:spPr>
        <p:txBody>
          <a:bodyPr>
            <a:normAutofit fontScale="70000" lnSpcReduction="20000"/>
          </a:bodyPr>
          <a:lstStyle/>
          <a:p>
            <a:r>
              <a:rPr lang="uk-UA" b="1" dirty="0" err="1">
                <a:solidFill>
                  <a:schemeClr val="tx1"/>
                </a:solidFill>
              </a:rPr>
              <a:t>Пігготувала</a:t>
            </a:r>
            <a:r>
              <a:rPr lang="uk-UA" b="1" dirty="0">
                <a:solidFill>
                  <a:schemeClr val="tx1"/>
                </a:solidFill>
              </a:rPr>
              <a:t> учениця 11-І класу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ru-RU" b="1" dirty="0" err="1">
                <a:solidFill>
                  <a:schemeClr val="tx1"/>
                </a:solidFill>
              </a:rPr>
              <a:t>Черкасько</a:t>
            </a:r>
            <a:r>
              <a:rPr lang="uk-UA" b="1" dirty="0">
                <a:solidFill>
                  <a:schemeClr val="tx1"/>
                </a:solidFill>
              </a:rPr>
              <a:t>ї спеціалізованої школи №13 </a:t>
            </a:r>
          </a:p>
          <a:p>
            <a:r>
              <a:rPr lang="uk-UA" b="1" dirty="0" err="1">
                <a:solidFill>
                  <a:schemeClr val="tx1"/>
                </a:solidFill>
              </a:rPr>
              <a:t>Білокінь</a:t>
            </a:r>
            <a:r>
              <a:rPr lang="uk-UA" b="1" dirty="0">
                <a:solidFill>
                  <a:schemeClr val="tx1"/>
                </a:solidFill>
              </a:rPr>
              <a:t> Анастасія </a:t>
            </a:r>
            <a:endParaRPr lang="ru-RU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179512"/>
            <a:ext cx="8291264" cy="575379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Перший </a:t>
            </a:r>
            <a:r>
              <a:rPr lang="ru-RU" sz="2800" dirty="0" err="1" smtClean="0"/>
              <a:t>камінь</a:t>
            </a:r>
            <a:r>
              <a:rPr lang="ru-RU" sz="2800" dirty="0" smtClean="0"/>
              <a:t> у фундамент театру </a:t>
            </a:r>
            <a:r>
              <a:rPr lang="ru-RU" sz="2800" dirty="0" err="1" smtClean="0"/>
              <a:t>був</a:t>
            </a:r>
            <a:r>
              <a:rPr lang="ru-RU" sz="2800" dirty="0" smtClean="0"/>
              <a:t> </a:t>
            </a:r>
            <a:r>
              <a:rPr lang="ru-RU" sz="2800" dirty="0" err="1" smtClean="0"/>
              <a:t>закладений</a:t>
            </a:r>
            <a:r>
              <a:rPr lang="ru-RU" sz="2800" dirty="0" smtClean="0"/>
              <a:t> в </a:t>
            </a:r>
            <a:r>
              <a:rPr lang="ru-RU" sz="2800" dirty="0" err="1" smtClean="0"/>
              <a:t>червні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1897 </a:t>
            </a:r>
            <a:r>
              <a:rPr lang="ru-RU" sz="2800" dirty="0" err="1" smtClean="0"/>
              <a:t>році</a:t>
            </a:r>
            <a:r>
              <a:rPr lang="ru-RU" sz="2800" dirty="0" smtClean="0"/>
              <a:t>. </a:t>
            </a:r>
            <a:r>
              <a:rPr lang="ru-RU" sz="2800" dirty="0" err="1" smtClean="0"/>
              <a:t>Проектував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зводив</a:t>
            </a:r>
            <a:r>
              <a:rPr lang="ru-RU" sz="2800" dirty="0" smtClean="0"/>
              <a:t> театр </a:t>
            </a:r>
            <a:r>
              <a:rPr lang="ru-RU" sz="2800" dirty="0" err="1" smtClean="0"/>
              <a:t>відомий</a:t>
            </a:r>
            <a:r>
              <a:rPr lang="ru-RU" sz="2800" dirty="0" smtClean="0"/>
              <a:t> в </a:t>
            </a:r>
            <a:r>
              <a:rPr lang="ru-RU" sz="2800" dirty="0" err="1" smtClean="0"/>
              <a:t>Європі</a:t>
            </a:r>
            <a:r>
              <a:rPr lang="ru-RU" sz="2800" dirty="0" smtClean="0"/>
              <a:t> </a:t>
            </a:r>
            <a:r>
              <a:rPr lang="ru-RU" sz="2800" dirty="0" err="1" smtClean="0"/>
              <a:t>архітектор</a:t>
            </a:r>
            <a:r>
              <a:rPr lang="ru-RU" sz="2800" dirty="0" smtClean="0"/>
              <a:t> </a:t>
            </a:r>
            <a:r>
              <a:rPr lang="ru-RU" sz="2800" dirty="0" err="1" smtClean="0"/>
              <a:t>Зігмунт</a:t>
            </a:r>
            <a:r>
              <a:rPr lang="ru-RU" sz="2800" dirty="0" smtClean="0"/>
              <a:t> </a:t>
            </a:r>
            <a:r>
              <a:rPr lang="ru-RU" sz="2800" dirty="0" err="1" smtClean="0"/>
              <a:t>Горгольовський</a:t>
            </a:r>
            <a:r>
              <a:rPr lang="ru-RU" sz="2800" dirty="0" smtClean="0"/>
              <a:t> - автор </a:t>
            </a:r>
            <a:r>
              <a:rPr lang="ru-RU" sz="2800" dirty="0" err="1" smtClean="0"/>
              <a:t>багатьох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монументальних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споруд</a:t>
            </a:r>
            <a:r>
              <a:rPr lang="ru-RU" sz="2800" dirty="0" smtClean="0"/>
              <a:t> в </a:t>
            </a:r>
            <a:r>
              <a:rPr lang="ru-RU" sz="2800" dirty="0" err="1" smtClean="0"/>
              <a:t>Польщі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Германії</a:t>
            </a:r>
            <a:r>
              <a:rPr lang="ru-RU" sz="2800" dirty="0" smtClean="0"/>
              <a:t>. 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6858000"/>
            <a:ext cx="8229600" cy="4572000"/>
          </a:xfrm>
        </p:spPr>
        <p:txBody>
          <a:bodyPr>
            <a:normAutofit/>
          </a:bodyPr>
          <a:lstStyle/>
          <a:p>
            <a:endParaRPr lang="ru-RU" sz="1200" dirty="0"/>
          </a:p>
        </p:txBody>
      </p:sp>
      <p:pic>
        <p:nvPicPr>
          <p:cNvPr id="1026" name="Picture 2" descr="E:\06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852936"/>
            <a:ext cx="5544616" cy="37441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39903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Відкрився</a:t>
            </a:r>
            <a:r>
              <a:rPr lang="ru-RU" sz="2400" dirty="0" smtClean="0"/>
              <a:t> театр для </a:t>
            </a:r>
            <a:r>
              <a:rPr lang="ru-RU" sz="2400" dirty="0" err="1" smtClean="0"/>
              <a:t>глядача</a:t>
            </a:r>
            <a:r>
              <a:rPr lang="ru-RU" sz="2400" dirty="0" smtClean="0"/>
              <a:t> 4 </a:t>
            </a:r>
            <a:r>
              <a:rPr lang="ru-RU" sz="2400" dirty="0" err="1" smtClean="0"/>
              <a:t>жовтня</a:t>
            </a:r>
            <a:r>
              <a:rPr lang="ru-RU" sz="2400" dirty="0" smtClean="0"/>
              <a:t> 1900 р.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вечора</a:t>
            </a:r>
            <a:r>
              <a:rPr lang="ru-RU" sz="2400" dirty="0" smtClean="0"/>
              <a:t> в </a:t>
            </a:r>
            <a:r>
              <a:rPr lang="ru-RU" sz="2400" dirty="0" err="1" smtClean="0"/>
              <a:t>приміщення</a:t>
            </a:r>
            <a:r>
              <a:rPr lang="ru-RU" sz="2400" dirty="0" smtClean="0"/>
              <a:t> театру </a:t>
            </a:r>
            <a:r>
              <a:rPr lang="ru-RU" sz="2400" dirty="0" err="1" smtClean="0"/>
              <a:t>відбувся</a:t>
            </a:r>
            <a:r>
              <a:rPr lang="ru-RU" sz="2400" dirty="0" smtClean="0"/>
              <a:t> показ </a:t>
            </a:r>
            <a:r>
              <a:rPr lang="ru-RU" sz="2400" dirty="0" err="1" smtClean="0"/>
              <a:t>прем'єри</a:t>
            </a:r>
            <a:r>
              <a:rPr lang="ru-RU" sz="2400" dirty="0" smtClean="0"/>
              <a:t> - </a:t>
            </a:r>
            <a:r>
              <a:rPr lang="ru-RU" sz="2400" dirty="0" err="1" smtClean="0"/>
              <a:t>лірико-драматичної</a:t>
            </a:r>
            <a:r>
              <a:rPr lang="ru-RU" sz="2400" dirty="0" smtClean="0"/>
              <a:t> опери 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19056"/>
            <a:ext cx="1512168" cy="638944"/>
          </a:xfrm>
        </p:spPr>
        <p:txBody>
          <a:bodyPr>
            <a:normAutofit/>
          </a:bodyPr>
          <a:lstStyle/>
          <a:p>
            <a:endParaRPr lang="ru-RU" sz="2800" dirty="0"/>
          </a:p>
        </p:txBody>
      </p:sp>
      <p:pic>
        <p:nvPicPr>
          <p:cNvPr id="2052" name="Picture 4" descr="E:\opera-hou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4762500" cy="3695700"/>
          </a:xfrm>
          <a:prstGeom prst="rect">
            <a:avLst/>
          </a:prstGeom>
          <a:noFill/>
        </p:spPr>
      </p:pic>
      <p:pic>
        <p:nvPicPr>
          <p:cNvPr id="2053" name="Picture 5" descr="E:\06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789040"/>
            <a:ext cx="3552056" cy="2664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Оперний_театр_Львів_19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140968"/>
            <a:ext cx="4521937" cy="371703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3280" y="1340768"/>
            <a:ext cx="6480720" cy="3456384"/>
          </a:xfrm>
        </p:spPr>
        <p:txBody>
          <a:bodyPr>
            <a:normAutofit fontScale="90000"/>
          </a:bodyPr>
          <a:lstStyle/>
          <a:p>
            <a:pPr algn="r"/>
            <a:r>
              <a:rPr lang="ru-RU" sz="2700" dirty="0" err="1" smtClean="0"/>
              <a:t>Після</a:t>
            </a:r>
            <a:r>
              <a:rPr lang="ru-RU" sz="2700" dirty="0" smtClean="0"/>
              <a:t> </a:t>
            </a:r>
            <a:r>
              <a:rPr lang="ru-RU" sz="2700" dirty="0" err="1" smtClean="0"/>
              <a:t>другої</a:t>
            </a:r>
            <a:r>
              <a:rPr lang="ru-RU" sz="2700" dirty="0" smtClean="0"/>
              <a:t> </a:t>
            </a:r>
            <a:r>
              <a:rPr lang="ru-RU" sz="2700" dirty="0" err="1" smtClean="0"/>
              <a:t>світової</a:t>
            </a:r>
            <a:r>
              <a:rPr lang="ru-RU" sz="2700" dirty="0" smtClean="0"/>
              <a:t> </a:t>
            </a:r>
            <a:r>
              <a:rPr lang="ru-RU" sz="2700" dirty="0" err="1" smtClean="0"/>
              <a:t>війни</a:t>
            </a:r>
            <a:r>
              <a:rPr lang="ru-RU" sz="2700" dirty="0" smtClean="0"/>
              <a:t> в </a:t>
            </a:r>
            <a:r>
              <a:rPr lang="ru-RU" sz="2700" dirty="0" err="1" smtClean="0"/>
              <a:t>історію</a:t>
            </a:r>
            <a:r>
              <a:rPr lang="ru-RU" sz="2700" dirty="0" smtClean="0"/>
              <a:t> театру </a:t>
            </a:r>
            <a:r>
              <a:rPr lang="ru-RU" sz="2700" dirty="0" err="1" smtClean="0"/>
              <a:t>вписані</a:t>
            </a:r>
            <a:r>
              <a:rPr lang="ru-RU" sz="2700" dirty="0" smtClean="0"/>
              <a:t> </a:t>
            </a:r>
            <a:r>
              <a:rPr lang="ru-RU" sz="2700" dirty="0" err="1" smtClean="0"/>
              <a:t>імена</a:t>
            </a:r>
            <a:r>
              <a:rPr lang="ru-RU" sz="2700" dirty="0" smtClean="0"/>
              <a:t> тих, чия </a:t>
            </a:r>
            <a:r>
              <a:rPr lang="ru-RU" sz="2700" dirty="0" err="1" smtClean="0"/>
              <a:t>творчість</a:t>
            </a:r>
            <a:r>
              <a:rPr lang="ru-RU" sz="2700" dirty="0" smtClean="0"/>
              <a:t> </a:t>
            </a:r>
            <a:r>
              <a:rPr lang="ru-RU" sz="2700" dirty="0" err="1" smtClean="0"/>
              <a:t>сприяла</a:t>
            </a:r>
            <a:r>
              <a:rPr lang="ru-RU" sz="2700" dirty="0" smtClean="0"/>
              <a:t> </a:t>
            </a:r>
            <a:r>
              <a:rPr lang="ru-RU" sz="2700" dirty="0" err="1" smtClean="0"/>
              <a:t>затвердженню</a:t>
            </a:r>
            <a:r>
              <a:rPr lang="ru-RU" sz="2700" dirty="0" smtClean="0"/>
              <a:t> </a:t>
            </a:r>
            <a:r>
              <a:rPr lang="ru-RU" sz="2700" dirty="0" err="1" smtClean="0"/>
              <a:t>музично-сценічного</a:t>
            </a:r>
            <a:r>
              <a:rPr lang="ru-RU" sz="2700" dirty="0" smtClean="0"/>
              <a:t> </a:t>
            </a:r>
            <a:r>
              <a:rPr lang="ru-RU" sz="2700" dirty="0" err="1" smtClean="0"/>
              <a:t>суспільства</a:t>
            </a:r>
            <a:r>
              <a:rPr lang="ru-RU" sz="2700" dirty="0" smtClean="0"/>
              <a:t> на </a:t>
            </a:r>
            <a:r>
              <a:rPr lang="ru-RU" sz="2700" dirty="0" err="1" smtClean="0"/>
              <a:t>західноукраїнських</a:t>
            </a:r>
            <a:r>
              <a:rPr lang="ru-RU" sz="2700" dirty="0" smtClean="0"/>
              <a:t> землях. У </a:t>
            </a:r>
            <a:r>
              <a:rPr lang="ru-RU" sz="2700" dirty="0" err="1" smtClean="0"/>
              <a:t>післявоєнні</a:t>
            </a:r>
            <a:r>
              <a:rPr lang="ru-RU" sz="2700" dirty="0" smtClean="0"/>
              <a:t> роки за </a:t>
            </a:r>
            <a:r>
              <a:rPr lang="ru-RU" sz="2700" dirty="0" err="1" smtClean="0"/>
              <a:t>диригентський</a:t>
            </a:r>
            <a:r>
              <a:rPr lang="ru-RU" sz="2700" dirty="0" smtClean="0"/>
              <a:t> пульт оперного театру стали </a:t>
            </a:r>
            <a:r>
              <a:rPr lang="ru-RU" sz="2700" dirty="0" err="1" smtClean="0"/>
              <a:t>композитори</a:t>
            </a:r>
            <a:r>
              <a:rPr lang="ru-RU" sz="2700" dirty="0" smtClean="0"/>
              <a:t> </a:t>
            </a:r>
            <a:r>
              <a:rPr lang="ru-RU" sz="2700" dirty="0" err="1" smtClean="0"/>
              <a:t>львів'яни</a:t>
            </a:r>
            <a:r>
              <a:rPr lang="ru-RU" sz="2700" dirty="0" smtClean="0"/>
              <a:t> </a:t>
            </a:r>
            <a:r>
              <a:rPr lang="ru-RU" sz="2700" dirty="0" err="1" smtClean="0"/>
              <a:t>М.Колесса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А.Солтіс</a:t>
            </a:r>
            <a:r>
              <a:rPr lang="ru-RU" sz="2700" dirty="0" smtClean="0"/>
              <a:t>. Художники - </a:t>
            </a:r>
            <a:r>
              <a:rPr lang="ru-RU" sz="2700" dirty="0" err="1" smtClean="0"/>
              <a:t>В.Ськляренко</a:t>
            </a:r>
            <a:r>
              <a:rPr lang="ru-RU" sz="2700" dirty="0" smtClean="0"/>
              <a:t>, </a:t>
            </a:r>
            <a:r>
              <a:rPr lang="ru-RU" sz="2700" dirty="0" err="1" smtClean="0"/>
              <a:t>М.Стефановіч</a:t>
            </a:r>
            <a:r>
              <a:rPr lang="ru-RU" sz="2700" dirty="0" smtClean="0"/>
              <a:t>, </a:t>
            </a:r>
            <a:r>
              <a:rPr lang="ru-RU" sz="2700" dirty="0" err="1" smtClean="0"/>
              <a:t>П.Кармалюк</a:t>
            </a:r>
            <a:r>
              <a:rPr lang="ru-RU" sz="2700" dirty="0" smtClean="0"/>
              <a:t>, </a:t>
            </a:r>
            <a:r>
              <a:rPr lang="ru-RU" sz="2700" dirty="0" err="1" smtClean="0"/>
              <a:t>В.Кобржіцкий</a:t>
            </a:r>
            <a:r>
              <a:rPr lang="ru-RU" sz="2700" dirty="0" smtClean="0"/>
              <a:t>, З.Гончарова, </a:t>
            </a:r>
            <a:r>
              <a:rPr lang="ru-RU" sz="2700" dirty="0" err="1" smtClean="0"/>
              <a:t>Н.Слободян</a:t>
            </a:r>
            <a:r>
              <a:rPr lang="ru-RU" sz="2700" dirty="0" smtClean="0"/>
              <a:t>, </a:t>
            </a:r>
            <a:r>
              <a:rPr lang="ru-RU" sz="2700" dirty="0" err="1" smtClean="0"/>
              <a:t>О.Сталінській</a:t>
            </a:r>
            <a:r>
              <a:rPr lang="ru-RU" sz="2700" dirty="0" smtClean="0"/>
              <a:t>, </a:t>
            </a:r>
            <a:r>
              <a:rPr lang="ru-RU" sz="2700" dirty="0" err="1" smtClean="0"/>
              <a:t>Г.Ісупов</a:t>
            </a:r>
            <a:r>
              <a:rPr lang="ru-RU" sz="2700" dirty="0" smtClean="0"/>
              <a:t>, О.Поспелов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ін</a:t>
            </a:r>
            <a:r>
              <a:rPr lang="ru-RU" sz="2700" dirty="0" smtClean="0"/>
              <a:t>. </a:t>
            </a:r>
            <a:r>
              <a:rPr lang="ru-RU" sz="2700" dirty="0" err="1" smtClean="0"/>
              <a:t>істотно</a:t>
            </a:r>
            <a:r>
              <a:rPr lang="ru-RU" sz="2700" dirty="0" smtClean="0"/>
              <a:t> </a:t>
            </a:r>
            <a:r>
              <a:rPr lang="ru-RU" sz="2700" dirty="0" err="1" smtClean="0"/>
              <a:t>укріпили</a:t>
            </a:r>
            <a:r>
              <a:rPr lang="ru-RU" sz="2700" dirty="0" smtClean="0"/>
              <a:t> </a:t>
            </a:r>
            <a:r>
              <a:rPr lang="ru-RU" sz="2700" dirty="0" err="1" smtClean="0"/>
              <a:t>творчий</a:t>
            </a:r>
            <a:r>
              <a:rPr lang="ru-RU" sz="2700" dirty="0" smtClean="0"/>
              <a:t> склад театру.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157192"/>
            <a:ext cx="2530624" cy="129761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251520"/>
            <a:ext cx="8219256" cy="589781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Сам по </a:t>
            </a:r>
            <a:r>
              <a:rPr lang="ru-RU" sz="2000" dirty="0" err="1" smtClean="0"/>
              <a:t>собі</a:t>
            </a:r>
            <a:r>
              <a:rPr lang="ru-RU" sz="2000" dirty="0" smtClean="0"/>
              <a:t> фасад </a:t>
            </a:r>
            <a:r>
              <a:rPr lang="ru-RU" sz="2000" dirty="0" err="1" smtClean="0"/>
              <a:t>є</a:t>
            </a:r>
            <a:r>
              <a:rPr lang="ru-RU" sz="2000" dirty="0" smtClean="0"/>
              <a:t> складною </a:t>
            </a:r>
            <a:r>
              <a:rPr lang="ru-RU" sz="2000" dirty="0" err="1" smtClean="0"/>
              <a:t>конструкцією</a:t>
            </a:r>
            <a:r>
              <a:rPr lang="ru-RU" sz="2000" dirty="0" smtClean="0"/>
              <a:t>. Там </a:t>
            </a:r>
            <a:r>
              <a:rPr lang="ru-RU" sz="2000" dirty="0" err="1" smtClean="0"/>
              <a:t>є</a:t>
            </a:r>
            <a:r>
              <a:rPr lang="ru-RU" sz="2000" dirty="0" smtClean="0"/>
              <a:t> колони, </a:t>
            </a:r>
            <a:r>
              <a:rPr lang="ru-RU" sz="2000" dirty="0" err="1" smtClean="0"/>
              <a:t>балюстради</a:t>
            </a:r>
            <a:r>
              <a:rPr lang="ru-RU" sz="2000" dirty="0" smtClean="0"/>
              <a:t>, </a:t>
            </a:r>
            <a:r>
              <a:rPr lang="ru-RU" sz="2000" dirty="0" err="1" smtClean="0"/>
              <a:t>ніші</a:t>
            </a:r>
            <a:r>
              <a:rPr lang="ru-RU" sz="2000" dirty="0" smtClean="0"/>
              <a:t>, </a:t>
            </a:r>
            <a:r>
              <a:rPr lang="ru-RU" sz="2000" dirty="0" err="1" smtClean="0"/>
              <a:t>які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поєднуються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різноманітними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постатями</a:t>
            </a:r>
            <a:r>
              <a:rPr lang="ru-RU" sz="2000" dirty="0" smtClean="0"/>
              <a:t>. Над </a:t>
            </a:r>
            <a:r>
              <a:rPr lang="ru-RU" sz="2000" dirty="0" err="1" smtClean="0"/>
              <a:t>головним</a:t>
            </a:r>
            <a:r>
              <a:rPr lang="ru-RU" sz="2000" dirty="0" smtClean="0"/>
              <a:t> карнизом </a:t>
            </a:r>
            <a:r>
              <a:rPr lang="ru-RU" sz="2000" dirty="0" err="1" smtClean="0"/>
              <a:t>обличчя</a:t>
            </a:r>
            <a:r>
              <a:rPr lang="ru-RU" sz="2000" dirty="0" smtClean="0"/>
              <a:t> фасаду </a:t>
            </a:r>
            <a:r>
              <a:rPr lang="ru-RU" sz="2000" dirty="0" err="1" smtClean="0"/>
              <a:t>височать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статуї</a:t>
            </a:r>
            <a:r>
              <a:rPr lang="ru-RU" sz="2000" dirty="0" smtClean="0"/>
              <a:t> восьми муз, над ними </a:t>
            </a:r>
            <a:r>
              <a:rPr lang="ru-RU" sz="2000" dirty="0" err="1" smtClean="0"/>
              <a:t>постала</a:t>
            </a:r>
            <a:r>
              <a:rPr lang="ru-RU" sz="2000" dirty="0" smtClean="0"/>
              <a:t> </a:t>
            </a:r>
            <a:r>
              <a:rPr lang="ru-RU" sz="2000" dirty="0" err="1" smtClean="0"/>
              <a:t>десятифігурна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композиція</a:t>
            </a:r>
            <a:r>
              <a:rPr lang="ru-RU" sz="2000" dirty="0" smtClean="0"/>
              <a:t> "</a:t>
            </a:r>
            <a:r>
              <a:rPr lang="ru-RU" sz="2000" dirty="0" err="1" smtClean="0"/>
              <a:t>Радощі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страждання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життя</a:t>
            </a:r>
            <a:r>
              <a:rPr lang="ru-RU" sz="2000" dirty="0" smtClean="0"/>
              <a:t>". </a:t>
            </a:r>
            <a:r>
              <a:rPr lang="ru-RU" sz="2000" dirty="0" err="1" smtClean="0"/>
              <a:t>Скульптури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фронтоні</a:t>
            </a:r>
            <a:r>
              <a:rPr lang="ru-RU" sz="2000" dirty="0" smtClean="0"/>
              <a:t> </a:t>
            </a:r>
            <a:r>
              <a:rPr lang="ru-RU" sz="2000" dirty="0" err="1" smtClean="0"/>
              <a:t>завершуються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творіннями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львівських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митців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Попеля</a:t>
            </a:r>
            <a:r>
              <a:rPr lang="ru-RU" sz="2000" dirty="0" smtClean="0"/>
              <a:t>, </a:t>
            </a:r>
            <a:r>
              <a:rPr lang="ru-RU" sz="2000" dirty="0" err="1" smtClean="0"/>
              <a:t>Баронча</a:t>
            </a:r>
            <a:r>
              <a:rPr lang="ru-RU" sz="2000" dirty="0" smtClean="0"/>
              <a:t>, </a:t>
            </a:r>
            <a:r>
              <a:rPr lang="ru-RU" sz="2000" dirty="0" err="1" smtClean="0"/>
              <a:t>Війтовича</a:t>
            </a:r>
            <a:r>
              <a:rPr lang="ru-RU" sz="2000" dirty="0" smtClean="0"/>
              <a:t> – </a:t>
            </a:r>
            <a:r>
              <a:rPr lang="ru-RU" sz="2000" dirty="0" err="1" smtClean="0"/>
              <a:t>це</a:t>
            </a:r>
            <a:r>
              <a:rPr lang="ru-RU" sz="2000" dirty="0" smtClean="0"/>
              <a:t> скульптура </a:t>
            </a:r>
            <a:r>
              <a:rPr lang="ru-RU" sz="2000" dirty="0" err="1" smtClean="0"/>
              <a:t>тріади</a:t>
            </a:r>
            <a:r>
              <a:rPr lang="ru-RU" sz="2000" dirty="0" smtClean="0"/>
              <a:t> </a:t>
            </a:r>
            <a:r>
              <a:rPr lang="ru-RU" sz="2000" dirty="0" err="1" smtClean="0"/>
              <a:t>крилатих</a:t>
            </a:r>
            <a:r>
              <a:rPr lang="ru-RU" sz="2000" dirty="0" smtClean="0"/>
              <a:t> </a:t>
            </a:r>
            <a:r>
              <a:rPr lang="ru-RU" sz="2000" dirty="0" err="1" smtClean="0"/>
              <a:t>бронзових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постатей</a:t>
            </a:r>
            <a:r>
              <a:rPr lang="ru-RU" sz="2000" dirty="0" smtClean="0"/>
              <a:t> </a:t>
            </a:r>
            <a:r>
              <a:rPr lang="ru-RU" sz="2000" dirty="0" err="1" smtClean="0"/>
              <a:t>Генія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комедії</a:t>
            </a:r>
            <a:r>
              <a:rPr lang="ru-RU" sz="2000" dirty="0" smtClean="0"/>
              <a:t>, </a:t>
            </a:r>
            <a:r>
              <a:rPr lang="ru-RU" sz="2000" dirty="0" err="1" smtClean="0"/>
              <a:t>трагедії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драми</a:t>
            </a:r>
            <a:r>
              <a:rPr lang="ru-RU" sz="2000" dirty="0" smtClean="0"/>
              <a:t>, а в </a:t>
            </a:r>
            <a:r>
              <a:rPr lang="ru-RU" sz="2000" dirty="0" err="1" smtClean="0"/>
              <a:t>центрі</a:t>
            </a:r>
            <a:r>
              <a:rPr lang="ru-RU" sz="2000" dirty="0" smtClean="0"/>
              <a:t> – </a:t>
            </a:r>
            <a:r>
              <a:rPr lang="ru-RU" sz="2000" dirty="0" err="1" smtClean="0"/>
              <a:t>Слави</a:t>
            </a:r>
            <a:r>
              <a:rPr lang="ru-RU" sz="2000" dirty="0" smtClean="0"/>
              <a:t>, яка </a:t>
            </a:r>
            <a:r>
              <a:rPr lang="ru-RU" sz="2000" dirty="0" err="1" smtClean="0"/>
              <a:t>тримає</a:t>
            </a:r>
            <a:r>
              <a:rPr lang="ru-RU" sz="2000" dirty="0" smtClean="0"/>
              <a:t> золоту </a:t>
            </a:r>
            <a:r>
              <a:rPr lang="ru-RU" sz="2000" dirty="0" err="1" smtClean="0"/>
              <a:t>пальмову</a:t>
            </a:r>
            <a:r>
              <a:rPr lang="ru-RU" sz="2000" dirty="0" smtClean="0"/>
              <a:t> </a:t>
            </a:r>
            <a:r>
              <a:rPr lang="ru-RU" sz="2000" dirty="0" err="1" smtClean="0"/>
              <a:t>гілку</a:t>
            </a:r>
            <a:r>
              <a:rPr lang="ru-RU" sz="2000" dirty="0" smtClean="0"/>
              <a:t>. 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589240"/>
            <a:ext cx="298376" cy="86556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4" name="Picture 4" descr="E:\b7695355e96f52ec10b446cbaada89e5_600x1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220" y="3573016"/>
            <a:ext cx="4126806" cy="27443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1399032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Внутрішнє</a:t>
            </a:r>
            <a:r>
              <a:rPr lang="ru-RU" sz="2400" dirty="0" smtClean="0"/>
              <a:t> </a:t>
            </a:r>
            <a:r>
              <a:rPr lang="ru-RU" sz="2400" dirty="0" err="1" smtClean="0"/>
              <a:t>оздоблення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інтер’єру</a:t>
            </a:r>
            <a:r>
              <a:rPr lang="ru-RU" sz="2400" dirty="0" smtClean="0"/>
              <a:t> </a:t>
            </a:r>
            <a:r>
              <a:rPr lang="ru-RU" sz="2400" dirty="0" err="1" smtClean="0"/>
              <a:t>вражає</a:t>
            </a:r>
            <a:r>
              <a:rPr lang="ru-RU" sz="2400" dirty="0" smtClean="0"/>
              <a:t> </a:t>
            </a:r>
            <a:r>
              <a:rPr lang="ru-RU" sz="2400" dirty="0" err="1" smtClean="0"/>
              <a:t>глядача</a:t>
            </a:r>
            <a:r>
              <a:rPr lang="ru-RU" sz="2400" dirty="0" smtClean="0"/>
              <a:t> не </a:t>
            </a:r>
            <a:r>
              <a:rPr lang="ru-RU" sz="2400" dirty="0" err="1" smtClean="0"/>
              <a:t>менше</a:t>
            </a:r>
            <a:r>
              <a:rPr lang="ru-RU" sz="2400" dirty="0" smtClean="0"/>
              <a:t>, </a:t>
            </a:r>
            <a:r>
              <a:rPr lang="ru-RU" sz="2400" dirty="0" err="1" smtClean="0"/>
              <a:t>аніж</a:t>
            </a:r>
            <a:r>
              <a:rPr lang="ru-RU" sz="2400" dirty="0" smtClean="0"/>
              <a:t> </a:t>
            </a:r>
            <a:r>
              <a:rPr lang="ru-RU" sz="2400" dirty="0" err="1" smtClean="0"/>
              <a:t>вигляд</a:t>
            </a:r>
            <a:r>
              <a:rPr lang="ru-RU" sz="2400" dirty="0" smtClean="0"/>
              <a:t> </a:t>
            </a:r>
            <a:r>
              <a:rPr lang="ru-RU" sz="2400" dirty="0" err="1" smtClean="0"/>
              <a:t>ззовні</a:t>
            </a:r>
            <a:r>
              <a:rPr lang="ru-RU" sz="2400" dirty="0" smtClean="0"/>
              <a:t>. </a:t>
            </a:r>
            <a:r>
              <a:rPr lang="ru-RU" sz="2400" dirty="0" err="1" smtClean="0"/>
              <a:t>Стіни</a:t>
            </a:r>
            <a:r>
              <a:rPr lang="ru-RU" sz="2400" dirty="0" smtClean="0"/>
              <a:t> </a:t>
            </a:r>
            <a:r>
              <a:rPr lang="ru-RU" sz="2400" dirty="0" err="1" smtClean="0"/>
              <a:t>оздоблені</a:t>
            </a:r>
            <a:r>
              <a:rPr lang="ru-RU" sz="2400" dirty="0" smtClean="0"/>
              <a:t> позолотою, </a:t>
            </a:r>
            <a:r>
              <a:rPr lang="ru-RU" sz="2400" dirty="0" err="1" smtClean="0"/>
              <a:t>різнобарвним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мармуром</a:t>
            </a:r>
            <a:r>
              <a:rPr lang="ru-RU" sz="2400" dirty="0" smtClean="0"/>
              <a:t>, скульптурами та </a:t>
            </a:r>
            <a:r>
              <a:rPr lang="ru-RU" sz="2400" dirty="0" err="1" smtClean="0"/>
              <a:t>розписом</a:t>
            </a:r>
            <a:r>
              <a:rPr lang="ru-RU" sz="2400" dirty="0" smtClean="0"/>
              <a:t>. </a:t>
            </a:r>
            <a:r>
              <a:rPr lang="ru-RU" sz="2400" dirty="0" err="1" smtClean="0"/>
              <a:t>Глядацький</a:t>
            </a:r>
            <a:r>
              <a:rPr lang="ru-RU" sz="2400" dirty="0" smtClean="0"/>
              <a:t> зал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</a:t>
            </a:r>
            <a:r>
              <a:rPr lang="ru-RU" sz="2400" dirty="0" err="1" smtClean="0"/>
              <a:t>чотири</a:t>
            </a:r>
            <a:r>
              <a:rPr lang="ru-RU" sz="2400" dirty="0" smtClean="0"/>
              <a:t> </a:t>
            </a:r>
            <a:r>
              <a:rPr lang="ru-RU" sz="2400" dirty="0" err="1" smtClean="0"/>
              <a:t>рівні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нагадує</a:t>
            </a:r>
            <a:r>
              <a:rPr lang="ru-RU" sz="2400" dirty="0" smtClean="0"/>
              <a:t> форму </a:t>
            </a:r>
            <a:r>
              <a:rPr lang="ru-RU" sz="2400" dirty="0" err="1" smtClean="0"/>
              <a:t>ліри</a:t>
            </a:r>
            <a:r>
              <a:rPr lang="ru-RU" sz="2400" dirty="0" smtClean="0"/>
              <a:t>.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вміщує</a:t>
            </a:r>
            <a:r>
              <a:rPr lang="ru-RU" sz="2400" dirty="0" smtClean="0"/>
              <a:t> в </a:t>
            </a:r>
            <a:r>
              <a:rPr lang="ru-RU" sz="2400" dirty="0" err="1" smtClean="0"/>
              <a:t>собі</a:t>
            </a:r>
            <a:r>
              <a:rPr lang="ru-RU" sz="2400" dirty="0" smtClean="0"/>
              <a:t> </a:t>
            </a:r>
            <a:r>
              <a:rPr lang="ru-RU" sz="2400" dirty="0" err="1" smtClean="0"/>
              <a:t>понад</a:t>
            </a:r>
            <a:r>
              <a:rPr lang="ru-RU" sz="2400" dirty="0" smtClean="0"/>
              <a:t> </a:t>
            </a:r>
            <a:r>
              <a:rPr lang="ru-RU" sz="2400" dirty="0" err="1" smtClean="0"/>
              <a:t>тисячу</a:t>
            </a:r>
            <a:r>
              <a:rPr lang="ru-RU" sz="2400" dirty="0" smtClean="0"/>
              <a:t> людей. </a:t>
            </a:r>
            <a:r>
              <a:rPr lang="ru-RU" sz="2400" dirty="0" err="1" smtClean="0"/>
              <a:t>Увагу</a:t>
            </a:r>
            <a:r>
              <a:rPr lang="ru-RU" sz="2400" dirty="0" smtClean="0"/>
              <a:t> </a:t>
            </a:r>
            <a:r>
              <a:rPr lang="ru-RU" sz="2400" dirty="0" err="1" smtClean="0"/>
              <a:t>привертає</a:t>
            </a:r>
            <a:r>
              <a:rPr lang="ru-RU" sz="2400" dirty="0" smtClean="0"/>
              <a:t> до себе декоративна </a:t>
            </a:r>
            <a:r>
              <a:rPr lang="ru-RU" sz="2400" dirty="0" err="1" smtClean="0"/>
              <a:t>завіса</a:t>
            </a:r>
            <a:r>
              <a:rPr lang="ru-RU" sz="2400" dirty="0" smtClean="0"/>
              <a:t> «Парнас» 1900 року. </a:t>
            </a:r>
            <a:r>
              <a:rPr lang="ru-RU" sz="2400" dirty="0" err="1" smtClean="0"/>
              <a:t>Її</a:t>
            </a:r>
            <a:r>
              <a:rPr lang="ru-RU" sz="2400" dirty="0" smtClean="0"/>
              <a:t> створив </a:t>
            </a:r>
            <a:r>
              <a:rPr lang="ru-RU" sz="2400" dirty="0" err="1" smtClean="0"/>
              <a:t>відомий</a:t>
            </a:r>
            <a:r>
              <a:rPr lang="ru-RU" sz="2400" dirty="0" smtClean="0"/>
              <a:t> </a:t>
            </a:r>
            <a:r>
              <a:rPr lang="ru-RU" sz="2400" dirty="0" err="1" smtClean="0"/>
              <a:t>живописець</a:t>
            </a:r>
            <a:r>
              <a:rPr lang="ru-RU" sz="2400" dirty="0" smtClean="0"/>
              <a:t> Генрик </a:t>
            </a:r>
            <a:r>
              <a:rPr lang="ru-RU" sz="2400" dirty="0" err="1" smtClean="0"/>
              <a:t>Семирадський</a:t>
            </a:r>
            <a:r>
              <a:rPr lang="ru-RU" sz="2400" dirty="0" smtClean="0"/>
              <a:t>.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229200"/>
            <a:ext cx="874440" cy="122560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E:\op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17032"/>
            <a:ext cx="3867150" cy="2571750"/>
          </a:xfrm>
          <a:prstGeom prst="rect">
            <a:avLst/>
          </a:prstGeom>
          <a:noFill/>
        </p:spPr>
      </p:pic>
      <p:pic>
        <p:nvPicPr>
          <p:cNvPr id="6147" name="Picture 3" descr="E:\mobile_f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212976"/>
            <a:ext cx="3539232" cy="35392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399032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ДЯКУЮ ЗА УВАГУ!</a:t>
            </a:r>
            <a:endParaRPr lang="ru-RU" sz="6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4869160"/>
            <a:ext cx="3754760" cy="1585648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</TotalTime>
  <Words>286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Львівський Національний Академічний театр опери та балету ім. Соломії Крушельницької </vt:lpstr>
      <vt:lpstr>Перший камінь у фундамент театру був закладений в червні в 1897 році. Проектував і зводив театр відомий в Європі архітектор Зігмунт Горгольовський - автор багатьох монументальних споруд в Польщі і Германії.  </vt:lpstr>
      <vt:lpstr>Відкрився театр для глядача 4 жовтня 1900 р. Цього вечора в приміщення театру відбувся показ прем'єри - лірико-драматичної опери  </vt:lpstr>
      <vt:lpstr>Після другої світової війни в історію театру вписані імена тих, чия творчість сприяла затвердженню музично-сценічного суспільства на західноукраїнських землях. У післявоєнні роки за диригентський пульт оперного театру стали композитори львів'яни М.Колесса і А.Солтіс. Художники - В.Ськляренко, М.Стефановіч, П.Кармалюк, В.Кобржіцкий, З.Гончарова, Н.Слободян, О.Сталінській, Г.Ісупов, О.Поспелов і ін. істотно укріпили творчий склад театру.  </vt:lpstr>
      <vt:lpstr>Сам по собі фасад є складною конструкцією. Там є колони, балюстради, ніші, які поєднуються з різноманітними постатями. Над головним карнизом обличчя фасаду височать статуї восьми муз, над ними постала десятифігурна композиція "Радощі і страждання життя". Скульптури на фронтоні завершуються творіннями величних львівських митців Попеля, Баронча, Війтовича – це скульптура тріади крилатих бронзових постатей Генія комедії, трагедії і драми, а в центрі – Слави, яка тримає золоту пальмову гілку. </vt:lpstr>
      <vt:lpstr>Внутрішнє оздоблення інтер’єру вражає глядача не менше, аніж вигляд ззовні. Стіни оздоблені позолотою, різнобарвним мармуром, скульптурами та розписом. Глядацький зал має чотири рівні і нагадує форму ліри. Він вміщує в собі понад тисячу людей. Увагу привертає до себе декоративна завіса «Парнас» 1900 року. Її створив відомий живописець Генрик Семирадський. 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Львівський Національний Академічний театр опери та балету ім. Соломії Крушельницької</dc:title>
  <dc:creator>фф</dc:creator>
  <cp:lastModifiedBy>Horse</cp:lastModifiedBy>
  <cp:revision>4</cp:revision>
  <dcterms:created xsi:type="dcterms:W3CDTF">2013-04-18T04:34:10Z</dcterms:created>
  <dcterms:modified xsi:type="dcterms:W3CDTF">2015-02-07T18:56:40Z</dcterms:modified>
</cp:coreProperties>
</file>