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63" r:id="rId21"/>
    <p:sldId id="279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1FA4-15F7-4FA9-9913-AB616F067CC2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0FF1E-026B-4CC0-9347-1EA00FDE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C\Downloads\prosto_priyatnaya_melodiya_-_dlya_prezentacii_(get-tune.net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rosto_priyatnaya_melodiya_-_dlya_prezentaci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628652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7772400" cy="1470025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285860"/>
            <a:ext cx="621510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28794" y="428604"/>
            <a:ext cx="57583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Техніка </a:t>
            </a:r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“Квілінг”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uk-UA" i="1" dirty="0" smtClean="0"/>
              <a:t>Базові форми</a:t>
            </a:r>
            <a:endParaRPr lang="ru-RU" i="1" dirty="0"/>
          </a:p>
        </p:txBody>
      </p:sp>
      <p:pic>
        <p:nvPicPr>
          <p:cNvPr id="6147" name="Picture 3" descr="C:\Users\PC\Downloads\slide_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286676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Базові форми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Лист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Стрілка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Нота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Сонце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Квадрат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Трикутник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Замкнута спіраль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Елемент “</a:t>
            </a:r>
            <a:r>
              <a:rPr lang="en-US" sz="2000" dirty="0" smtClean="0"/>
              <a:t>S</a:t>
            </a:r>
            <a:r>
              <a:rPr lang="uk-UA" sz="2000" dirty="0" smtClean="0"/>
              <a:t>”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Зірка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Вигнутий лист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Роги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Спіраль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Око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Квітка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Серце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Ввігнута спіраль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Вигнутий лист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Троянда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Ромб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Півмісяць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Місяць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Лапка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Елементи петельного </a:t>
            </a:r>
            <a:r>
              <a:rPr lang="uk-UA" sz="2000" dirty="0" err="1" smtClean="0"/>
              <a:t>квілінга</a:t>
            </a:r>
            <a:endParaRPr lang="ru-RU" sz="20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Технологія виготовлення простої квітки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uk-UA" dirty="0" smtClean="0"/>
              <a:t>Ми зробимо просту квітку у двох варіантах. В обох використовуються одні й ті ж елементи, відмінність тільки в їх розташуванні. Кому як більше подобається. Весь процес займає приблизно 30 хвилин.</a:t>
            </a:r>
            <a:endParaRPr lang="ru-RU" dirty="0"/>
          </a:p>
        </p:txBody>
      </p:sp>
      <p:pic>
        <p:nvPicPr>
          <p:cNvPr id="4" name="Picture 2" descr="quilling-basics-01"/>
          <p:cNvPicPr>
            <a:picLocks noChangeAspect="1" noChangeArrowheads="1"/>
          </p:cNvPicPr>
          <p:nvPr/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642910" y="3929066"/>
            <a:ext cx="27432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quilling-basics-02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5429256" y="3857628"/>
            <a:ext cx="27432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Інструменти та матеріали: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uk-UA" sz="4400" dirty="0" smtClean="0"/>
              <a:t>Аркуші кольорового паперу двостороннього (формат А4)</a:t>
            </a:r>
          </a:p>
          <a:p>
            <a:pPr lvl="1">
              <a:buFont typeface="Wingdings" pitchFamily="2" charset="2"/>
              <a:buChar char="Ø"/>
            </a:pPr>
            <a:r>
              <a:rPr lang="uk-UA" sz="4400" dirty="0" smtClean="0"/>
              <a:t>Дерев'яні зубочистки</a:t>
            </a:r>
          </a:p>
          <a:p>
            <a:pPr lvl="1">
              <a:buFont typeface="Wingdings" pitchFamily="2" charset="2"/>
              <a:buChar char="Ø"/>
            </a:pPr>
            <a:r>
              <a:rPr lang="uk-UA" sz="4400" dirty="0" smtClean="0"/>
              <a:t>Металева лінійка</a:t>
            </a:r>
          </a:p>
          <a:p>
            <a:pPr lvl="1">
              <a:buFont typeface="Wingdings" pitchFamily="2" charset="2"/>
              <a:buChar char="Ø"/>
            </a:pPr>
            <a:r>
              <a:rPr lang="uk-UA" sz="4400" dirty="0" smtClean="0"/>
              <a:t>Канцелярський ніж</a:t>
            </a:r>
          </a:p>
          <a:p>
            <a:pPr lvl="1">
              <a:buFont typeface="Wingdings" pitchFamily="2" charset="2"/>
              <a:buChar char="Ø"/>
            </a:pPr>
            <a:r>
              <a:rPr lang="uk-UA" sz="4400" dirty="0" smtClean="0"/>
              <a:t>Олівець</a:t>
            </a:r>
          </a:p>
          <a:p>
            <a:pPr lvl="1">
              <a:buFont typeface="Wingdings" pitchFamily="2" charset="2"/>
              <a:buChar char="Ø"/>
            </a:pPr>
            <a:r>
              <a:rPr lang="uk-UA" sz="4400" dirty="0" smtClean="0"/>
              <a:t>Клей ПВА</a:t>
            </a:r>
          </a:p>
          <a:p>
            <a:pPr lvl="1">
              <a:buFont typeface="Wingdings" pitchFamily="2" charset="2"/>
              <a:buChar char="Ø"/>
            </a:pPr>
            <a:r>
              <a:rPr lang="uk-UA" sz="4400" dirty="0" smtClean="0"/>
              <a:t>Лінійка з круглими отворами різного діаметру (офіцерська)</a:t>
            </a:r>
          </a:p>
          <a:p>
            <a:pPr lvl="1">
              <a:buFont typeface="Wingdings" pitchFamily="2" charset="2"/>
              <a:buChar char="Ø"/>
            </a:pPr>
            <a:r>
              <a:rPr lang="uk-UA" sz="4400" dirty="0" smtClean="0"/>
              <a:t>Дошка або килимок, на якому можна різати</a:t>
            </a:r>
          </a:p>
          <a:p>
            <a:pPr lvl="1">
              <a:buFont typeface="Wingdings" pitchFamily="2" charset="2"/>
              <a:buChar char="Ø"/>
            </a:pPr>
            <a:r>
              <a:rPr lang="uk-UA" sz="4400" dirty="0" smtClean="0"/>
              <a:t>Будь-який відповідний папір з красивою фактурою для основи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Розмічаємо короткі сторони аркуша кольорового паперу поділками по 3 мм. Завжди починаємо відміряти з одного краю, на випадок якщо останній поділ вийде менший за інші.</a:t>
            </a:r>
          </a:p>
          <a:p>
            <a:pPr marL="514350" indent="-514350" algn="just">
              <a:buFont typeface="+mj-lt"/>
              <a:buAutoNum type="arabicPeriod"/>
            </a:pPr>
            <a:endParaRPr lang="uk-UA" dirty="0" smtClean="0"/>
          </a:p>
          <a:p>
            <a:pPr marL="514350" indent="-514350" algn="just">
              <a:buFont typeface="+mj-lt"/>
              <a:buAutoNum type="arabicPeriod"/>
            </a:pPr>
            <a:endParaRPr lang="uk-UA" dirty="0" smtClean="0"/>
          </a:p>
          <a:p>
            <a:pPr marL="514350" indent="-514350" algn="just">
              <a:buFont typeface="+mj-lt"/>
              <a:buAutoNum type="arabicPeriod"/>
            </a:pPr>
            <a:endParaRPr lang="uk-UA" dirty="0" smtClean="0"/>
          </a:p>
          <a:p>
            <a:pPr marL="514350" indent="-514350" algn="just">
              <a:buFont typeface="+mj-lt"/>
              <a:buAutoNum type="arabicPeriod"/>
            </a:pPr>
            <a:endParaRPr lang="uk-UA" dirty="0" smtClean="0"/>
          </a:p>
          <a:p>
            <a:pPr marL="514350" indent="-514350" algn="just">
              <a:buFont typeface="+mj-lt"/>
              <a:buAutoNum type="arabicPeriod"/>
            </a:pPr>
            <a:endParaRPr lang="uk-UA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uk-UA" dirty="0" smtClean="0"/>
              <a:t>По розмітці під лінійку відрізаємо канцелярським ножем смужки. Відрізаємо одним довгим рухом, добре натискаючи на ніж і намагаючись не порізати пальці і стіл. Отримуємо різнокольорові смужки паперу шириною 3 мм і довжиною приблизно 30 см.</a:t>
            </a:r>
          </a:p>
          <a:p>
            <a:endParaRPr lang="ru-RU" dirty="0"/>
          </a:p>
        </p:txBody>
      </p:sp>
      <p:pic>
        <p:nvPicPr>
          <p:cNvPr id="4" name="Picture 2" descr="quilling-basics-03"/>
          <p:cNvPicPr>
            <a:picLocks noChangeAspect="1" noChangeArrowheads="1"/>
          </p:cNvPicPr>
          <p:nvPr/>
        </p:nvPicPr>
        <p:blipFill>
          <a:blip r:embed="rId2" cstate="print"/>
          <a:srcRect t="16968"/>
          <a:stretch>
            <a:fillRect/>
          </a:stretch>
        </p:blipFill>
        <p:spPr bwMode="auto">
          <a:xfrm>
            <a:off x="5500694" y="1428736"/>
            <a:ext cx="2286016" cy="169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quilling-basics-04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5143504" y="4214818"/>
            <a:ext cx="3429024" cy="21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illing-basics-0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5214942" y="714356"/>
            <a:ext cx="28575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uk-UA" dirty="0" smtClean="0"/>
              <a:t>Для виготовлення пелюстки беремо смужку потрібного кольору і щільно намотуємо на зубочистку. Кінчик зубочистки можна розщепити, щоб було легше зафіксувати кінець смужки.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3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3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3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3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3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3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3"/>
            </a:pPr>
            <a:r>
              <a:rPr lang="uk-UA" dirty="0" smtClean="0"/>
              <a:t>Акуратно знімаємо рулончик з зубочистки і кладемо в отвір офіцерської лінійки діаметром 1.5-2 см. Відпускаємо, папір розгортається до розмірів отвору. Не тримайте знятий рулончик довго в руках, інакше він потім буде погано розвертатися.</a:t>
            </a:r>
          </a:p>
          <a:p>
            <a:endParaRPr lang="ru-RU" dirty="0"/>
          </a:p>
        </p:txBody>
      </p:sp>
      <p:pic>
        <p:nvPicPr>
          <p:cNvPr id="5" name="Picture 3" descr="quilling-basics-06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5429256" y="4500570"/>
            <a:ext cx="2524426" cy="21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uk-UA" dirty="0" smtClean="0"/>
              <a:t>Підклеюємо зовнішній кінець смужки і даємо клею підсохнути. Для </a:t>
            </a:r>
            <a:r>
              <a:rPr lang="uk-UA" dirty="0" err="1" smtClean="0"/>
              <a:t>квілінга</a:t>
            </a:r>
            <a:r>
              <a:rPr lang="uk-UA" dirty="0" smtClean="0"/>
              <a:t> добре підходить густий клей ПВА.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5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5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5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5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5"/>
            </a:pPr>
            <a:r>
              <a:rPr lang="uk-UA" dirty="0" smtClean="0"/>
              <a:t>Виймаємо. Вийшла спіралька і сильно защипуємо пальцями з одного боку. Ось ми і зробили один з базових елементів </a:t>
            </a:r>
            <a:r>
              <a:rPr lang="uk-UA" dirty="0" err="1" smtClean="0"/>
              <a:t>квілінга</a:t>
            </a:r>
            <a:r>
              <a:rPr lang="uk-UA" dirty="0" smtClean="0"/>
              <a:t> - "краплю" (або "сльозинку"). Існує близько 20 базових елементів, але принцип для всіх залишається тим же: згортаємо і защипуємо.</a:t>
            </a:r>
          </a:p>
          <a:p>
            <a:endParaRPr lang="ru-RU" dirty="0"/>
          </a:p>
        </p:txBody>
      </p:sp>
      <p:pic>
        <p:nvPicPr>
          <p:cNvPr id="4" name="Picture 2" descr="quilling-basics-07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5786446" y="1000108"/>
            <a:ext cx="2409182" cy="24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3" descr="quilling-basics-08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5929322" y="4787574"/>
            <a:ext cx="2321363" cy="207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illing-basics-09"/>
          <p:cNvPicPr>
            <a:picLocks noChangeAspect="1" noChangeArrowheads="1"/>
          </p:cNvPicPr>
          <p:nvPr/>
        </p:nvPicPr>
        <p:blipFill>
          <a:blip r:embed="rId2" cstate="print"/>
          <a:srcRect t="16736" b="12291"/>
          <a:stretch>
            <a:fillRect/>
          </a:stretch>
        </p:blipFill>
        <p:spPr bwMode="auto">
          <a:xfrm>
            <a:off x="4500562" y="714356"/>
            <a:ext cx="3324742" cy="236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uk-UA" dirty="0" smtClean="0"/>
              <a:t>Точно так само виготовляємо ще 5 "</a:t>
            </a:r>
            <a:r>
              <a:rPr lang="uk-UA" dirty="0" err="1" smtClean="0"/>
              <a:t>крапельок“</a:t>
            </a:r>
            <a:r>
              <a:rPr lang="uk-UA" dirty="0" smtClean="0"/>
              <a:t> </a:t>
            </a:r>
            <a:r>
              <a:rPr lang="uk-UA" dirty="0" smtClean="0">
                <a:sym typeface="Symbol"/>
              </a:rPr>
              <a:t></a:t>
            </a:r>
            <a:r>
              <a:rPr lang="uk-UA" dirty="0" smtClean="0"/>
              <a:t>   інші пелюстки квітки.</a:t>
            </a:r>
          </a:p>
          <a:p>
            <a:pPr marL="514350" indent="-514350">
              <a:buFont typeface="+mj-lt"/>
              <a:buAutoNum type="arabicPeriod" startAt="7"/>
            </a:pPr>
            <a:endParaRPr lang="uk-UA" dirty="0" smtClean="0"/>
          </a:p>
          <a:p>
            <a:pPr marL="514350" indent="-514350">
              <a:buFont typeface="+mj-lt"/>
              <a:buAutoNum type="arabicPeriod" startAt="7"/>
            </a:pPr>
            <a:endParaRPr lang="uk-UA" dirty="0" smtClean="0"/>
          </a:p>
          <a:p>
            <a:pPr marL="514350" indent="-514350">
              <a:buFont typeface="+mj-lt"/>
              <a:buAutoNum type="arabicPeriod" startAt="7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7"/>
            </a:pPr>
            <a:r>
              <a:rPr lang="uk-UA" dirty="0" smtClean="0"/>
              <a:t>А тепер зробимо листочок. Повторюємо пункти 3-5, потім виймаємо спіральку і защипуємо одночасно з двох протилежних сторін. Цей елемент називається "око".</a:t>
            </a:r>
          </a:p>
          <a:p>
            <a:endParaRPr lang="ru-RU" dirty="0"/>
          </a:p>
        </p:txBody>
      </p:sp>
      <p:pic>
        <p:nvPicPr>
          <p:cNvPr id="5" name="Picture 3" descr="quilling-basics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4" descr="quilling-basics-11"/>
          <p:cNvPicPr>
            <a:picLocks noChangeAspect="1" noChangeArrowheads="1"/>
          </p:cNvPicPr>
          <p:nvPr/>
        </p:nvPicPr>
        <p:blipFill>
          <a:blip r:embed="rId4" cstate="print"/>
          <a:srcRect l="12570" t="14630" r="10857" b="16574"/>
          <a:stretch>
            <a:fillRect/>
          </a:stretch>
        </p:blipFill>
        <p:spPr bwMode="auto">
          <a:xfrm>
            <a:off x="5429256" y="4270251"/>
            <a:ext cx="2879387" cy="258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illing-basics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6357982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 startAt="9"/>
            </a:pPr>
            <a:r>
              <a:rPr lang="uk-UA" dirty="0" smtClean="0"/>
              <a:t>Для різноманітності використовуємо ще один елемент для другого листочка. Він так і називається - "лист". Для цього проробляємо все, як для "ока", але після защипування, не відпускаючи кінці, зрушуємо їх в різні сторони по відношенню один до одного.</a:t>
            </a:r>
          </a:p>
          <a:p>
            <a:pPr marL="514350" indent="-514350" algn="just">
              <a:buFont typeface="+mj-lt"/>
              <a:buAutoNum type="arabicPeriod" startAt="9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9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9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9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9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9"/>
            </a:pPr>
            <a:endParaRPr lang="uk-UA" dirty="0" smtClean="0"/>
          </a:p>
          <a:p>
            <a:pPr marL="514350" indent="-514350" algn="just">
              <a:buFont typeface="+mj-lt"/>
              <a:buAutoNum type="arabicPeriod" startAt="9"/>
            </a:pPr>
            <a:r>
              <a:rPr lang="uk-UA" dirty="0" smtClean="0"/>
              <a:t>Ну тепер виготовити серединку вже зовсім легко:  просто залиште спіральку як є, не защипуючи. Зробіть серединку меншого діаметра - скористайтеся меншим отвором в офіцерській лінійці (близько 1 см). До речі, цей елемент називають "вільної спіраллю".</a:t>
            </a:r>
          </a:p>
          <a:p>
            <a:pPr marL="514350" indent="-514350" algn="just">
              <a:buFont typeface="+mj-lt"/>
              <a:buAutoNum type="arabicPeriod" startAt="9"/>
            </a:pPr>
            <a:r>
              <a:rPr lang="uk-UA" dirty="0" smtClean="0"/>
              <a:t>Намічаємо розташування елементів, акуратно намазуємо торці клеєм і наклеюємо на основу.</a:t>
            </a:r>
          </a:p>
          <a:p>
            <a:endParaRPr lang="ru-RU" dirty="0"/>
          </a:p>
        </p:txBody>
      </p:sp>
      <p:pic>
        <p:nvPicPr>
          <p:cNvPr id="5" name="Picture 3" descr="quilling-basics-13"/>
          <p:cNvPicPr>
            <a:picLocks noChangeAspect="1" noChangeArrowheads="1"/>
          </p:cNvPicPr>
          <p:nvPr/>
        </p:nvPicPr>
        <p:blipFill>
          <a:blip r:embed="rId3" cstate="print"/>
          <a:srcRect l="27060" t="12129" r="18773"/>
          <a:stretch>
            <a:fillRect/>
          </a:stretch>
        </p:blipFill>
        <p:spPr bwMode="auto">
          <a:xfrm rot="16200000">
            <a:off x="2017476" y="982865"/>
            <a:ext cx="2357454" cy="38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3" descr="quilling-basics-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/>
          </a:blip>
          <a:srcRect/>
          <a:stretch>
            <a:fillRect/>
          </a:stretch>
        </p:blipFill>
        <p:spPr bwMode="auto">
          <a:xfrm>
            <a:off x="1357290" y="142852"/>
            <a:ext cx="6572264" cy="6572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i="1" dirty="0" err="1" smtClean="0"/>
              <a:t>Квілінг</a:t>
            </a:r>
            <a:r>
              <a:rPr lang="uk-UA" sz="3200" i="1" dirty="0" smtClean="0"/>
              <a:t>, </a:t>
            </a:r>
            <a:r>
              <a:rPr lang="uk-UA" sz="3200" i="1" dirty="0" err="1" smtClean="0"/>
              <a:t>паперокручення</a:t>
            </a:r>
            <a:r>
              <a:rPr lang="uk-UA" sz="3200" i="1" dirty="0" smtClean="0"/>
              <a:t>, паперова філігрань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500174"/>
            <a:ext cx="3257544" cy="432912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    </a:t>
            </a:r>
            <a:r>
              <a:rPr lang="uk-UA" b="1" dirty="0" err="1" smtClean="0">
                <a:latin typeface="Times New Roman"/>
                <a:ea typeface="Times New Roman"/>
                <a:cs typeface="Times New Roman"/>
              </a:rPr>
              <a:t>Кві́лінг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(англ. </a:t>
            </a:r>
            <a:r>
              <a:rPr lang="ru-RU" i="1" dirty="0" err="1" smtClean="0">
                <a:latin typeface="Times New Roman"/>
                <a:ea typeface="Times New Roman"/>
                <a:cs typeface="Times New Roman"/>
              </a:rPr>
              <a:t>Quilling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 — рюш. Походить від слова </a:t>
            </a:r>
            <a:r>
              <a:rPr lang="uk-UA" dirty="0" err="1" smtClean="0">
                <a:latin typeface="Times New Roman"/>
                <a:ea typeface="Times New Roman"/>
                <a:cs typeface="Times New Roman"/>
              </a:rPr>
              <a:t>quill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 — пташине перо, гофрувати, плоїти, </a:t>
            </a:r>
            <a:r>
              <a:rPr lang="uk-UA" i="1" dirty="0" err="1" smtClean="0">
                <a:latin typeface="Times New Roman"/>
                <a:ea typeface="Times New Roman"/>
                <a:cs typeface="Times New Roman"/>
              </a:rPr>
              <a:t>паперокручення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) — мистецтво виготовлення плоских або об`ємних композицій зі скручених у спіралі смужок паперу.</a:t>
            </a:r>
            <a:endParaRPr lang="uk-UA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7589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872310" cy="928694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dirty="0" smtClean="0">
                <a:latin typeface="Monotype Corsiva" pitchFamily="66" charset="0"/>
                <a:ea typeface="BatangChe" pitchFamily="49" charset="-127"/>
              </a:rPr>
              <a:t>Висновок</a:t>
            </a:r>
            <a:endParaRPr lang="ru-RU" dirty="0">
              <a:latin typeface="Monotype Corsiva" pitchFamily="66" charset="0"/>
              <a:ea typeface="Batang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1"/>
            <a:ext cx="8429684" cy="3071834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uk-UA" dirty="0"/>
              <a:t>З папером у нас пов'язано уявлення про слабкість і недовговічність. Але </a:t>
            </a:r>
            <a:r>
              <a:rPr lang="uk-UA" dirty="0" err="1"/>
              <a:t>квілінг</a:t>
            </a:r>
            <a:r>
              <a:rPr lang="uk-UA" dirty="0"/>
              <a:t> спростовує це твердження - на філігранну об'ємну підставку можна поставити, наприклад, чашку або покласти важку книгу, і жоден завиток паперового мережива при цьому не постраждає. Можна зібрати з паперових елементів вазу для цукерок і спокійно використовувати її за призначенням - не розвалиться і не зламається. Загалом, </a:t>
            </a:r>
            <a:r>
              <a:rPr lang="uk-UA" dirty="0" err="1"/>
              <a:t>квілінг</a:t>
            </a:r>
            <a:r>
              <a:rPr lang="uk-UA" dirty="0"/>
              <a:t> - це можливість побачити незвичайні можливості звичайного паперу.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PC\Downloads\NCwFIao4i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14752"/>
            <a:ext cx="2357421" cy="2149259"/>
          </a:xfrm>
          <a:prstGeom prst="rect">
            <a:avLst/>
          </a:prstGeom>
          <a:noFill/>
        </p:spPr>
      </p:pic>
      <p:pic>
        <p:nvPicPr>
          <p:cNvPr id="5123" name="Picture 3" descr="C:\Users\PC\Downloads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65041">
            <a:off x="6512346" y="3926473"/>
            <a:ext cx="2286016" cy="2247443"/>
          </a:xfrm>
          <a:prstGeom prst="rect">
            <a:avLst/>
          </a:prstGeom>
          <a:noFill/>
        </p:spPr>
      </p:pic>
      <p:pic>
        <p:nvPicPr>
          <p:cNvPr id="5124" name="Picture 4" descr="C:\Users\PC\Downloads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45565">
            <a:off x="562339" y="3980593"/>
            <a:ext cx="2228309" cy="23762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5000628" cy="57116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000108"/>
            <a:ext cx="4643470" cy="5572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Презентацію виконала учениця ЗШ І – ІІІ ст. </a:t>
            </a:r>
          </a:p>
          <a:p>
            <a:pPr algn="ctr">
              <a:buNone/>
            </a:pPr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с. Вікнина </a:t>
            </a:r>
          </a:p>
          <a:p>
            <a:pPr algn="ctr">
              <a:buNone/>
            </a:pPr>
            <a:r>
              <a:rPr lang="uk-UA" sz="3600" dirty="0" err="1" smtClean="0">
                <a:solidFill>
                  <a:srgbClr val="002060"/>
                </a:solidFill>
                <a:latin typeface="Monotype Corsiva" pitchFamily="66" charset="0"/>
              </a:rPr>
              <a:t>Шутка</a:t>
            </a:r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 Христина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72132" y="5357826"/>
            <a:ext cx="3257544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2060"/>
                </a:solidFill>
              </a:rPr>
              <a:t>2014 р.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797040"/>
          </a:xfrm>
        </p:spPr>
        <p:txBody>
          <a:bodyPr>
            <a:noAutofit/>
          </a:bodyPr>
          <a:lstStyle/>
          <a:p>
            <a:r>
              <a:rPr lang="uk-UA" sz="8800" dirty="0" smtClean="0">
                <a:solidFill>
                  <a:srgbClr val="7030A0"/>
                </a:solidFill>
                <a:latin typeface="Monotype Corsiva" pitchFamily="66" charset="0"/>
              </a:rPr>
              <a:t>Дякую за увагу!</a:t>
            </a:r>
            <a:endParaRPr lang="ru-RU" sz="8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14620"/>
            <a:ext cx="8229600" cy="36972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6000" dirty="0" smtClean="0">
                <a:solidFill>
                  <a:srgbClr val="0070C0"/>
                </a:solidFill>
                <a:latin typeface="Comic Sans MS" pitchFamily="66" charset="0"/>
              </a:rPr>
              <a:t>Всім творчих успіхів!</a:t>
            </a:r>
            <a:endParaRPr lang="ru-RU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Історія розвитку </a:t>
            </a:r>
            <a:r>
              <a:rPr lang="uk-UA" i="1" dirty="0" err="1" smtClean="0"/>
              <a:t>квілінга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uk-UA" dirty="0" smtClean="0"/>
              <a:t>      Мистецтво </a:t>
            </a:r>
            <a:r>
              <a:rPr lang="uk-UA" dirty="0" err="1" smtClean="0"/>
              <a:t>паперокручення</a:t>
            </a:r>
            <a:r>
              <a:rPr lang="uk-UA" dirty="0" smtClean="0"/>
              <a:t> виникло </a:t>
            </a:r>
            <a:r>
              <a:rPr lang="uk-UA" dirty="0"/>
              <a:t>в Європі в кінці 14 - початку 15 століття. У середньовічній Європі черниці створювали витончені медальйони, закручуючи на кінчику пташиного пера папір з позолоченими краями. При близькому розгляді ці мініатюрні паперові шедеври створювали повну ілюзію того, що вони виготовлені з тонких золотих смужок.</a:t>
            </a:r>
            <a:endParaRPr lang="ru-RU" dirty="0"/>
          </a:p>
        </p:txBody>
      </p:sp>
      <p:pic>
        <p:nvPicPr>
          <p:cNvPr id="1026" name="Picture 2" descr="C:\Users\PC\Downloads\fantasia_in_conven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408622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785794"/>
            <a:ext cx="4757742" cy="5357850"/>
          </a:xfrm>
        </p:spPr>
        <p:txBody>
          <a:bodyPr>
            <a:normAutofit fontScale="77500" lnSpcReduction="20000"/>
          </a:bodyPr>
          <a:lstStyle/>
          <a:p>
            <a:pPr indent="342900">
              <a:buNone/>
            </a:pPr>
            <a:r>
              <a:rPr lang="uk-UA" dirty="0" smtClean="0"/>
              <a:t>     На </a:t>
            </a:r>
            <a:r>
              <a:rPr lang="uk-UA" dirty="0"/>
              <a:t>жаль, папір - недовговічний матеріал, і мало що збереглося від середньовічних шедеврів. Однак ця стародавня техніка збереглася і до наших днів і дуже популярна в багатьох країнах світу. </a:t>
            </a:r>
            <a:r>
              <a:rPr lang="uk-UA" dirty="0" err="1" smtClean="0"/>
              <a:t>Паперокручення</a:t>
            </a:r>
            <a:r>
              <a:rPr lang="uk-UA" dirty="0" smtClean="0"/>
              <a:t> швидко </a:t>
            </a:r>
            <a:r>
              <a:rPr lang="uk-UA" dirty="0"/>
              <a:t>поширилося в Європі, але, тому, що папір, особливо кольоровий і високоякісний, був дуже дорогим матеріалом, паперова пластика стала мистецтвом для дам з вищих верств суспільства. </a:t>
            </a:r>
            <a:endParaRPr lang="ru-RU" dirty="0"/>
          </a:p>
        </p:txBody>
      </p:sp>
      <p:pic>
        <p:nvPicPr>
          <p:cNvPr id="2050" name="Picture 2" descr="C:\Users\PC\Downloads\SHkatulka-starinnaya-v-tehnike-kvil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4214810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686304" cy="5840435"/>
          </a:xfrm>
        </p:spPr>
        <p:txBody>
          <a:bodyPr>
            <a:normAutofit fontScale="77500" lnSpcReduction="20000"/>
          </a:bodyPr>
          <a:lstStyle/>
          <a:p>
            <a:pPr indent="342900">
              <a:buNone/>
            </a:pPr>
            <a:r>
              <a:rPr lang="uk-UA" dirty="0" smtClean="0"/>
              <a:t>     У </a:t>
            </a:r>
            <a:r>
              <a:rPr lang="uk-UA" dirty="0" err="1" smtClean="0"/>
              <a:t>найелітніших</a:t>
            </a:r>
            <a:r>
              <a:rPr lang="uk-UA" dirty="0" smtClean="0"/>
              <a:t> школах </a:t>
            </a:r>
            <a:r>
              <a:rPr lang="uk-UA" dirty="0"/>
              <a:t>проводилися курси з </a:t>
            </a:r>
            <a:r>
              <a:rPr lang="uk-UA" dirty="0" err="1"/>
              <a:t>квілінга</a:t>
            </a:r>
            <a:r>
              <a:rPr lang="uk-UA" dirty="0"/>
              <a:t>. Цінителькою цього мистецтва вважаються такі короновані особи, як дочка Георга Елізабет, яка, кажуть, подарувала своєму лікарю ширму, виконану в техніці </a:t>
            </a:r>
            <a:r>
              <a:rPr lang="uk-UA" dirty="0" err="1" smtClean="0"/>
              <a:t>квілінга</a:t>
            </a:r>
            <a:r>
              <a:rPr lang="uk-UA" dirty="0" smtClean="0"/>
              <a:t>; </a:t>
            </a:r>
            <a:r>
              <a:rPr lang="uk-UA" dirty="0"/>
              <a:t>королева Марія і цариця Олександра. У цієї техніки багато шанувальників у всьому світі. В Англії в 1983 році був створений «</a:t>
            </a:r>
            <a:r>
              <a:rPr lang="uk-UA" dirty="0" err="1"/>
              <a:t>Квілінг</a:t>
            </a:r>
            <a:r>
              <a:rPr lang="uk-UA" dirty="0"/>
              <a:t> союз Англії». У 1992 році був проведений перший міжнародний фестиваль </a:t>
            </a:r>
            <a:r>
              <a:rPr lang="uk-UA" dirty="0" err="1"/>
              <a:t>квілінга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PC\Downloads\2884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357562"/>
            <a:ext cx="3393194" cy="3000396"/>
          </a:xfrm>
          <a:prstGeom prst="rect">
            <a:avLst/>
          </a:prstGeom>
          <a:noFill/>
        </p:spPr>
      </p:pic>
      <p:pic>
        <p:nvPicPr>
          <p:cNvPr id="3075" name="Picture 3" descr="C:\Users\PC\Downloads\Квилинг -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52"/>
            <a:ext cx="329362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85728"/>
            <a:ext cx="4300510" cy="6143668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uk-UA" dirty="0" smtClean="0"/>
              <a:t>     У </a:t>
            </a:r>
            <a:r>
              <a:rPr lang="uk-UA" dirty="0"/>
              <a:t>наші дні </a:t>
            </a:r>
            <a:r>
              <a:rPr lang="uk-UA" dirty="0" err="1" smtClean="0"/>
              <a:t>паперокручення</a:t>
            </a:r>
            <a:r>
              <a:rPr lang="uk-UA" dirty="0" smtClean="0"/>
              <a:t> широко відоме і популярне </a:t>
            </a:r>
            <a:r>
              <a:rPr lang="uk-UA" dirty="0"/>
              <a:t>як хобі в країнах Західної Європи, особливо в Англії та Німеччині. Але </a:t>
            </a:r>
            <a:r>
              <a:rPr lang="uk-UA" dirty="0" smtClean="0"/>
              <a:t>найширше поширення </a:t>
            </a:r>
            <a:r>
              <a:rPr lang="uk-UA" dirty="0"/>
              <a:t>це мистецтво отримало, коли воно «переїхало» на Схід. Найбагатші традиції найтоншої графіки та пластики, виготовлення паперу і роботи з ним дали мистецтву паперової пластики нове життя.</a:t>
            </a:r>
            <a:endParaRPr lang="ru-RU" dirty="0"/>
          </a:p>
          <a:p>
            <a:pPr indent="342900">
              <a:buNone/>
            </a:pPr>
            <a:r>
              <a:rPr lang="uk-UA" dirty="0" smtClean="0"/>
              <a:t>      У </a:t>
            </a:r>
            <a:r>
              <a:rPr lang="uk-UA" dirty="0"/>
              <a:t>Південній Кореї </a:t>
            </a:r>
            <a:r>
              <a:rPr lang="uk-UA" dirty="0" smtClean="0"/>
              <a:t>існує Асоціація </a:t>
            </a:r>
            <a:r>
              <a:rPr lang="uk-UA" dirty="0"/>
              <a:t>любителів паперової пластики, що об'єднує послідовників різних напрямів паперової творчості.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3" descr="C:\Users\PC\Downloads\262b1048a836473b090273a7a6bdbd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649771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3371816" cy="5500726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uk-UA" sz="4100" dirty="0"/>
              <a:t>У 15 столітті це вважалося мистецтвом. У 19 - дамською розвагою. Більшу частину 20 століття воно було забуте. І лише в кінці минулого століття </a:t>
            </a:r>
            <a:r>
              <a:rPr lang="uk-UA" sz="4100" dirty="0" err="1"/>
              <a:t>квілінг</a:t>
            </a:r>
            <a:r>
              <a:rPr lang="uk-UA" sz="4100" dirty="0"/>
              <a:t> знову став перетворюватися на мистецтво.</a:t>
            </a:r>
            <a:endParaRPr lang="ru-RU" sz="4100" dirty="0"/>
          </a:p>
          <a:p>
            <a:endParaRPr lang="ru-RU" dirty="0"/>
          </a:p>
        </p:txBody>
      </p:sp>
      <p:pic>
        <p:nvPicPr>
          <p:cNvPr id="4101" name="Picture 5" descr="C:\Users\PC\Downloads\Квилинг -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00042"/>
            <a:ext cx="5020703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i="1" dirty="0" smtClean="0"/>
              <a:t>Матеріали та інструменти для </a:t>
            </a:r>
            <a:r>
              <a:rPr lang="uk-UA" sz="3600" i="1" dirty="0" err="1" smtClean="0"/>
              <a:t>квілінга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000628" cy="5000660"/>
          </a:xfrm>
        </p:spPr>
        <p:txBody>
          <a:bodyPr>
            <a:normAutofit fontScale="4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uk-UA" sz="3400" dirty="0" smtClean="0"/>
              <a:t>Двосторонній кольоровий папір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Пристосування для закручування паперових стрічок. Це може бути дерев'яна паличка завдовжки 10 см і гобеленової голки з великим вушком. Застроміть вістрі голки в торець палички і «відкусите» кусачками кінчик вушка, щоб залишилася щілина.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Клей ПВА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Зубочистки (використовуються для нанесення клею).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Ножиці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 Пінцет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Картон (для створення основного фону картини).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Лінійка з круглими отворами різного діаметру (офіцерська).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Дошка або килимок, на якому можна різати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Будь-який відповідний папір з красивою фактурою для основи.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Металева лінійка.</a:t>
            </a:r>
          </a:p>
          <a:p>
            <a:pPr>
              <a:buFont typeface="Courier New" pitchFamily="49" charset="0"/>
              <a:buChar char="o"/>
            </a:pPr>
            <a:r>
              <a:rPr lang="uk-UA" sz="3400" dirty="0" smtClean="0"/>
              <a:t>Канцелярський ніж.</a:t>
            </a:r>
          </a:p>
          <a:p>
            <a:endParaRPr lang="ru-RU" dirty="0"/>
          </a:p>
        </p:txBody>
      </p:sp>
      <p:pic>
        <p:nvPicPr>
          <p:cNvPr id="4" name="10" descr="Необходімий мінімум інструментів для квілінг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90268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7" descr="C:\Documents and Settings\Admin\Мои документы\Квілінг\13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4572000" cy="41433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" name="Picture 5" descr="C:\Documents and Settings\Admin\Мои документы\Квілінг\2787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064000" cy="304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Admin\Мои документы\Квілінг\09_1_instrum_cherte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00240"/>
            <a:ext cx="2381267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Documents and Settings\Admin\Мои документы\Квілінг\foto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2857519" cy="327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Admin\Мои документы\Квілінг\Бумага-для-квиллинг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85728"/>
            <a:ext cx="2259745" cy="16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Documents and Settings\Admin\Мои документы\Квілінг\Копия вилки с пинц. 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0"/>
            <a:ext cx="3048001" cy="3429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994</Words>
  <Application>Microsoft Office PowerPoint</Application>
  <PresentationFormat>Экран (4:3)</PresentationFormat>
  <Paragraphs>118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</vt:lpstr>
      <vt:lpstr>Квілінг, паперокручення, паперова філігрань</vt:lpstr>
      <vt:lpstr>Історія розвитку квілінга</vt:lpstr>
      <vt:lpstr> </vt:lpstr>
      <vt:lpstr> </vt:lpstr>
      <vt:lpstr> </vt:lpstr>
      <vt:lpstr> </vt:lpstr>
      <vt:lpstr>Матеріали та інструменти для квілінга</vt:lpstr>
      <vt:lpstr> </vt:lpstr>
      <vt:lpstr>Базові форми</vt:lpstr>
      <vt:lpstr>Базові форми</vt:lpstr>
      <vt:lpstr>Технологія виготовлення простої квітки</vt:lpstr>
      <vt:lpstr>Інструменти та матеріали:</vt:lpstr>
      <vt:lpstr> </vt:lpstr>
      <vt:lpstr> </vt:lpstr>
      <vt:lpstr> </vt:lpstr>
      <vt:lpstr> </vt:lpstr>
      <vt:lpstr> </vt:lpstr>
      <vt:lpstr> </vt:lpstr>
      <vt:lpstr> Висновок</vt:lpstr>
      <vt:lpstr>2014 р.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Техніка “Квілінг”</dc:title>
  <dc:creator>PC</dc:creator>
  <cp:lastModifiedBy>PC</cp:lastModifiedBy>
  <cp:revision>32</cp:revision>
  <dcterms:created xsi:type="dcterms:W3CDTF">2014-05-05T14:29:22Z</dcterms:created>
  <dcterms:modified xsi:type="dcterms:W3CDTF">2014-05-15T15:32:36Z</dcterms:modified>
</cp:coreProperties>
</file>