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3" autoAdjust="0"/>
    <p:restoredTop sz="94660"/>
  </p:normalViewPr>
  <p:slideViewPr>
    <p:cSldViewPr>
      <p:cViewPr varScale="1">
        <p:scale>
          <a:sx n="69" d="100"/>
          <a:sy n="69" d="100"/>
        </p:scale>
        <p:origin x="-75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20" name="Нижний колонтитул 19"/>
          <p:cNvSpPr>
            <a:spLocks noGrp="1"/>
          </p:cNvSpPr>
          <p:nvPr>
            <p:ph type="ftr" sz="quarter" idx="11"/>
          </p:nvPr>
        </p:nvSpPr>
        <p:spPr/>
        <p:txBody>
          <a:bodyPr/>
          <a:lstStyle>
            <a:extLst/>
          </a:lstStyle>
          <a:p>
            <a:endParaRPr lang="uk-UA" dirty="0"/>
          </a:p>
        </p:txBody>
      </p:sp>
      <p:sp>
        <p:nvSpPr>
          <p:cNvPr id="10" name="Номер слайда 9"/>
          <p:cNvSpPr>
            <a:spLocks noGrp="1"/>
          </p:cNvSpPr>
          <p:nvPr>
            <p:ph type="sldNum" sz="quarter" idx="12"/>
          </p:nvPr>
        </p:nvSpPr>
        <p:spPr/>
        <p:txBody>
          <a:bodyPr/>
          <a:lstStyle>
            <a:extLst/>
          </a:lstStyle>
          <a:p>
            <a:fld id="{69DAB7B6-87F6-445C-9E0D-74516269AC39}" type="slidenum">
              <a:rPr lang="uk-UA" smtClean="0"/>
              <a:t>‹#›</a:t>
            </a:fld>
            <a:endParaRPr lang="uk-UA" dirty="0"/>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69DAB7B6-87F6-445C-9E0D-74516269AC39}" type="slidenum">
              <a:rPr lang="uk-UA" smtClean="0"/>
              <a:t>‹#›</a:t>
            </a:fld>
            <a:endParaRPr lang="uk-UA" dirty="0"/>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8" name="Нижний колонтитул 7"/>
          <p:cNvSpPr>
            <a:spLocks noGrp="1"/>
          </p:cNvSpPr>
          <p:nvPr>
            <p:ph type="ftr" sz="quarter" idx="11"/>
          </p:nvPr>
        </p:nvSpPr>
        <p:spPr/>
        <p:txBody>
          <a:bodyPr/>
          <a:lstStyle>
            <a:extLst/>
          </a:lstStyle>
          <a:p>
            <a:endParaRPr lang="uk-UA" dirty="0"/>
          </a:p>
        </p:txBody>
      </p:sp>
      <p:sp>
        <p:nvSpPr>
          <p:cNvPr id="9" name="Номер слайда 8"/>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4" name="Нижний колонтитул 3"/>
          <p:cNvSpPr>
            <a:spLocks noGrp="1"/>
          </p:cNvSpPr>
          <p:nvPr>
            <p:ph type="ftr" sz="quarter" idx="11"/>
          </p:nvPr>
        </p:nvSpPr>
        <p:spPr/>
        <p:txBody>
          <a:bodyPr/>
          <a:lstStyle>
            <a:extLst/>
          </a:lstStyle>
          <a:p>
            <a:endParaRPr lang="uk-UA" dirty="0"/>
          </a:p>
        </p:txBody>
      </p:sp>
      <p:sp>
        <p:nvSpPr>
          <p:cNvPr id="5" name="Номер слайда 4"/>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Дата 1"/>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3" name="Нижний колонтитул 2"/>
          <p:cNvSpPr>
            <a:spLocks noGrp="1"/>
          </p:cNvSpPr>
          <p:nvPr>
            <p:ph type="ftr" sz="quarter" idx="11"/>
          </p:nvPr>
        </p:nvSpPr>
        <p:spPr/>
        <p:txBody>
          <a:bodyPr/>
          <a:lstStyle>
            <a:extLst/>
          </a:lstStyle>
          <a:p>
            <a:endParaRPr lang="uk-UA" dirty="0"/>
          </a:p>
        </p:txBody>
      </p:sp>
      <p:sp>
        <p:nvSpPr>
          <p:cNvPr id="4" name="Номер слайда 3"/>
          <p:cNvSpPr>
            <a:spLocks noGrp="1"/>
          </p:cNvSpPr>
          <p:nvPr>
            <p:ph type="sldNum" sz="quarter" idx="12"/>
          </p:nvPr>
        </p:nvSpPr>
        <p:spPr/>
        <p:txBody>
          <a:bodyPr/>
          <a:lstStyle>
            <a:extLst/>
          </a:lstStyle>
          <a:p>
            <a:fld id="{69DAB7B6-87F6-445C-9E0D-74516269AC39}" type="slidenum">
              <a:rPr lang="uk-UA" smtClean="0"/>
              <a:t>‹#›</a:t>
            </a:fld>
            <a:endParaRPr lang="uk-UA" dirty="0"/>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p:txBody>
          <a:bodyPr/>
          <a:lstStyle>
            <a:extLst/>
          </a:lstStyle>
          <a:p>
            <a:fld id="{69DAB7B6-87F6-445C-9E0D-74516269AC39}" type="slidenum">
              <a:rPr lang="uk-UA" smtClean="0"/>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AA0E4A3-DE01-4BFA-8895-1B6E65BC1CB4}" type="datetimeFigureOut">
              <a:rPr lang="uk-UA" smtClean="0"/>
              <a:t>11.11.2013</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p:txBody>
          <a:bodyPr/>
          <a:lstStyle>
            <a:extLst/>
          </a:lstStyle>
          <a:p>
            <a:fld id="{69DAB7B6-87F6-445C-9E0D-74516269AC39}" type="slidenum">
              <a:rPr lang="uk-UA" smtClean="0"/>
              <a:t>‹#›</a:t>
            </a:fld>
            <a:endParaRPr lang="uk-UA" dirty="0"/>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dirty="0"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AA0E4A3-DE01-4BFA-8895-1B6E65BC1CB4}" type="datetimeFigureOut">
              <a:rPr lang="uk-UA" smtClean="0"/>
              <a:t>11.11.2013</a:t>
            </a:fld>
            <a:endParaRPr lang="uk-UA" dirty="0"/>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dirty="0"/>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9DAB7B6-87F6-445C-9E0D-74516269AC39}" type="slidenum">
              <a:rPr lang="uk-UA" smtClean="0"/>
              <a:t>‹#›</a:t>
            </a:fld>
            <a:endParaRPr lang="uk-UA" dirty="0"/>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5656" y="404664"/>
            <a:ext cx="7406640" cy="1472184"/>
          </a:xfrm>
        </p:spPr>
        <p:txBody>
          <a:bodyPr>
            <a:normAutofit/>
          </a:bodyPr>
          <a:lstStyle/>
          <a:p>
            <a:r>
              <a:rPr lang="uk-UA" dirty="0" smtClean="0">
                <a:latin typeface="Times New Roman" pitchFamily="18" charset="0"/>
                <a:cs typeface="Times New Roman" pitchFamily="18" charset="0"/>
              </a:rPr>
              <a:t>Білл Клінтон. Біографія та політична діяльність.</a:t>
            </a:r>
            <a:endParaRPr lang="uk-UA"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uk-UA" dirty="0" smtClean="0">
                <a:latin typeface="Times New Roman" pitchFamily="18" charset="0"/>
                <a:cs typeface="Times New Roman" pitchFamily="18" charset="0"/>
              </a:rPr>
              <a:t>Виконала учениця 11 класу</a:t>
            </a:r>
          </a:p>
          <a:p>
            <a:r>
              <a:rPr lang="uk-UA" dirty="0" smtClean="0">
                <a:latin typeface="Times New Roman" pitchFamily="18" charset="0"/>
                <a:cs typeface="Times New Roman" pitchFamily="18" charset="0"/>
              </a:rPr>
              <a:t>ЗОШ №12 </a:t>
            </a:r>
            <a:r>
              <a:rPr lang="uk-UA" dirty="0" smtClean="0">
                <a:latin typeface="Times New Roman" pitchFamily="18" charset="0"/>
                <a:cs typeface="Times New Roman" pitchFamily="18" charset="0"/>
              </a:rPr>
              <a:t>м.Чернівці</a:t>
            </a:r>
            <a:r>
              <a:rPr lang="uk-UA" dirty="0" smtClean="0">
                <a:latin typeface="Times New Roman" pitchFamily="18" charset="0"/>
                <a:cs typeface="Times New Roman" pitchFamily="18" charset="0"/>
              </a:rPr>
              <a:t> </a:t>
            </a:r>
          </a:p>
          <a:p>
            <a:r>
              <a:rPr lang="uk-UA" dirty="0" smtClean="0">
                <a:latin typeface="Times New Roman" pitchFamily="18" charset="0"/>
                <a:cs typeface="Times New Roman" pitchFamily="18" charset="0"/>
              </a:rPr>
              <a:t>Сидоряк</a:t>
            </a:r>
            <a:r>
              <a:rPr lang="uk-UA" dirty="0" smtClean="0">
                <a:latin typeface="Times New Roman" pitchFamily="18" charset="0"/>
                <a:cs typeface="Times New Roman" pitchFamily="18" charset="0"/>
              </a:rPr>
              <a:t> Алла</a:t>
            </a:r>
            <a:endParaRPr lang="uk-UA"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548680"/>
            <a:ext cx="7200800" cy="5632311"/>
          </a:xfrm>
          <a:prstGeom prst="rect">
            <a:avLst/>
          </a:prstGeom>
          <a:noFill/>
        </p:spPr>
        <p:txBody>
          <a:bodyPr wrap="square" rtlCol="0">
            <a:spAutoFit/>
          </a:bodyPr>
          <a:lstStyle/>
          <a:p>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Після закінчення його терміну в Білому Домі Білл Клінтон займався благодійною діяльністю та виступав з промовами в багатьох навчальних закладах та для загальної аудиторії. Він також є засновником Фундації Вільяма Клінтона, яка займається гуманітарною допомогою на міжнародній арені і піклується вдосконаленням системи профілактики та лікування </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СНІДута</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проблемою </a:t>
            </a:r>
            <a:r>
              <a:rPr lang="uk-UA" sz="2400" b="1" dirty="0" smtClean="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глобального </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потепління. Останнім часом Білл Клінтон активно допомагав своїй дружині </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Гілларі</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Родем</a:t>
            </a:r>
            <a:r>
              <a:rPr lang="uk-UA" sz="2400" b="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Клінтон в її намірі балотуватися на пост президента США у 2008році. В разі обрання його дружини він міг би повернутися знову у Білий Дім та стати першим в історії США Першим Джентльменом.</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476672"/>
            <a:ext cx="2743200" cy="6120680"/>
          </a:xfrm>
        </p:spPr>
        <p:txBody>
          <a:bodyPr/>
          <a:lstStyle/>
          <a:p>
            <a:r>
              <a:rPr lang="ru-RU" sz="1900" b="0" dirty="0" smtClean="0">
                <a:latin typeface="Times New Roman" pitchFamily="18" charset="0"/>
                <a:cs typeface="Times New Roman" pitchFamily="18" charset="0"/>
              </a:rPr>
              <a:t>Політична</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кар'єра</a:t>
            </a:r>
            <a:r>
              <a:rPr lang="ru-RU" sz="1900" b="0" dirty="0" smtClean="0">
                <a:latin typeface="Times New Roman" pitchFamily="18" charset="0"/>
                <a:cs typeface="Times New Roman" pitchFamily="18" charset="0"/>
              </a:rPr>
              <a:t> </a:t>
            </a:r>
            <a:r>
              <a:rPr lang="ru-RU" sz="1900" dirty="0" smtClean="0">
                <a:latin typeface="Times New Roman" pitchFamily="18" charset="0"/>
                <a:cs typeface="Times New Roman" pitchFamily="18" charset="0"/>
              </a:rPr>
              <a:t>Гілларі</a:t>
            </a:r>
            <a:r>
              <a:rPr lang="ru-RU" sz="1900" dirty="0" smtClean="0">
                <a:latin typeface="Times New Roman" pitchFamily="18" charset="0"/>
                <a:cs typeface="Times New Roman" pitchFamily="18" charset="0"/>
              </a:rPr>
              <a:t> </a:t>
            </a:r>
            <a:r>
              <a:rPr lang="ru-RU" sz="1900" dirty="0" smtClean="0">
                <a:latin typeface="Times New Roman" pitchFamily="18" charset="0"/>
                <a:cs typeface="Times New Roman" pitchFamily="18" charset="0"/>
              </a:rPr>
              <a:t>Клінтон</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почалася</a:t>
            </a:r>
            <a:r>
              <a:rPr lang="ru-RU" sz="1900" b="0" dirty="0" smtClean="0">
                <a:latin typeface="Times New Roman" pitchFamily="18" charset="0"/>
                <a:cs typeface="Times New Roman" pitchFamily="18" charset="0"/>
              </a:rPr>
              <a:t>, коли вона активно </a:t>
            </a:r>
            <a:r>
              <a:rPr lang="ru-RU" sz="1900" b="0" dirty="0" smtClean="0">
                <a:latin typeface="Times New Roman" pitchFamily="18" charset="0"/>
                <a:cs typeface="Times New Roman" pitchFamily="18" charset="0"/>
              </a:rPr>
              <a:t>допомагала</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своєму</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чоловікові</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Біллу</a:t>
            </a:r>
            <a:r>
              <a:rPr lang="ru-RU" sz="1900" b="0" dirty="0" smtClean="0">
                <a:latin typeface="Times New Roman" pitchFamily="18" charset="0"/>
                <a:cs typeface="Times New Roman" pitchFamily="18" charset="0"/>
              </a:rPr>
              <a:t> в </a:t>
            </a:r>
            <a:r>
              <a:rPr lang="ru-RU" sz="1900" b="0" dirty="0" smtClean="0">
                <a:latin typeface="Times New Roman" pitchFamily="18" charset="0"/>
                <a:cs typeface="Times New Roman" pitchFamily="18" charset="0"/>
              </a:rPr>
              <a:t>його</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передвиборній</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кампанії</a:t>
            </a:r>
            <a:r>
              <a:rPr lang="ru-RU" sz="1900" b="0" dirty="0" smtClean="0">
                <a:latin typeface="Times New Roman" pitchFamily="18" charset="0"/>
                <a:cs typeface="Times New Roman" pitchFamily="18" charset="0"/>
              </a:rPr>
              <a:t> на посаду </a:t>
            </a:r>
            <a:r>
              <a:rPr lang="ru-RU" sz="1900" b="0" dirty="0" smtClean="0">
                <a:latin typeface="Times New Roman" pitchFamily="18" charset="0"/>
                <a:cs typeface="Times New Roman" pitchFamily="18" charset="0"/>
              </a:rPr>
              <a:t>президента США </a:t>
            </a:r>
            <a:r>
              <a:rPr lang="ru-RU" sz="1900" b="0" dirty="0" smtClean="0">
                <a:latin typeface="Times New Roman" pitchFamily="18" charset="0"/>
                <a:cs typeface="Times New Roman" pitchFamily="18" charset="0"/>
              </a:rPr>
              <a:t>у 1992 </a:t>
            </a:r>
            <a:r>
              <a:rPr lang="ru-RU" sz="1900" b="0" dirty="0" smtClean="0">
                <a:latin typeface="Times New Roman" pitchFamily="18" charset="0"/>
                <a:cs typeface="Times New Roman" pitchFamily="18" charset="0"/>
              </a:rPr>
              <a:t>році</a:t>
            </a:r>
            <a:r>
              <a:rPr lang="ru-RU" sz="1900" b="0" dirty="0" smtClean="0">
                <a:latin typeface="Times New Roman" pitchFamily="18" charset="0"/>
                <a:cs typeface="Times New Roman" pitchFamily="18" charset="0"/>
              </a:rPr>
              <a:t>. На </a:t>
            </a:r>
            <a:r>
              <a:rPr lang="ru-RU" sz="1900" b="0" dirty="0" smtClean="0">
                <a:latin typeface="Times New Roman" pitchFamily="18" charset="0"/>
                <a:cs typeface="Times New Roman" pitchFamily="18" charset="0"/>
              </a:rPr>
              <a:t>відміну</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від</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інших</a:t>
            </a:r>
            <a:r>
              <a:rPr lang="ru-RU" sz="1900" b="0" dirty="0" smtClean="0">
                <a:latin typeface="Times New Roman" pitchFamily="18" charset="0"/>
                <a:cs typeface="Times New Roman" pitchFamily="18" charset="0"/>
              </a:rPr>
              <a:t> дружин </a:t>
            </a:r>
            <a:r>
              <a:rPr lang="ru-RU" sz="1900" b="0" dirty="0" smtClean="0">
                <a:latin typeface="Times New Roman" pitchFamily="18" charset="0"/>
                <a:cs typeface="Times New Roman" pitchFamily="18" charset="0"/>
              </a:rPr>
              <a:t>кандидатів</a:t>
            </a:r>
            <a:r>
              <a:rPr lang="ru-RU" sz="1900" b="0" dirty="0" smtClean="0">
                <a:latin typeface="Times New Roman" pitchFamily="18" charset="0"/>
                <a:cs typeface="Times New Roman" pitchFamily="18" charset="0"/>
              </a:rPr>
              <a:t> в </a:t>
            </a:r>
            <a:r>
              <a:rPr lang="ru-RU" sz="1900" b="0" dirty="0" smtClean="0">
                <a:latin typeface="Times New Roman" pitchFamily="18" charset="0"/>
                <a:cs typeface="Times New Roman" pitchFamily="18" charset="0"/>
              </a:rPr>
              <a:t>президенти</a:t>
            </a:r>
            <a:r>
              <a:rPr lang="ru-RU" sz="1900" b="0" dirty="0" smtClean="0">
                <a:latin typeface="Times New Roman" pitchFamily="18" charset="0"/>
                <a:cs typeface="Times New Roman" pitchFamily="18" charset="0"/>
              </a:rPr>
              <a:t> вона </a:t>
            </a:r>
            <a:r>
              <a:rPr lang="ru-RU" sz="1900" b="0" dirty="0" smtClean="0">
                <a:latin typeface="Times New Roman" pitchFamily="18" charset="0"/>
                <a:cs typeface="Times New Roman" pitchFamily="18" charset="0"/>
              </a:rPr>
              <a:t>приймала</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активну</a:t>
            </a:r>
            <a:r>
              <a:rPr lang="ru-RU" sz="1900" b="0" dirty="0" smtClean="0">
                <a:latin typeface="Times New Roman" pitchFamily="18" charset="0"/>
                <a:cs typeface="Times New Roman" pitchFamily="18" charset="0"/>
              </a:rPr>
              <a:t> участь у </a:t>
            </a:r>
            <a:r>
              <a:rPr lang="ru-RU" sz="1900" b="0" dirty="0" smtClean="0">
                <a:latin typeface="Times New Roman" pitchFamily="18" charset="0"/>
                <a:cs typeface="Times New Roman" pitchFamily="18" charset="0"/>
              </a:rPr>
              <a:t>всіх</a:t>
            </a:r>
            <a:r>
              <a:rPr lang="ru-RU" sz="1900" b="0" dirty="0" smtClean="0">
                <a:latin typeface="Times New Roman" pitchFamily="18" charset="0"/>
                <a:cs typeface="Times New Roman" pitchFamily="18" charset="0"/>
              </a:rPr>
              <a:t> заходах </a:t>
            </a:r>
            <a:r>
              <a:rPr lang="ru-RU" sz="1900" b="0" dirty="0" smtClean="0">
                <a:latin typeface="Times New Roman" pitchFamily="18" charset="0"/>
                <a:cs typeface="Times New Roman" pitchFamily="18" charset="0"/>
              </a:rPr>
              <a:t>чоловіка</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і</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навіть</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виголошувала</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що</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голосуючи</a:t>
            </a:r>
            <a:r>
              <a:rPr lang="ru-RU" sz="1900" b="0" dirty="0" smtClean="0">
                <a:latin typeface="Times New Roman" pitchFamily="18" charset="0"/>
                <a:cs typeface="Times New Roman" pitchFamily="18" charset="0"/>
              </a:rPr>
              <a:t> за </a:t>
            </a:r>
            <a:r>
              <a:rPr lang="ru-RU" sz="1900" b="0" dirty="0" smtClean="0">
                <a:latin typeface="Times New Roman" pitchFamily="18" charset="0"/>
                <a:cs typeface="Times New Roman" pitchFamily="18" charset="0"/>
              </a:rPr>
              <a:t>Білла</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виборці</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отримають</a:t>
            </a:r>
            <a:r>
              <a:rPr lang="ru-RU" sz="1900" b="0" dirty="0" smtClean="0">
                <a:latin typeface="Times New Roman" pitchFamily="18" charset="0"/>
                <a:cs typeface="Times New Roman" pitchFamily="18" charset="0"/>
              </a:rPr>
              <a:t> «два в одному», </a:t>
            </a:r>
            <a:r>
              <a:rPr lang="ru-RU" sz="1900" b="0" dirty="0" smtClean="0">
                <a:latin typeface="Times New Roman" pitchFamily="18" charset="0"/>
                <a:cs typeface="Times New Roman" pitchFamily="18" charset="0"/>
              </a:rPr>
              <a:t>натякаючи</a:t>
            </a:r>
            <a:r>
              <a:rPr lang="ru-RU" sz="1900" b="0" dirty="0" smtClean="0">
                <a:latin typeface="Times New Roman" pitchFamily="18" charset="0"/>
                <a:cs typeface="Times New Roman" pitchFamily="18" charset="0"/>
              </a:rPr>
              <a:t> на свою </a:t>
            </a:r>
            <a:r>
              <a:rPr lang="ru-RU" sz="1900" b="0" dirty="0" smtClean="0">
                <a:latin typeface="Times New Roman" pitchFamily="18" charset="0"/>
                <a:cs typeface="Times New Roman" pitchFamily="18" charset="0"/>
              </a:rPr>
              <a:t>майбутню</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активність</a:t>
            </a:r>
            <a:r>
              <a:rPr lang="ru-RU" sz="1900" b="0" dirty="0" smtClean="0">
                <a:latin typeface="Times New Roman" pitchFamily="18" charset="0"/>
                <a:cs typeface="Times New Roman" pitchFamily="18" charset="0"/>
              </a:rPr>
              <a:t> в </a:t>
            </a:r>
            <a:r>
              <a:rPr lang="ru-RU" sz="1900" b="0" dirty="0" smtClean="0">
                <a:latin typeface="Times New Roman" pitchFamily="18" charset="0"/>
                <a:cs typeface="Times New Roman" pitchFamily="18" charset="0"/>
              </a:rPr>
              <a:t>президентстві</a:t>
            </a:r>
            <a:r>
              <a:rPr lang="ru-RU" sz="1900" b="0" dirty="0" smtClean="0">
                <a:latin typeface="Times New Roman" pitchFamily="18" charset="0"/>
                <a:cs typeface="Times New Roman" pitchFamily="18" charset="0"/>
              </a:rPr>
              <a:t> </a:t>
            </a:r>
            <a:r>
              <a:rPr lang="ru-RU" sz="1900" b="0" dirty="0" smtClean="0">
                <a:latin typeface="Times New Roman" pitchFamily="18" charset="0"/>
                <a:cs typeface="Times New Roman" pitchFamily="18" charset="0"/>
              </a:rPr>
              <a:t>чоловіка</a:t>
            </a:r>
            <a:r>
              <a:rPr lang="ru-RU" sz="1900" b="0" dirty="0" smtClean="0">
                <a:latin typeface="Times New Roman" pitchFamily="18" charset="0"/>
                <a:cs typeface="Times New Roman" pitchFamily="18" charset="0"/>
              </a:rPr>
              <a:t>.</a:t>
            </a:r>
            <a:endParaRPr lang="uk-UA" sz="1900" dirty="0">
              <a:latin typeface="Times New Roman" pitchFamily="18" charset="0"/>
              <a:cs typeface="Times New Roman" pitchFamily="18" charset="0"/>
            </a:endParaRPr>
          </a:p>
        </p:txBody>
      </p:sp>
      <p:pic>
        <p:nvPicPr>
          <p:cNvPr id="5" name="Рисунок 4" descr="383798762.jpg"/>
          <p:cNvPicPr>
            <a:picLocks noGrp="1" noChangeAspect="1"/>
          </p:cNvPicPr>
          <p:nvPr>
            <p:ph type="pic" idx="1"/>
          </p:nvPr>
        </p:nvPicPr>
        <p:blipFill>
          <a:blip r:embed="rId2" cstate="print"/>
          <a:srcRect t="219" b="219"/>
          <a:stretch>
            <a:fillRect/>
          </a:stretch>
        </p:blipFill>
        <p:spPr>
          <a:xfrm>
            <a:off x="827584" y="1124744"/>
            <a:ext cx="4419600" cy="3514531"/>
          </a:xfrm>
        </p:spPr>
      </p:pic>
      <p:sp>
        <p:nvSpPr>
          <p:cNvPr id="4" name="Текст 3"/>
          <p:cNvSpPr>
            <a:spLocks noGrp="1"/>
          </p:cNvSpPr>
          <p:nvPr>
            <p:ph type="body" sz="half" idx="2"/>
          </p:nvPr>
        </p:nvSpPr>
        <p:spPr/>
        <p:txBody>
          <a:bodyPr>
            <a:normAutofit/>
          </a:bodyPr>
          <a:lstStyle/>
          <a:p>
            <a:pPr algn="ctr"/>
            <a:r>
              <a:rPr lang="uk-UA" sz="2800" b="1" dirty="0" smtClean="0">
                <a:solidFill>
                  <a:schemeClr val="bg2">
                    <a:lumMod val="10000"/>
                  </a:schemeClr>
                </a:solidFill>
                <a:latin typeface="Times New Roman" pitchFamily="18" charset="0"/>
                <a:cs typeface="Times New Roman" pitchFamily="18" charset="0"/>
              </a:rPr>
              <a:t>Білл Клінтон з дружиною</a:t>
            </a:r>
            <a:endParaRPr lang="uk-UA" sz="2800" b="1" dirty="0">
              <a:solidFill>
                <a:schemeClr val="bg2">
                  <a:lumMod val="10000"/>
                </a:schemeClr>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latin typeface="Times New Roman" pitchFamily="18" charset="0"/>
                <a:cs typeface="Times New Roman" pitchFamily="18" charset="0"/>
              </a:rPr>
              <a:t>Висновки</a:t>
            </a:r>
            <a:endParaRPr lang="uk-UA" b="1" dirty="0">
              <a:latin typeface="Times New Roman" pitchFamily="18" charset="0"/>
              <a:cs typeface="Times New Roman" pitchFamily="18" charset="0"/>
            </a:endParaRPr>
          </a:p>
        </p:txBody>
      </p:sp>
      <p:sp>
        <p:nvSpPr>
          <p:cNvPr id="5" name="TextBox 4"/>
          <p:cNvSpPr txBox="1"/>
          <p:nvPr/>
        </p:nvSpPr>
        <p:spPr>
          <a:xfrm>
            <a:off x="1475656" y="1340768"/>
            <a:ext cx="7272808" cy="48320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uk-UA" sz="2800" b="1" dirty="0" smtClean="0"/>
              <a:t>	</a:t>
            </a:r>
            <a:r>
              <a:rPr lang="uk-UA" sz="2800" b="1" dirty="0" smtClean="0">
                <a:latin typeface="Times New Roman" pitchFamily="18" charset="0"/>
                <a:cs typeface="Times New Roman" pitchFamily="18" charset="0"/>
              </a:rPr>
              <a:t>Зовнішньополітична </a:t>
            </a:r>
            <a:r>
              <a:rPr lang="uk-UA" sz="2800" b="1" dirty="0">
                <a:latin typeface="Times New Roman" pitchFamily="18" charset="0"/>
                <a:cs typeface="Times New Roman" pitchFamily="18" charset="0"/>
              </a:rPr>
              <a:t>діяльність президента зробила США найвпливовішою країною світу. Білл Клінтон був активним учасником мирних переговорів на Балканах і в Ізраїлі. У 1996 році його повторно обрали президентом. Білл Клінтон домігся неймовірного економічного розвитку США, добився зниження рівня інфляції, а також безробіття. Повноваження Клінтона закінчилися в 2000 </a:t>
            </a:r>
            <a:r>
              <a:rPr lang="uk-UA" sz="2800" b="1" dirty="0" smtClean="0">
                <a:latin typeface="Times New Roman" pitchFamily="18" charset="0"/>
                <a:cs typeface="Times New Roman" pitchFamily="18" charset="0"/>
              </a:rPr>
              <a:t>році.</a:t>
            </a:r>
            <a:r>
              <a:rPr lang="uk-UA" sz="2800" b="1" dirty="0">
                <a:latin typeface="Times New Roman" pitchFamily="18" charset="0"/>
                <a:cs typeface="Times New Roman" pitchFamily="18" charset="0"/>
              </a:rPr>
              <a:t> </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Bottom)">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Горизонтальный свиток 2"/>
          <p:cNvSpPr/>
          <p:nvPr/>
        </p:nvSpPr>
        <p:spPr>
          <a:xfrm>
            <a:off x="2195736" y="1556792"/>
            <a:ext cx="5760640" cy="3168352"/>
          </a:xfrm>
          <a:prstGeom prst="horizontalScroll">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uk-UA" dirty="0"/>
          </a:p>
        </p:txBody>
      </p:sp>
      <p:sp>
        <p:nvSpPr>
          <p:cNvPr id="2" name="TextBox 1"/>
          <p:cNvSpPr txBox="1"/>
          <p:nvPr/>
        </p:nvSpPr>
        <p:spPr>
          <a:xfrm>
            <a:off x="3059832" y="2708920"/>
            <a:ext cx="4608512" cy="769441"/>
          </a:xfrm>
          <a:prstGeom prst="rect">
            <a:avLst/>
          </a:prstGeom>
          <a:noFill/>
        </p:spPr>
        <p:txBody>
          <a:bodyPr wrap="square" rtlCol="0">
            <a:spAutoFit/>
          </a:bodyPr>
          <a:lstStyle/>
          <a:p>
            <a:r>
              <a:rPr lang="uk-UA" sz="4400" b="1"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Дякую за увагу!</a:t>
            </a:r>
            <a:endParaRPr lang="uk-UA" sz="4400" b="1"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9" presetClass="exit" presetSubtype="0" accel="100000" fill="hold" grpId="1" nodeType="clickEffect">
                                  <p:stCondLst>
                                    <p:cond delay="0"/>
                                  </p:stCondLst>
                                  <p:childTnLst>
                                    <p:anim calcmode="lin" valueType="num">
                                      <p:cBhvr>
                                        <p:cTn id="16" dur="500"/>
                                        <p:tgtEl>
                                          <p:spTgt spid="2"/>
                                        </p:tgtEl>
                                        <p:attrNameLst>
                                          <p:attrName>ppt_w</p:attrName>
                                        </p:attrNameLst>
                                      </p:cBhvr>
                                      <p:tavLst>
                                        <p:tav tm="0">
                                          <p:val>
                                            <p:strVal val="ppt_w"/>
                                          </p:val>
                                        </p:tav>
                                        <p:tav tm="100000">
                                          <p:val>
                                            <p:fltVal val="0"/>
                                          </p:val>
                                        </p:tav>
                                      </p:tavLst>
                                    </p:anim>
                                    <p:anim calcmode="lin" valueType="num">
                                      <p:cBhvr>
                                        <p:cTn id="17" dur="500"/>
                                        <p:tgtEl>
                                          <p:spTgt spid="2"/>
                                        </p:tgtEl>
                                        <p:attrNameLst>
                                          <p:attrName>ppt_h</p:attrName>
                                        </p:attrNameLst>
                                      </p:cBhvr>
                                      <p:tavLst>
                                        <p:tav tm="0">
                                          <p:val>
                                            <p:strVal val="ppt_h"/>
                                          </p:val>
                                        </p:tav>
                                        <p:tav tm="100000">
                                          <p:val>
                                            <p:fltVal val="0"/>
                                          </p:val>
                                        </p:tav>
                                      </p:tavLst>
                                    </p:anim>
                                    <p:anim calcmode="lin" valueType="num">
                                      <p:cBhvr>
                                        <p:cTn id="18" dur="500"/>
                                        <p:tgtEl>
                                          <p:spTgt spid="2"/>
                                        </p:tgtEl>
                                        <p:attrNameLst>
                                          <p:attrName>style.rotation</p:attrName>
                                        </p:attrNameLst>
                                      </p:cBhvr>
                                      <p:tavLst>
                                        <p:tav tm="0">
                                          <p:val>
                                            <p:fltVal val="0"/>
                                          </p:val>
                                        </p:tav>
                                        <p:tav tm="100000">
                                          <p:val>
                                            <p:fltVal val="360"/>
                                          </p:val>
                                        </p:tav>
                                      </p:tavLst>
                                    </p:anim>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8" presetClass="exit" presetSubtype="16" fill="hold" grpId="1" nodeType="clickEffect">
                                  <p:stCondLst>
                                    <p:cond delay="0"/>
                                  </p:stCondLst>
                                  <p:childTnLst>
                                    <p:animEffect transition="out" filter="diamond(in)">
                                      <p:cBhvr>
                                        <p:cTn id="24" dur="2000"/>
                                        <p:tgtEl>
                                          <p:spTgt spid="3"/>
                                        </p:tgtEl>
                                      </p:cBhvr>
                                    </p:animEffect>
                                    <p:set>
                                      <p:cBhvr>
                                        <p:cTn id="25"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bill-clinton.jpg"/>
          <p:cNvPicPr>
            <a:picLocks noGrp="1" noChangeAspect="1"/>
          </p:cNvPicPr>
          <p:nvPr>
            <p:ph idx="1"/>
          </p:nvPr>
        </p:nvPicPr>
        <p:blipFill>
          <a:blip r:embed="rId2" cstate="print"/>
          <a:stretch>
            <a:fillRect/>
          </a:stretch>
        </p:blipFill>
        <p:spPr>
          <a:xfrm>
            <a:off x="-1" y="0"/>
            <a:ext cx="9419743" cy="6858000"/>
          </a:xfrm>
        </p:spPr>
      </p:pic>
      <p:sp>
        <p:nvSpPr>
          <p:cNvPr id="7" name="TextBox 6"/>
          <p:cNvSpPr txBox="1"/>
          <p:nvPr/>
        </p:nvSpPr>
        <p:spPr>
          <a:xfrm>
            <a:off x="0" y="1052736"/>
            <a:ext cx="1979712" cy="3908762"/>
          </a:xfrm>
          <a:prstGeom prst="rect">
            <a:avLst/>
          </a:prstGeom>
          <a:noFill/>
        </p:spPr>
        <p:txBody>
          <a:bodyPr wrap="square" rtlCol="0">
            <a:spAutoFit/>
          </a:bodyPr>
          <a:lstStyle/>
          <a:p>
            <a:pPr algn="ctr"/>
            <a:r>
              <a:rPr lang="ru-RU" sz="3600" b="1" dirty="0">
                <a:solidFill>
                  <a:schemeClr val="bg1"/>
                </a:solidFill>
                <a:latin typeface="Times New Roman" pitchFamily="18" charset="0"/>
                <a:cs typeface="Times New Roman" pitchFamily="18" charset="0"/>
              </a:rPr>
              <a:t>Білл</a:t>
            </a:r>
            <a:r>
              <a:rPr lang="ru-RU" sz="3600" b="1" dirty="0">
                <a:solidFill>
                  <a:schemeClr val="bg1"/>
                </a:solidFill>
                <a:latin typeface="Times New Roman" pitchFamily="18" charset="0"/>
                <a:cs typeface="Times New Roman" pitchFamily="18" charset="0"/>
              </a:rPr>
              <a:t> </a:t>
            </a:r>
            <a:r>
              <a:rPr lang="ru-RU" sz="3600" b="1" dirty="0">
                <a:solidFill>
                  <a:schemeClr val="bg1"/>
                </a:solidFill>
                <a:latin typeface="Times New Roman" pitchFamily="18" charset="0"/>
                <a:cs typeface="Times New Roman" pitchFamily="18" charset="0"/>
              </a:rPr>
              <a:t>Клінтон</a:t>
            </a:r>
            <a:r>
              <a:rPr lang="ru-RU" sz="3600" b="1" dirty="0">
                <a:solidFill>
                  <a:schemeClr val="bg1"/>
                </a:solidFill>
                <a:latin typeface="Times New Roman" pitchFamily="18" charset="0"/>
                <a:cs typeface="Times New Roman" pitchFamily="18" charset="0"/>
              </a:rPr>
              <a:t> </a:t>
            </a:r>
            <a:r>
              <a:rPr lang="ru-RU" sz="2800" b="1" dirty="0" smtClean="0">
                <a:solidFill>
                  <a:schemeClr val="bg1"/>
                </a:solidFill>
                <a:latin typeface="Times New Roman" pitchFamily="18" charset="0"/>
                <a:cs typeface="Times New Roman" pitchFamily="18" charset="0"/>
              </a:rPr>
              <a:t>   </a:t>
            </a:r>
            <a:r>
              <a:rPr lang="ru-RU" sz="2800" b="1" dirty="0" smtClean="0">
                <a:solidFill>
                  <a:schemeClr val="bg1"/>
                </a:solidFill>
                <a:latin typeface="Times New Roman" pitchFamily="18" charset="0"/>
                <a:cs typeface="Times New Roman" pitchFamily="18" charset="0"/>
              </a:rPr>
              <a:t>народився</a:t>
            </a:r>
            <a:r>
              <a:rPr lang="ru-RU" sz="2800" b="1" dirty="0" smtClean="0">
                <a:solidFill>
                  <a:schemeClr val="bg1"/>
                </a:solidFill>
                <a:latin typeface="Times New Roman" pitchFamily="18" charset="0"/>
                <a:cs typeface="Times New Roman" pitchFamily="18" charset="0"/>
              </a:rPr>
              <a:t> </a:t>
            </a:r>
            <a:r>
              <a:rPr lang="ru-RU" sz="2800" b="1" dirty="0">
                <a:solidFill>
                  <a:schemeClr val="bg1"/>
                </a:solidFill>
                <a:latin typeface="Times New Roman" pitchFamily="18" charset="0"/>
                <a:cs typeface="Times New Roman" pitchFamily="18" charset="0"/>
              </a:rPr>
              <a:t>19 </a:t>
            </a:r>
            <a:r>
              <a:rPr lang="ru-RU" sz="2800" b="1" dirty="0">
                <a:solidFill>
                  <a:schemeClr val="bg1"/>
                </a:solidFill>
                <a:latin typeface="Times New Roman" pitchFamily="18" charset="0"/>
                <a:cs typeface="Times New Roman" pitchFamily="18" charset="0"/>
              </a:rPr>
              <a:t>серпня</a:t>
            </a:r>
            <a:r>
              <a:rPr lang="ru-RU" sz="2800" b="1" dirty="0">
                <a:solidFill>
                  <a:schemeClr val="bg1"/>
                </a:solidFill>
                <a:latin typeface="Times New Roman" pitchFamily="18" charset="0"/>
                <a:cs typeface="Times New Roman" pitchFamily="18" charset="0"/>
              </a:rPr>
              <a:t> 1946 року в </a:t>
            </a:r>
            <a:r>
              <a:rPr lang="ru-RU" sz="2800" b="1" dirty="0" smtClean="0">
                <a:solidFill>
                  <a:schemeClr val="bg1"/>
                </a:solidFill>
                <a:latin typeface="Times New Roman" pitchFamily="18" charset="0"/>
                <a:cs typeface="Times New Roman" pitchFamily="18" charset="0"/>
              </a:rPr>
              <a:t>штаті</a:t>
            </a:r>
            <a:r>
              <a:rPr lang="ru-RU" sz="2800" b="1" dirty="0" smtClean="0">
                <a:solidFill>
                  <a:schemeClr val="bg1"/>
                </a:solidFill>
                <a:latin typeface="Times New Roman" pitchFamily="18" charset="0"/>
                <a:cs typeface="Times New Roman" pitchFamily="18" charset="0"/>
              </a:rPr>
              <a:t> </a:t>
            </a:r>
            <a:r>
              <a:rPr lang="ru-RU" sz="2800" b="1" dirty="0">
                <a:solidFill>
                  <a:schemeClr val="bg1"/>
                </a:solidFill>
                <a:latin typeface="Times New Roman" pitchFamily="18" charset="0"/>
                <a:cs typeface="Times New Roman" pitchFamily="18" charset="0"/>
              </a:rPr>
              <a:t>Арканзас. </a:t>
            </a:r>
            <a:endParaRPr lang="uk-UA" sz="2800" b="1" dirty="0">
              <a:solidFill>
                <a:schemeClr val="bg1"/>
              </a:solidFill>
              <a:latin typeface="Times New Roman" pitchFamily="18" charset="0"/>
              <a:cs typeface="Times New Roman" pitchFamily="18" charset="0"/>
            </a:endParaRPr>
          </a:p>
        </p:txBody>
      </p:sp>
      <p:sp>
        <p:nvSpPr>
          <p:cNvPr id="8" name="TextBox 7"/>
          <p:cNvSpPr txBox="1"/>
          <p:nvPr/>
        </p:nvSpPr>
        <p:spPr>
          <a:xfrm>
            <a:off x="6948264" y="1052736"/>
            <a:ext cx="2195736" cy="3046988"/>
          </a:xfrm>
          <a:prstGeom prst="rect">
            <a:avLst/>
          </a:prstGeom>
          <a:noFill/>
        </p:spPr>
        <p:txBody>
          <a:bodyPr wrap="square" rtlCol="0">
            <a:spAutoFit/>
          </a:bodyPr>
          <a:lstStyle/>
          <a:p>
            <a:pPr algn="ctr"/>
            <a:r>
              <a:rPr lang="ru-RU" sz="3200" b="1" dirty="0" smtClean="0">
                <a:solidFill>
                  <a:schemeClr val="bg1"/>
                </a:solidFill>
                <a:latin typeface="Times New Roman" pitchFamily="18" charset="0"/>
                <a:cs typeface="Times New Roman" pitchFamily="18" charset="0"/>
              </a:rPr>
              <a:t>Його</a:t>
            </a:r>
            <a:r>
              <a:rPr lang="ru-RU" sz="3200" b="1" dirty="0" smtClean="0">
                <a:solidFill>
                  <a:schemeClr val="bg1"/>
                </a:solidFill>
                <a:latin typeface="Times New Roman" pitchFamily="18" charset="0"/>
                <a:cs typeface="Times New Roman" pitchFamily="18" charset="0"/>
              </a:rPr>
              <a:t> </a:t>
            </a:r>
            <a:r>
              <a:rPr lang="ru-RU" sz="3200" b="1" dirty="0" smtClean="0">
                <a:solidFill>
                  <a:schemeClr val="bg1"/>
                </a:solidFill>
                <a:latin typeface="Times New Roman" pitchFamily="18" charset="0"/>
                <a:cs typeface="Times New Roman" pitchFamily="18" charset="0"/>
              </a:rPr>
              <a:t>справжнє</a:t>
            </a:r>
            <a:r>
              <a:rPr lang="ru-RU" sz="3200" b="1" dirty="0" smtClean="0">
                <a:solidFill>
                  <a:schemeClr val="bg1"/>
                </a:solidFill>
                <a:latin typeface="Times New Roman" pitchFamily="18" charset="0"/>
                <a:cs typeface="Times New Roman" pitchFamily="18" charset="0"/>
              </a:rPr>
              <a:t> </a:t>
            </a:r>
            <a:r>
              <a:rPr lang="ru-RU" sz="3200" b="1" dirty="0" smtClean="0">
                <a:solidFill>
                  <a:schemeClr val="bg1"/>
                </a:solidFill>
                <a:latin typeface="Times New Roman" pitchFamily="18" charset="0"/>
                <a:cs typeface="Times New Roman" pitchFamily="18" charset="0"/>
              </a:rPr>
              <a:t>ім'я</a:t>
            </a:r>
            <a:r>
              <a:rPr lang="ru-RU" sz="3200" b="1" dirty="0" smtClean="0">
                <a:solidFill>
                  <a:schemeClr val="bg1"/>
                </a:solidFill>
                <a:latin typeface="Times New Roman" pitchFamily="18" charset="0"/>
                <a:cs typeface="Times New Roman" pitchFamily="18" charset="0"/>
              </a:rPr>
              <a:t> — </a:t>
            </a:r>
            <a:r>
              <a:rPr lang="ru-RU" sz="3200" b="1" dirty="0" smtClean="0">
                <a:solidFill>
                  <a:schemeClr val="bg1"/>
                </a:solidFill>
                <a:latin typeface="Times New Roman" pitchFamily="18" charset="0"/>
                <a:cs typeface="Times New Roman" pitchFamily="18" charset="0"/>
              </a:rPr>
              <a:t>Вільям</a:t>
            </a:r>
            <a:r>
              <a:rPr lang="ru-RU" sz="3200" b="1" dirty="0" smtClean="0">
                <a:solidFill>
                  <a:schemeClr val="bg1"/>
                </a:solidFill>
                <a:latin typeface="Times New Roman" pitchFamily="18" charset="0"/>
                <a:cs typeface="Times New Roman" pitchFamily="18" charset="0"/>
              </a:rPr>
              <a:t> </a:t>
            </a:r>
            <a:r>
              <a:rPr lang="ru-RU" sz="3200" b="1" dirty="0" smtClean="0">
                <a:solidFill>
                  <a:schemeClr val="bg1"/>
                </a:solidFill>
                <a:latin typeface="Times New Roman" pitchFamily="18" charset="0"/>
                <a:cs typeface="Times New Roman" pitchFamily="18" charset="0"/>
              </a:rPr>
              <a:t>Джефферсон</a:t>
            </a:r>
            <a:r>
              <a:rPr lang="ru-RU" sz="3200" b="1" dirty="0" smtClean="0">
                <a:solidFill>
                  <a:schemeClr val="bg1"/>
                </a:solidFill>
                <a:latin typeface="Times New Roman" pitchFamily="18" charset="0"/>
                <a:cs typeface="Times New Roman" pitchFamily="18" charset="0"/>
              </a:rPr>
              <a:t> </a:t>
            </a:r>
            <a:r>
              <a:rPr lang="ru-RU" sz="3200" b="1" dirty="0" smtClean="0">
                <a:solidFill>
                  <a:schemeClr val="bg1"/>
                </a:solidFill>
                <a:latin typeface="Times New Roman" pitchFamily="18" charset="0"/>
                <a:cs typeface="Times New Roman" pitchFamily="18" charset="0"/>
              </a:rPr>
              <a:t>Блайт</a:t>
            </a:r>
            <a:r>
              <a:rPr lang="ru-RU" sz="3200" b="1" dirty="0" smtClean="0">
                <a:solidFill>
                  <a:schemeClr val="bg1"/>
                </a:solidFill>
                <a:latin typeface="Times New Roman" pitchFamily="18" charset="0"/>
                <a:cs typeface="Times New Roman" pitchFamily="18" charset="0"/>
              </a:rPr>
              <a:t>. </a:t>
            </a:r>
            <a:endParaRPr lang="uk-UA" sz="32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0" nodeType="clickEffect">
                                  <p:stCondLst>
                                    <p:cond delay="0"/>
                                  </p:stCondLst>
                                  <p:iterate type="lt">
                                    <p:tmPct val="50000"/>
                                  </p:iterate>
                                  <p:childTnLst>
                                    <p:set>
                                      <p:cBhvr>
                                        <p:cTn id="11" dur="1" fill="hold">
                                          <p:stCondLst>
                                            <p:cond delay="0"/>
                                          </p:stCondLst>
                                        </p:cTn>
                                        <p:tgtEl>
                                          <p:spTgt spid="8"/>
                                        </p:tgtEl>
                                        <p:attrNameLst>
                                          <p:attrName>style.visibility</p:attrName>
                                        </p:attrNameLst>
                                      </p:cBhvr>
                                      <p:to>
                                        <p:strVal val="visible"/>
                                      </p:to>
                                    </p:set>
                                    <p:set>
                                      <p:cBhvr>
                                        <p:cTn id="12" dur="228" fill="hold">
                                          <p:stCondLst>
                                            <p:cond delay="0"/>
                                          </p:stCondLst>
                                        </p:cTn>
                                        <p:tgtEl>
                                          <p:spTgt spid="8"/>
                                        </p:tgtEl>
                                        <p:attrNameLst>
                                          <p:attrName>style.rotation</p:attrName>
                                        </p:attrNameLst>
                                      </p:cBhvr>
                                      <p:to>
                                        <p:strVal val="-45.0"/>
                                      </p:to>
                                    </p:set>
                                    <p:anim calcmode="lin" valueType="num">
                                      <p:cBhvr>
                                        <p:cTn id="13" dur="228" fill="hold">
                                          <p:stCondLst>
                                            <p:cond delay="228"/>
                                          </p:stCondLst>
                                        </p:cTn>
                                        <p:tgtEl>
                                          <p:spTgt spid="8"/>
                                        </p:tgtEl>
                                        <p:attrNameLst>
                                          <p:attrName>style.rotation</p:attrName>
                                        </p:attrNameLst>
                                      </p:cBhvr>
                                      <p:tavLst>
                                        <p:tav tm="0">
                                          <p:val>
                                            <p:fltVal val="-45"/>
                                          </p:val>
                                        </p:tav>
                                        <p:tav tm="69900">
                                          <p:val>
                                            <p:fltVal val="45"/>
                                          </p:val>
                                        </p:tav>
                                        <p:tav tm="100000">
                                          <p:val>
                                            <p:fltVal val="0"/>
                                          </p:val>
                                        </p:tav>
                                      </p:tavLst>
                                    </p:anim>
                                    <p:anim calcmode="lin" valueType="num">
                                      <p:cBhvr>
                                        <p:cTn id="14" dur="228" fill="hold">
                                          <p:stCondLst>
                                            <p:cond delay="0"/>
                                          </p:stCondLst>
                                        </p:cTn>
                                        <p:tgtEl>
                                          <p:spTgt spid="8"/>
                                        </p:tgtEl>
                                        <p:attrNameLst>
                                          <p:attrName>ppt_y</p:attrName>
                                        </p:attrNameLst>
                                      </p:cBhvr>
                                      <p:tavLst>
                                        <p:tav tm="0">
                                          <p:val>
                                            <p:strVal val="#ppt_y-1"/>
                                          </p:val>
                                        </p:tav>
                                        <p:tav tm="100000">
                                          <p:val>
                                            <p:strVal val="#ppt_y-(0.354*#ppt_w-0.172*#ppt_h)"/>
                                          </p:val>
                                        </p:tav>
                                      </p:tavLst>
                                    </p:anim>
                                    <p:anim calcmode="lin" valueType="num">
                                      <p:cBhvr>
                                        <p:cTn id="15" dur="78" decel="50000" autoRev="1" fill="hold">
                                          <p:stCondLst>
                                            <p:cond delay="228"/>
                                          </p:stCondLst>
                                        </p:cTn>
                                        <p:tgtEl>
                                          <p:spTgt spid="8"/>
                                        </p:tgtEl>
                                        <p:attrNameLst>
                                          <p:attrName>ppt_y</p:attrName>
                                        </p:attrNameLst>
                                      </p:cBhvr>
                                      <p:tavLst>
                                        <p:tav tm="0">
                                          <p:val>
                                            <p:strVal val="#ppt_y-(0.354*#ppt_w-0.172*#ppt_h)"/>
                                          </p:val>
                                        </p:tav>
                                        <p:tav tm="100000">
                                          <p:val>
                                            <p:strVal val="#ppt_y-(0.354*#ppt_w-0.172*#ppt_h)-#ppt_h/2"/>
                                          </p:val>
                                        </p:tav>
                                      </p:tavLst>
                                    </p:anim>
                                    <p:anim calcmode="lin" valueType="num">
                                      <p:cBhvr>
                                        <p:cTn id="16" dur="68" fill="hold">
                                          <p:stCondLst>
                                            <p:cond delay="432"/>
                                          </p:stCondLst>
                                        </p:cTn>
                                        <p:tgtEl>
                                          <p:spTgt spid="8"/>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1920" y="836712"/>
            <a:ext cx="5049808" cy="3312368"/>
          </a:xfrm>
          <a:solidFill>
            <a:schemeClr val="bg1"/>
          </a:solidFill>
          <a:ln>
            <a:solidFill>
              <a:schemeClr val="bg1"/>
            </a:solidFill>
          </a:ln>
        </p:spPr>
        <p:txBody>
          <a:bodyPr>
            <a:normAutofit/>
          </a:bodyPr>
          <a:lstStyle/>
          <a:p>
            <a:r>
              <a:rPr lang="uk-UA" dirty="0" smtClean="0">
                <a:solidFill>
                  <a:schemeClr val="accent5">
                    <a:lumMod val="75000"/>
                  </a:schemeClr>
                </a:solidFill>
                <a:latin typeface="Times New Roman" pitchFamily="18" charset="0"/>
                <a:cs typeface="Times New Roman" pitchFamily="18" charset="0"/>
              </a:rPr>
              <a:t>Білл Клінтон зі шкільних років виділявся серед однолітків </a:t>
            </a:r>
            <a:r>
              <a:rPr lang="uk-UA" dirty="0" smtClean="0">
                <a:solidFill>
                  <a:schemeClr val="accent5">
                    <a:lumMod val="75000"/>
                  </a:schemeClr>
                </a:solidFill>
                <a:latin typeface="Times New Roman" pitchFamily="18" charset="0"/>
                <a:cs typeface="Times New Roman" pitchFamily="18" charset="0"/>
              </a:rPr>
              <a:t>своїм</a:t>
            </a:r>
            <a:endParaRPr lang="uk-UA" dirty="0">
              <a:solidFill>
                <a:schemeClr val="accent5">
                  <a:lumMod val="75000"/>
                </a:schemeClr>
              </a:solidFill>
              <a:latin typeface="Times New Roman" pitchFamily="18" charset="0"/>
              <a:cs typeface="Times New Roman" pitchFamily="18" charset="0"/>
            </a:endParaRPr>
          </a:p>
        </p:txBody>
      </p:sp>
      <p:pic>
        <p:nvPicPr>
          <p:cNvPr id="3" name="Рисунок 2" descr="bill-clinton-getty1.jpg"/>
          <p:cNvPicPr>
            <a:picLocks noChangeAspect="1"/>
          </p:cNvPicPr>
          <p:nvPr/>
        </p:nvPicPr>
        <p:blipFill>
          <a:blip r:embed="rId2" cstate="print"/>
          <a:stretch>
            <a:fillRect/>
          </a:stretch>
        </p:blipFill>
        <p:spPr>
          <a:xfrm>
            <a:off x="1331640" y="692696"/>
            <a:ext cx="2402984" cy="2924944"/>
          </a:xfrm>
          <a:prstGeom prst="rect">
            <a:avLst/>
          </a:prstGeom>
        </p:spPr>
      </p:pic>
      <p:sp>
        <p:nvSpPr>
          <p:cNvPr id="4" name="Прямоугольник 3"/>
          <p:cNvSpPr/>
          <p:nvPr/>
        </p:nvSpPr>
        <p:spPr>
          <a:xfrm>
            <a:off x="1763688" y="3861048"/>
            <a:ext cx="6264696" cy="2077492"/>
          </a:xfrm>
          <a:prstGeom prst="rect">
            <a:avLst/>
          </a:prstGeom>
        </p:spPr>
        <p:txBody>
          <a:bodyPr wrap="square">
            <a:spAutoFit/>
          </a:bodyPr>
          <a:lstStyle/>
          <a:p>
            <a:r>
              <a:rPr lang="uk-UA" sz="4300" dirty="0" smtClean="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розумом і музичним талантом — він грав у джаз-оркестрі. </a:t>
            </a:r>
            <a:endParaRPr lang="uk-UA" sz="4300" dirty="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40152" y="764704"/>
            <a:ext cx="2743200" cy="6583288"/>
          </a:xfrm>
        </p:spPr>
        <p:txBody>
          <a:bodyPr/>
          <a:lstStyle/>
          <a:p>
            <a:r>
              <a:rPr lang="ru-RU" sz="3200" b="0" dirty="0" smtClean="0">
                <a:latin typeface="Times New Roman" pitchFamily="18" charset="0"/>
                <a:cs typeface="Times New Roman" pitchFamily="18" charset="0"/>
              </a:rPr>
              <a:t>У 1963 </a:t>
            </a:r>
            <a:r>
              <a:rPr lang="ru-RU" sz="3200" b="0" dirty="0" smtClean="0">
                <a:latin typeface="Times New Roman" pitchFamily="18" charset="0"/>
                <a:cs typeface="Times New Roman" pitchFamily="18" charset="0"/>
              </a:rPr>
              <a:t>році</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Білл</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Клінтон</a:t>
            </a:r>
            <a:r>
              <a:rPr lang="ru-RU" sz="3200" b="0" dirty="0" smtClean="0">
                <a:latin typeface="Times New Roman" pitchFamily="18" charset="0"/>
                <a:cs typeface="Times New Roman" pitchFamily="18" charset="0"/>
              </a:rPr>
              <a:t> разом </a:t>
            </a:r>
            <a:r>
              <a:rPr lang="ru-RU" sz="3200" b="0" dirty="0" smtClean="0">
                <a:latin typeface="Times New Roman" pitchFamily="18" charset="0"/>
                <a:cs typeface="Times New Roman" pitchFamily="18" charset="0"/>
              </a:rPr>
              <a:t>із</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молоддю</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зустрівся</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з</a:t>
            </a:r>
            <a:r>
              <a:rPr lang="ru-RU" sz="3200" b="0" dirty="0" smtClean="0">
                <a:latin typeface="Times New Roman" pitchFamily="18" charset="0"/>
                <a:cs typeface="Times New Roman" pitchFamily="18" charset="0"/>
              </a:rPr>
              <a:t> президентом США Джоном </a:t>
            </a:r>
            <a:r>
              <a:rPr lang="ru-RU" sz="3200" b="0" dirty="0" smtClean="0">
                <a:latin typeface="Times New Roman" pitchFamily="18" charset="0"/>
                <a:cs typeface="Times New Roman" pitchFamily="18" charset="0"/>
              </a:rPr>
              <a:t>Кеннеді</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Після</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рукостискання</a:t>
            </a:r>
            <a:r>
              <a:rPr lang="ru-RU" sz="3200" b="0" dirty="0" smtClean="0">
                <a:latin typeface="Times New Roman" pitchFamily="18" charset="0"/>
                <a:cs typeface="Times New Roman" pitchFamily="18" charset="0"/>
              </a:rPr>
              <a:t> президента </a:t>
            </a:r>
            <a:r>
              <a:rPr lang="ru-RU" sz="3200" b="0" dirty="0" smtClean="0">
                <a:latin typeface="Times New Roman" pitchFamily="18" charset="0"/>
                <a:cs typeface="Times New Roman" pitchFamily="18" charset="0"/>
              </a:rPr>
              <a:t>він</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і</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вирішив</a:t>
            </a:r>
            <a:r>
              <a:rPr lang="ru-RU" sz="3200" b="0" dirty="0" smtClean="0">
                <a:latin typeface="Times New Roman" pitchFamily="18" charset="0"/>
                <a:cs typeface="Times New Roman" pitchFamily="18" charset="0"/>
              </a:rPr>
              <a:t> </a:t>
            </a:r>
            <a:r>
              <a:rPr lang="ru-RU" sz="3200" b="0" dirty="0" smtClean="0">
                <a:latin typeface="Times New Roman" pitchFamily="18" charset="0"/>
                <a:cs typeface="Times New Roman" pitchFamily="18" charset="0"/>
              </a:rPr>
              <a:t>присвятити</a:t>
            </a:r>
            <a:r>
              <a:rPr lang="ru-RU" sz="3200" b="0" dirty="0" smtClean="0">
                <a:latin typeface="Times New Roman" pitchFamily="18" charset="0"/>
                <a:cs typeface="Times New Roman" pitchFamily="18" charset="0"/>
              </a:rPr>
              <a:t> себе </a:t>
            </a:r>
            <a:r>
              <a:rPr lang="ru-RU" sz="3200" b="0" dirty="0" smtClean="0">
                <a:latin typeface="Times New Roman" pitchFamily="18" charset="0"/>
                <a:cs typeface="Times New Roman" pitchFamily="18" charset="0"/>
              </a:rPr>
              <a:t>політиці</a:t>
            </a:r>
            <a:r>
              <a:rPr lang="ru-RU" sz="3200" b="0" dirty="0" smtClean="0">
                <a:latin typeface="Times New Roman" pitchFamily="18" charset="0"/>
                <a:cs typeface="Times New Roman" pitchFamily="18" charset="0"/>
              </a:rPr>
              <a:t>.</a:t>
            </a:r>
            <a:r>
              <a:rPr lang="ru-RU" b="0" dirty="0" smtClean="0"/>
              <a:t/>
            </a:r>
            <a:br>
              <a:rPr lang="ru-RU" b="0" dirty="0" smtClean="0"/>
            </a:br>
            <a:r>
              <a:rPr lang="ru-RU" dirty="0" smtClean="0"/>
              <a:t/>
            </a:r>
            <a:br>
              <a:rPr lang="ru-RU" dirty="0" smtClean="0"/>
            </a:br>
            <a:endParaRPr lang="uk-UA" dirty="0"/>
          </a:p>
        </p:txBody>
      </p:sp>
      <p:pic>
        <p:nvPicPr>
          <p:cNvPr id="5" name="Рисунок 4" descr="JohnFK.png"/>
          <p:cNvPicPr>
            <a:picLocks noGrp="1" noChangeAspect="1"/>
          </p:cNvPicPr>
          <p:nvPr>
            <p:ph type="pic" idx="1"/>
          </p:nvPr>
        </p:nvPicPr>
        <p:blipFill>
          <a:blip r:embed="rId2" cstate="print"/>
          <a:srcRect t="17540" b="17540"/>
          <a:stretch>
            <a:fillRect/>
          </a:stretch>
        </p:blipFill>
        <p:spPr>
          <a:xfrm>
            <a:off x="827584" y="1124744"/>
            <a:ext cx="4419600" cy="3514531"/>
          </a:xfrm>
        </p:spPr>
      </p:pic>
      <p:sp>
        <p:nvSpPr>
          <p:cNvPr id="4" name="Текст 3"/>
          <p:cNvSpPr>
            <a:spLocks noGrp="1"/>
          </p:cNvSpPr>
          <p:nvPr>
            <p:ph type="body" sz="half" idx="2"/>
          </p:nvPr>
        </p:nvSpPr>
        <p:spPr/>
        <p:txBody>
          <a:bodyPr>
            <a:normAutofit/>
          </a:bodyPr>
          <a:lstStyle/>
          <a:p>
            <a:pPr algn="ctr"/>
            <a:r>
              <a:rPr lang="uk-UA" sz="3200" b="1"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Джон Кеннеді</a:t>
            </a:r>
            <a:endParaRPr lang="uk-UA" sz="3200" b="1" dirty="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Scale>
                                      <p:cBhvr>
                                        <p:cTn id="7"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xEl>
                                              <p:pRg st="0" end="0"/>
                                            </p:txEl>
                                          </p:spTgt>
                                        </p:tgtEl>
                                        <p:attrNameLst>
                                          <p:attrName>ppt_x</p:attrName>
                                          <p:attrName>ppt_y</p:attrName>
                                        </p:attrNameLst>
                                      </p:cBhvr>
                                    </p:animMotion>
                                    <p:animEffect transition="in" filter="fade">
                                      <p:cBhvr>
                                        <p:cTn id="9"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276872"/>
            <a:ext cx="7498080" cy="4378816"/>
          </a:xfrm>
        </p:spPr>
        <p:txBody>
          <a:bodyPr>
            <a:normAutofit fontScale="90000"/>
          </a:bodyPr>
          <a:lstStyle/>
          <a:p>
            <a:r>
              <a:rPr lang="uk-UA" dirty="0" smtClean="0">
                <a:latin typeface="Times New Roman" pitchFamily="18" charset="0"/>
                <a:cs typeface="Times New Roman" pitchFamily="18" charset="0"/>
              </a:rPr>
              <a:t>Білл Клінтон закінчив університет у Вашингтоні і Оксфордський університет, потім вступив на юридичний факультет Єльського університету, де й познайомився з майбутньою дружиною.</a:t>
            </a:r>
            <a:endParaRPr lang="uk-UA" dirty="0">
              <a:latin typeface="Times New Roman" pitchFamily="18" charset="0"/>
              <a:cs typeface="Times New Roman" pitchFamily="18" charset="0"/>
            </a:endParaRPr>
          </a:p>
        </p:txBody>
      </p:sp>
      <p:pic>
        <p:nvPicPr>
          <p:cNvPr id="3" name="Рисунок 2" descr="3675048468_8188d29162_o-300x200.jpg"/>
          <p:cNvPicPr>
            <a:picLocks noChangeAspect="1"/>
          </p:cNvPicPr>
          <p:nvPr/>
        </p:nvPicPr>
        <p:blipFill>
          <a:blip r:embed="rId2" cstate="print"/>
          <a:stretch>
            <a:fillRect/>
          </a:stretch>
        </p:blipFill>
        <p:spPr>
          <a:xfrm>
            <a:off x="3491880" y="548680"/>
            <a:ext cx="2857500" cy="1905000"/>
          </a:xfrm>
          <a:prstGeom prst="rect">
            <a:avLst/>
          </a:prstGeom>
        </p:spPr>
      </p:pic>
      <p:pic>
        <p:nvPicPr>
          <p:cNvPr id="4" name="Рисунок 3" descr="yak-vstupiti-v-yelskiy-universitet.jpg"/>
          <p:cNvPicPr>
            <a:picLocks noChangeAspect="1"/>
          </p:cNvPicPr>
          <p:nvPr/>
        </p:nvPicPr>
        <p:blipFill>
          <a:blip r:embed="rId3" cstate="print"/>
          <a:stretch>
            <a:fillRect/>
          </a:stretch>
        </p:blipFill>
        <p:spPr>
          <a:xfrm>
            <a:off x="6372200" y="548680"/>
            <a:ext cx="2496277" cy="1872208"/>
          </a:xfrm>
          <a:prstGeom prst="rect">
            <a:avLst/>
          </a:prstGeom>
        </p:spPr>
      </p:pic>
      <p:pic>
        <p:nvPicPr>
          <p:cNvPr id="6" name="Рисунок 5" descr="Seattle_Suzzallo_Library.jpg"/>
          <p:cNvPicPr>
            <a:picLocks noChangeAspect="1"/>
          </p:cNvPicPr>
          <p:nvPr/>
        </p:nvPicPr>
        <p:blipFill>
          <a:blip r:embed="rId4" cstate="print"/>
          <a:stretch>
            <a:fillRect/>
          </a:stretch>
        </p:blipFill>
        <p:spPr>
          <a:xfrm>
            <a:off x="251520" y="548680"/>
            <a:ext cx="3240360" cy="1888348"/>
          </a:xfrm>
          <a:prstGeom prst="rect">
            <a:avLst/>
          </a:prstGeom>
        </p:spPr>
      </p:pic>
      <p:sp>
        <p:nvSpPr>
          <p:cNvPr id="7" name="Стрелка вправо 6"/>
          <p:cNvSpPr/>
          <p:nvPr/>
        </p:nvSpPr>
        <p:spPr>
          <a:xfrm>
            <a:off x="3131840" y="1484784"/>
            <a:ext cx="864096" cy="504056"/>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dirty="0"/>
          </a:p>
        </p:txBody>
      </p:sp>
      <p:sp>
        <p:nvSpPr>
          <p:cNvPr id="8" name="Стрелка вправо 7"/>
          <p:cNvSpPr/>
          <p:nvPr/>
        </p:nvSpPr>
        <p:spPr>
          <a:xfrm>
            <a:off x="5940152" y="1484784"/>
            <a:ext cx="864096" cy="504056"/>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900" decel="100000" fill="hold"/>
                                        <p:tgtEl>
                                          <p:spTgt spid="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2eba36a-01.jpg"/>
          <p:cNvPicPr>
            <a:picLocks noGrp="1" noChangeAspect="1"/>
          </p:cNvPicPr>
          <p:nvPr>
            <p:ph sz="half" idx="1"/>
          </p:nvPr>
        </p:nvPicPr>
        <p:blipFill>
          <a:blip r:embed="rId2" cstate="print"/>
          <a:stretch>
            <a:fillRect/>
          </a:stretch>
        </p:blipFill>
        <p:spPr>
          <a:xfrm>
            <a:off x="4932040" y="1340768"/>
            <a:ext cx="3657600" cy="246278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Содержимое 3"/>
          <p:cNvSpPr>
            <a:spLocks noGrp="1"/>
          </p:cNvSpPr>
          <p:nvPr>
            <p:ph sz="half" idx="2"/>
          </p:nvPr>
        </p:nvSpPr>
        <p:spPr>
          <a:xfrm>
            <a:off x="1187624" y="764704"/>
            <a:ext cx="3657600" cy="2852936"/>
          </a:xfrm>
        </p:spPr>
        <p:txBody>
          <a:bodyPr>
            <a:noAutofit/>
          </a:bodyPr>
          <a:lstStyle/>
          <a:p>
            <a:pPr>
              <a:buNone/>
            </a:pPr>
            <a:r>
              <a:rPr lang="uk-UA" dirty="0" smtClean="0">
                <a:latin typeface="Times New Roman" pitchFamily="18" charset="0"/>
                <a:cs typeface="Times New Roman" pitchFamily="18" charset="0"/>
              </a:rPr>
              <a:t>    </a:t>
            </a:r>
            <a:r>
              <a:rPr lang="uk-UA" dirty="0" smtClean="0">
                <a:effectLst>
                  <a:outerShdw blurRad="38100" dist="38100" dir="2700000" algn="tl">
                    <a:srgbClr val="000000">
                      <a:alpha val="43137"/>
                    </a:srgbClr>
                  </a:outerShdw>
                </a:effectLst>
                <a:latin typeface="Times New Roman" pitchFamily="18" charset="0"/>
                <a:cs typeface="Times New Roman" pitchFamily="18" charset="0"/>
              </a:rPr>
              <a:t>У </a:t>
            </a:r>
            <a:r>
              <a:rPr lang="uk-UA" dirty="0" smtClean="0">
                <a:effectLst>
                  <a:outerShdw blurRad="38100" dist="38100" dir="2700000" algn="tl">
                    <a:srgbClr val="000000">
                      <a:alpha val="43137"/>
                    </a:srgbClr>
                  </a:outerShdw>
                </a:effectLst>
                <a:latin typeface="Times New Roman" pitchFamily="18" charset="0"/>
                <a:cs typeface="Times New Roman" pitchFamily="18" charset="0"/>
              </a:rPr>
              <a:t>1978 році Білл Клінтон став губернатором штату, кілька разів перебираючи на цей пост. Пріоритетами діяльності </a:t>
            </a:r>
            <a:r>
              <a:rPr lang="uk-UA" dirty="0" smtClean="0">
                <a:effectLst>
                  <a:outerShdw blurRad="38100" dist="38100" dir="2700000" algn="tl">
                    <a:srgbClr val="000000">
                      <a:alpha val="43137"/>
                    </a:srgbClr>
                  </a:outerShdw>
                </a:effectLst>
                <a:latin typeface="Times New Roman" pitchFamily="18" charset="0"/>
                <a:cs typeface="Times New Roman" pitchFamily="18" charset="0"/>
              </a:rPr>
              <a:t>Клінтона</a:t>
            </a:r>
            <a:endParaRPr lang="uk-UA"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Прямоугольник 6"/>
          <p:cNvSpPr/>
          <p:nvPr/>
        </p:nvSpPr>
        <p:spPr>
          <a:xfrm>
            <a:off x="1547664" y="3861048"/>
            <a:ext cx="4572000" cy="2246769"/>
          </a:xfrm>
          <a:prstGeom prst="rect">
            <a:avLst/>
          </a:prstGeom>
        </p:spPr>
        <p:txBody>
          <a:bodyPr>
            <a:spAutoFit/>
          </a:bodyPr>
          <a:lstStyle/>
          <a:p>
            <a:pPr>
              <a:buNone/>
            </a:pPr>
            <a:r>
              <a:rPr lang="uk-UA" sz="2800" dirty="0" smtClean="0">
                <a:effectLst>
                  <a:outerShdw blurRad="38100" dist="38100" dir="2700000" algn="tl">
                    <a:srgbClr val="000000">
                      <a:alpha val="43137"/>
                    </a:srgbClr>
                  </a:outerShdw>
                </a:effectLst>
                <a:latin typeface="Times New Roman" pitchFamily="18" charset="0"/>
                <a:cs typeface="Times New Roman" pitchFamily="18" charset="0"/>
              </a:rPr>
              <a:t>був розвиток підприємництва та освіти. У 1992 році Білл Клінтон став наймолодшим президентом США за всю історію країни.</a:t>
            </a:r>
            <a:endParaRPr lang="uk-UA"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3528392" cy="6858000"/>
          </a:xfrm>
        </p:spPr>
        <p:txBody>
          <a:bodyPr>
            <a:noAutofit/>
          </a:bodyPr>
          <a:lstStyle/>
          <a:p>
            <a:r>
              <a:rPr lang="uk-UA" sz="2400" b="1" dirty="0" smtClean="0">
                <a:latin typeface="Times New Roman" pitchFamily="18" charset="0"/>
                <a:cs typeface="Times New Roman" pitchFamily="18" charset="0"/>
              </a:rPr>
              <a:t>Президентство Клінтона припало на той час, коли в світі відбувалися суттєві зміни, спричинені розвалом </a:t>
            </a:r>
            <a:r>
              <a:rPr lang="uk-UA" sz="2400" b="1" dirty="0" smtClean="0">
                <a:effectLst/>
                <a:latin typeface="Times New Roman" pitchFamily="18" charset="0"/>
                <a:cs typeface="Times New Roman" pitchFamily="18" charset="0"/>
              </a:rPr>
              <a:t>СРСР</a:t>
            </a:r>
            <a:r>
              <a:rPr lang="uk-UA" sz="2400" b="1" dirty="0" smtClean="0">
                <a:latin typeface="Times New Roman" pitchFamily="18" charset="0"/>
                <a:cs typeface="Times New Roman" pitchFamily="18" charset="0"/>
              </a:rPr>
              <a:t> і кінцем Холодної війни. Міжнародні обставини позначилися на внутрішньополітичному курсі Клінтона, який отримав назву «світове лідерство» («велика стратегія») і зводився до глобального політичного, економічного та військового впливу США. </a:t>
            </a:r>
            <a:endParaRPr lang="uk-UA" sz="2400" b="1" dirty="0">
              <a:latin typeface="Times New Roman" pitchFamily="18" charset="0"/>
              <a:cs typeface="Times New Roman" pitchFamily="18" charset="0"/>
            </a:endParaRPr>
          </a:p>
        </p:txBody>
      </p:sp>
      <p:pic>
        <p:nvPicPr>
          <p:cNvPr id="5" name="Рисунок 4" descr="20101004-5109.jpg"/>
          <p:cNvPicPr>
            <a:picLocks noChangeAspect="1"/>
          </p:cNvPicPr>
          <p:nvPr/>
        </p:nvPicPr>
        <p:blipFill>
          <a:blip r:embed="rId2" cstate="print"/>
          <a:stretch>
            <a:fillRect/>
          </a:stretch>
        </p:blipFill>
        <p:spPr>
          <a:xfrm>
            <a:off x="4579078" y="0"/>
            <a:ext cx="4564922" cy="6858000"/>
          </a:xfrm>
          <a:prstGeom prst="rect">
            <a:avLst/>
          </a:prstGeom>
        </p:spPr>
      </p:pic>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3347864" y="548680"/>
            <a:ext cx="5262736" cy="5577483"/>
          </a:xfrm>
        </p:spPr>
        <p:txBody>
          <a:bodyPr>
            <a:normAutofit fontScale="92500" lnSpcReduction="10000"/>
          </a:bodyPr>
          <a:lstStyle/>
          <a:p>
            <a:pPr>
              <a:buNone/>
            </a:pPr>
            <a:r>
              <a:rPr lang="uk-UA" dirty="0" smtClean="0"/>
              <a:t>		</a:t>
            </a:r>
            <a:r>
              <a:rPr lang="uk-UA"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Президент </a:t>
            </a:r>
            <a:r>
              <a:rPr lang="uk-UA"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намагався підтримувати конструктивні відносини з пострадянськими країнами, спрямовані на поширення демократії та ринкової економіки. Саме він висунув тезу перетворення НАТО на політичну організацію та розширення її на Схід, хоча за це зазнав критики як серед американської, так і світової, громадськості.</a:t>
            </a:r>
            <a:endParaRPr lang="uk-UA" dirty="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Рисунок 4" descr="загруженное.jpg"/>
          <p:cNvPicPr>
            <a:picLocks noChangeAspect="1"/>
          </p:cNvPicPr>
          <p:nvPr/>
        </p:nvPicPr>
        <p:blipFill>
          <a:blip r:embed="rId2" cstate="print"/>
          <a:stretch>
            <a:fillRect/>
          </a:stretch>
        </p:blipFill>
        <p:spPr>
          <a:xfrm>
            <a:off x="683568" y="1052736"/>
            <a:ext cx="2736304" cy="365310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55776" y="0"/>
            <a:ext cx="6400800" cy="6309320"/>
          </a:xfrm>
        </p:spPr>
        <p:txBody>
          <a:bodyPr>
            <a:noAutofit/>
          </a:bodyPr>
          <a:lstStyle/>
          <a:p>
            <a:r>
              <a:rPr lang="uk-UA" sz="3000" dirty="0" smtClean="0"/>
              <a:t>	</a:t>
            </a:r>
            <a:r>
              <a:rPr lang="uk-UA" sz="3000" dirty="0" smtClean="0">
                <a:solidFill>
                  <a:schemeClr val="accent3">
                    <a:lumMod val="50000"/>
                  </a:schemeClr>
                </a:solidFill>
                <a:latin typeface="Times New Roman" pitchFamily="18" charset="0"/>
                <a:cs typeface="Times New Roman" pitchFamily="18" charset="0"/>
              </a:rPr>
              <a:t>У </a:t>
            </a:r>
            <a:r>
              <a:rPr lang="uk-UA" sz="3000" dirty="0" smtClean="0">
                <a:solidFill>
                  <a:schemeClr val="accent3">
                    <a:lumMod val="50000"/>
                  </a:schemeClr>
                </a:solidFill>
                <a:latin typeface="Times New Roman" pitchFamily="18" charset="0"/>
                <a:cs typeface="Times New Roman" pitchFamily="18" charset="0"/>
              </a:rPr>
              <a:t>внутрішній політиці під час його правління у США почався один з найдовших періодів економічного зросту та стабільності. Внутрішньополітичний курс Клінтона мав назву «відродження Америки» і зводився до зростання державного регулювання економіки, надання федеральним органам влади більших повноважень для реалізації економічної політики. Здійснювалося стимулювання інвестицій у будівництво шосейних доріг, комунальний благоустрій, енергозбереження, підтримку молоді і т. д., надавалися податкові пільги підприємствам, що створювали нові робочі місця. У зв'язку з новою міжнародною обстановкою, Клінтон скоротив військові витрати.</a:t>
            </a:r>
            <a:endParaRPr lang="uk-UA" sz="3000" dirty="0">
              <a:solidFill>
                <a:schemeClr val="accent3">
                  <a:lumMod val="50000"/>
                </a:schemeClr>
              </a:solidFill>
              <a:latin typeface="Times New Roman" pitchFamily="18" charset="0"/>
              <a:cs typeface="Times New Roman" pitchFamily="18" charset="0"/>
            </a:endParaRPr>
          </a:p>
        </p:txBody>
      </p:sp>
      <p:pic>
        <p:nvPicPr>
          <p:cNvPr id="6" name="Рисунок 5" descr="82169336_13305947_sq-63221e6ee16e9a84149fd6a4a0ec6dae03f6f82b.jpg"/>
          <p:cNvPicPr>
            <a:picLocks noChangeAspect="1"/>
          </p:cNvPicPr>
          <p:nvPr/>
        </p:nvPicPr>
        <p:blipFill>
          <a:blip r:embed="rId2" cstate="print"/>
          <a:stretch>
            <a:fillRect/>
          </a:stretch>
        </p:blipFill>
        <p:spPr>
          <a:xfrm>
            <a:off x="0" y="0"/>
            <a:ext cx="2483768" cy="2483768"/>
          </a:xfrm>
          <a:prstGeom prst="rect">
            <a:avLst/>
          </a:prstGeom>
        </p:spPr>
      </p:pic>
      <p:pic>
        <p:nvPicPr>
          <p:cNvPr id="11" name="Рисунок 10" descr="1276869613_bill-clinton-picture-3.jpg"/>
          <p:cNvPicPr>
            <a:picLocks noChangeAspect="1"/>
          </p:cNvPicPr>
          <p:nvPr/>
        </p:nvPicPr>
        <p:blipFill>
          <a:blip r:embed="rId3" cstate="print"/>
          <a:stretch>
            <a:fillRect/>
          </a:stretch>
        </p:blipFill>
        <p:spPr>
          <a:xfrm>
            <a:off x="-1" y="3621173"/>
            <a:ext cx="2483769" cy="3236827"/>
          </a:xfrm>
          <a:prstGeom prst="rect">
            <a:avLst/>
          </a:prstGeom>
        </p:spPr>
      </p:pic>
      <p:pic>
        <p:nvPicPr>
          <p:cNvPr id="5" name="Рисунок 4" descr="71310.jpg"/>
          <p:cNvPicPr>
            <a:picLocks noChangeAspect="1"/>
          </p:cNvPicPr>
          <p:nvPr/>
        </p:nvPicPr>
        <p:blipFill>
          <a:blip r:embed="rId4" cstate="print"/>
          <a:stretch>
            <a:fillRect/>
          </a:stretch>
        </p:blipFill>
        <p:spPr>
          <a:xfrm>
            <a:off x="0" y="1990940"/>
            <a:ext cx="2483768" cy="1654084"/>
          </a:xfrm>
          <a:prstGeom prst="rect">
            <a:avLst/>
          </a:prstGeom>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TotalTime>
  <Words>212</Words>
  <Application>Microsoft Office PowerPoint</Application>
  <PresentationFormat>Экран (4:3)</PresentationFormat>
  <Paragraphs>22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Білл Клінтон. Біографія та політична діяльність.</vt:lpstr>
      <vt:lpstr>Слайд 2</vt:lpstr>
      <vt:lpstr>Білл Клінтон зі шкільних років виділявся серед однолітків своїм</vt:lpstr>
      <vt:lpstr>У 1963 році Білл Клінтон разом із молоддю зустрівся з президентом США Джоном Кеннеді. Після рукостискання президента він і вирішив присвятити себе політиці.  </vt:lpstr>
      <vt:lpstr>Білл Клінтон закінчив університет у Вашингтоні і Оксфордський університет, потім вступив на юридичний факультет Єльського університету, де й познайомився з майбутньою дружиною.</vt:lpstr>
      <vt:lpstr>Слайд 6</vt:lpstr>
      <vt:lpstr>Президентство Клінтона припало на той час, коли в світі відбувалися суттєві зміни, спричинені розвалом СРСР і кінцем Холодної війни. Міжнародні обставини позначилися на внутрішньополітичному курсі Клінтона, який отримав назву «світове лідерство» («велика стратегія») і зводився до глобального політичного, економічного та військового впливу США. </vt:lpstr>
      <vt:lpstr>Слайд 8</vt:lpstr>
      <vt:lpstr>Слайд 9</vt:lpstr>
      <vt:lpstr>Слайд 10</vt:lpstr>
      <vt:lpstr>Політична кар'єра Гілларі Клінтон почалася, коли вона активно допомагала своєму чоловікові Біллу в його передвиборній кампанії на посаду президента США у 1992 році. На відміну від інших дружин кандидатів в президенти вона приймала активну участь у всіх заходах чоловіка і навіть виголошувала, що голосуючи за Білла виборці отримають «два в одному», натякаючи на свою майбутню активність в президентстві чоловіка.</vt:lpstr>
      <vt:lpstr>Висновки</vt:lpstr>
      <vt:lpstr>Слайд 13</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Білл Клінтон. Біографія та політична діяльність.</dc:title>
  <dc:creator>алла</dc:creator>
  <cp:lastModifiedBy>алла</cp:lastModifiedBy>
  <cp:revision>7</cp:revision>
  <dcterms:created xsi:type="dcterms:W3CDTF">2013-11-11T18:57:51Z</dcterms:created>
  <dcterms:modified xsi:type="dcterms:W3CDTF">2013-11-11T20:06:38Z</dcterms:modified>
</cp:coreProperties>
</file>