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6" r:id="rId10"/>
    <p:sldId id="267" r:id="rId11"/>
    <p:sldId id="268" r:id="rId12"/>
    <p:sldId id="270" r:id="rId13"/>
    <p:sldId id="264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4660"/>
  </p:normalViewPr>
  <p:slideViewPr>
    <p:cSldViewPr>
      <p:cViewPr varScale="1">
        <p:scale>
          <a:sx n="103" d="100"/>
          <a:sy n="103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2FF87AD-E4BF-4518-B6DF-6B6277F641C2}" type="datetimeFigureOut">
              <a:rPr lang="ru-RU" smtClean="0"/>
              <a:t>10.11.2010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F88C11-F7F2-4EBD-A211-359CB9CBCCB2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87AD-E4BF-4518-B6DF-6B6277F641C2}" type="datetimeFigureOut">
              <a:rPr lang="ru-RU" smtClean="0"/>
              <a:t>10.11.2010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8C11-F7F2-4EBD-A211-359CB9CBCC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87AD-E4BF-4518-B6DF-6B6277F641C2}" type="datetimeFigureOut">
              <a:rPr lang="ru-RU" smtClean="0"/>
              <a:t>10.11.2010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8C11-F7F2-4EBD-A211-359CB9CBCC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87AD-E4BF-4518-B6DF-6B6277F641C2}" type="datetimeFigureOut">
              <a:rPr lang="ru-RU" smtClean="0"/>
              <a:t>10.11.2010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8C11-F7F2-4EBD-A211-359CB9CBCC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87AD-E4BF-4518-B6DF-6B6277F641C2}" type="datetimeFigureOut">
              <a:rPr lang="ru-RU" smtClean="0"/>
              <a:t>10.11.2010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8C11-F7F2-4EBD-A211-359CB9CBCC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87AD-E4BF-4518-B6DF-6B6277F641C2}" type="datetimeFigureOut">
              <a:rPr lang="ru-RU" smtClean="0"/>
              <a:t>10.11.2010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8C11-F7F2-4EBD-A211-359CB9CBCCB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87AD-E4BF-4518-B6DF-6B6277F641C2}" type="datetimeFigureOut">
              <a:rPr lang="ru-RU" smtClean="0"/>
              <a:t>10.11.2010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8C11-F7F2-4EBD-A211-359CB9CBCC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87AD-E4BF-4518-B6DF-6B6277F641C2}" type="datetimeFigureOut">
              <a:rPr lang="ru-RU" smtClean="0"/>
              <a:t>10.11.2010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8C11-F7F2-4EBD-A211-359CB9CBCC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87AD-E4BF-4518-B6DF-6B6277F641C2}" type="datetimeFigureOut">
              <a:rPr lang="ru-RU" smtClean="0"/>
              <a:t>10.11.2010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8C11-F7F2-4EBD-A211-359CB9CBCC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87AD-E4BF-4518-B6DF-6B6277F641C2}" type="datetimeFigureOut">
              <a:rPr lang="ru-RU" smtClean="0"/>
              <a:t>10.11.2010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8C11-F7F2-4EBD-A211-359CB9CBCCB2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87AD-E4BF-4518-B6DF-6B6277F641C2}" type="datetimeFigureOut">
              <a:rPr lang="ru-RU" smtClean="0"/>
              <a:t>10.11.2010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8C11-F7F2-4EBD-A211-359CB9CBCC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2FF87AD-E4BF-4518-B6DF-6B6277F641C2}" type="datetimeFigureOut">
              <a:rPr lang="ru-RU" smtClean="0"/>
              <a:t>10.11.2010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3F88C11-F7F2-4EBD-A211-359CB9CBCC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2492896"/>
            <a:ext cx="3313355" cy="1702160"/>
          </a:xfrm>
        </p:spPr>
        <p:txBody>
          <a:bodyPr/>
          <a:lstStyle/>
          <a:p>
            <a:r>
              <a:rPr lang="ru-RU" dirty="0" smtClean="0"/>
              <a:t>Френсис</a:t>
            </a:r>
            <a:br>
              <a:rPr lang="ru-RU" dirty="0" smtClean="0"/>
            </a:br>
            <a:r>
              <a:rPr lang="ru-RU" dirty="0" smtClean="0"/>
              <a:t>Бекон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421080"/>
            <a:ext cx="3672408" cy="138418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</a:t>
            </a:r>
            <a:r>
              <a:rPr lang="ru-RU" dirty="0" smtClean="0"/>
              <a:t>одготовила:</a:t>
            </a:r>
          </a:p>
          <a:p>
            <a:r>
              <a:rPr lang="ru-RU" dirty="0"/>
              <a:t>у</a:t>
            </a:r>
            <a:r>
              <a:rPr lang="ru-RU" dirty="0" smtClean="0"/>
              <a:t>ченица 8-А класса </a:t>
            </a:r>
          </a:p>
          <a:p>
            <a:r>
              <a:rPr lang="ru-RU" dirty="0"/>
              <a:t>г</a:t>
            </a:r>
            <a:r>
              <a:rPr lang="ru-RU" dirty="0" smtClean="0"/>
              <a:t>имназии имени </a:t>
            </a:r>
            <a:r>
              <a:rPr lang="ru-RU" dirty="0" err="1" smtClean="0"/>
              <a:t>Н.Трублаини</a:t>
            </a:r>
            <a:endParaRPr lang="ru-RU" dirty="0" smtClean="0"/>
          </a:p>
          <a:p>
            <a:r>
              <a:rPr lang="ru-RU" dirty="0" err="1"/>
              <a:t>г</a:t>
            </a:r>
            <a:r>
              <a:rPr lang="ru-RU" dirty="0" err="1" smtClean="0"/>
              <a:t>.Ровенёк</a:t>
            </a:r>
            <a:endParaRPr lang="ru-RU" dirty="0" smtClean="0"/>
          </a:p>
          <a:p>
            <a:r>
              <a:rPr lang="ru-RU" dirty="0" err="1" smtClean="0"/>
              <a:t>Григор</a:t>
            </a:r>
            <a:r>
              <a:rPr lang="ru-RU" dirty="0" smtClean="0"/>
              <a:t> Татьяна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426899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9231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620688"/>
            <a:ext cx="3300984" cy="146304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Призраки пещеры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4630" y="2276872"/>
            <a:ext cx="3300573" cy="3375777"/>
          </a:xfrm>
        </p:spPr>
        <p:txBody>
          <a:bodyPr>
            <a:normAutofit/>
          </a:bodyPr>
          <a:lstStyle/>
          <a:p>
            <a:r>
              <a:rPr lang="ru-RU" dirty="0"/>
              <a:t>«Призраки пещеры» — это индивидуальные ошибки восприятия, как врожденные, так и приобретённые. «Ведь у каждого помимо ошибок, свойственных роду человеческому, есть своя особая пещера, которая ослабляет и искажает свет природы».</a:t>
            </a:r>
          </a:p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71396"/>
            <a:ext cx="3289538" cy="498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7213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764704"/>
            <a:ext cx="3300984" cy="146304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Призраки площади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4630" y="2852936"/>
            <a:ext cx="3300573" cy="279971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«Призраки площади (рынка)» — следствие общественной природы человека, — общения и использования в общении языка. «Люди объединяются речью. Слова же устанавливаются сообразно разумению толпы. Поэтому плохое и нелепое установление слов удивительным образом осаждает разум».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63" y="1340768"/>
            <a:ext cx="322829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1997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620688"/>
            <a:ext cx="3300984" cy="146304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Призраки театра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4630" y="2420888"/>
            <a:ext cx="3300573" cy="3231761"/>
          </a:xfrm>
        </p:spPr>
        <p:txBody>
          <a:bodyPr>
            <a:normAutofit/>
          </a:bodyPr>
          <a:lstStyle/>
          <a:p>
            <a:r>
              <a:rPr lang="ru-RU" dirty="0"/>
              <a:t>«Призраки театра» — это усваиваемые человеком от других людей ложные представления об устройстве действительности. «При этом мы разумеем здесь не только общие философские учения, но и многочисленные начала и аксиомы наук, которые получили силу вследствие предания, веры и беззаботности».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23" y="764704"/>
            <a:ext cx="3210233" cy="526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603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Вывод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67545" y="1412776"/>
            <a:ext cx="8208912" cy="4608511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dirty="0"/>
              <a:t>Наиболее значительные последователи эмпирической линии в философии Нового времени: Томас Гоббс, Джон Локк, Джордж Беркли, Дэвид Юм — в Англии; </a:t>
            </a:r>
            <a:r>
              <a:rPr lang="ru-RU" dirty="0" err="1"/>
              <a:t>Этьен</a:t>
            </a:r>
            <a:r>
              <a:rPr lang="ru-RU" dirty="0"/>
              <a:t> </a:t>
            </a:r>
            <a:r>
              <a:rPr lang="ru-RU" dirty="0" err="1"/>
              <a:t>Кондильяк</a:t>
            </a:r>
            <a:r>
              <a:rPr lang="ru-RU" dirty="0"/>
              <a:t>, Клод Гельвеций, Поль Гольбах, Дени Дидро — во Франции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Бэкон создал двухбуквенный шифр, называемый теперь шифр </a:t>
            </a:r>
            <a:r>
              <a:rPr lang="ru-RU" dirty="0" smtClean="0"/>
              <a:t>Бэкона</a:t>
            </a:r>
          </a:p>
          <a:p>
            <a:endParaRPr lang="ru-RU" dirty="0"/>
          </a:p>
          <a:p>
            <a:r>
              <a:rPr lang="ru-RU" dirty="0"/>
              <a:t>Существует не признанная научным сообществом «</a:t>
            </a:r>
            <a:r>
              <a:rPr lang="ru-RU" dirty="0" err="1"/>
              <a:t>бэконианская</a:t>
            </a:r>
            <a:r>
              <a:rPr lang="ru-RU" dirty="0"/>
              <a:t> версия», приписывающая Бэкону авторство текстов, известных под именем Шекспира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 В 1584 был избран в парламент. С 1617 лорд-хранитель печати, затем — лорд-канцлер; барон </a:t>
            </a:r>
            <a:r>
              <a:rPr lang="ru-RU" dirty="0" err="1"/>
              <a:t>Веруламский</a:t>
            </a:r>
            <a:r>
              <a:rPr lang="ru-RU" dirty="0"/>
              <a:t> и виконт </a:t>
            </a:r>
            <a:r>
              <a:rPr lang="ru-RU" dirty="0" err="1"/>
              <a:t>Сент-Олбанский</a:t>
            </a:r>
            <a:r>
              <a:rPr lang="ru-RU" dirty="0"/>
              <a:t>. В 1621 привлечён к суду по обвинению во взяточничестве, осуждён и отстранён от всех должностей. В дальнейшем был помилован королём, но не вернулся на государственную службу и последние годы жизни посвятил научной и литературной работе.</a:t>
            </a:r>
          </a:p>
        </p:txBody>
      </p:sp>
    </p:spTree>
    <p:extLst>
      <p:ext uri="{BB962C8B-B14F-4D97-AF65-F5344CB8AC3E}">
        <p14:creationId xmlns:p14="http://schemas.microsoft.com/office/powerpoint/2010/main" val="22502864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Литература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67545" y="2204864"/>
            <a:ext cx="8208911" cy="432048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Городенский </a:t>
            </a:r>
            <a:r>
              <a:rPr lang="ru-RU" dirty="0"/>
              <a:t>Н. Франциск Бэкон, его учение о методе и энциклопедия наук. Сергиев Посад, 1915.</a:t>
            </a:r>
          </a:p>
          <a:p>
            <a:r>
              <a:rPr lang="ru-RU" dirty="0"/>
              <a:t>Иванцов Н. А. Франциск Бэкон и его историческое значение.// Вопросы философии и психологии. Кн. 49. С. 560—599.</a:t>
            </a:r>
          </a:p>
          <a:p>
            <a:r>
              <a:rPr lang="ru-RU" dirty="0"/>
              <a:t>Либих Ю. Ф. Бэкон </a:t>
            </a:r>
            <a:r>
              <a:rPr lang="ru-RU" dirty="0" err="1"/>
              <a:t>Веруламский</a:t>
            </a:r>
            <a:r>
              <a:rPr lang="ru-RU" dirty="0"/>
              <a:t> и метод естествознания. СПб., 1866.</a:t>
            </a:r>
          </a:p>
          <a:p>
            <a:r>
              <a:rPr lang="ru-RU" dirty="0"/>
              <a:t>Литвинова Е. Ф. Ф. Бэкон. Его жизнь, научные труды и общественная деятельность. СПб., 1891.</a:t>
            </a:r>
          </a:p>
          <a:p>
            <a:r>
              <a:rPr lang="ru-RU" dirty="0"/>
              <a:t>Путилов С. Тайны «Новой Атлантиды» Ф. Бэкона // Наш современник.1993.№ 2. С.171-176.</a:t>
            </a:r>
          </a:p>
          <a:p>
            <a:r>
              <a:rPr lang="ru-RU" dirty="0"/>
              <a:t>Сапрыкин Д. Л. </a:t>
            </a:r>
            <a:r>
              <a:rPr lang="ru-RU" dirty="0" err="1"/>
              <a:t>Regnum</a:t>
            </a:r>
            <a:r>
              <a:rPr lang="ru-RU" dirty="0"/>
              <a:t> </a:t>
            </a:r>
            <a:r>
              <a:rPr lang="ru-RU" dirty="0" err="1"/>
              <a:t>Hominis</a:t>
            </a:r>
            <a:r>
              <a:rPr lang="ru-RU" dirty="0"/>
              <a:t>. (Имперский проект Френсиса Бэкона). М.: </a:t>
            </a:r>
            <a:r>
              <a:rPr lang="ru-RU" dirty="0" err="1"/>
              <a:t>Индрик</a:t>
            </a:r>
            <a:r>
              <a:rPr lang="ru-RU" dirty="0"/>
              <a:t>. 2001</a:t>
            </a:r>
          </a:p>
          <a:p>
            <a:r>
              <a:rPr lang="ru-RU" dirty="0"/>
              <a:t>Субботин А. Л. Шекспир и Бэкон // Вопросы философии.1964.№ 2.</a:t>
            </a:r>
          </a:p>
          <a:p>
            <a:r>
              <a:rPr lang="ru-RU" dirty="0"/>
              <a:t>Субботин А. Л. </a:t>
            </a:r>
            <a:r>
              <a:rPr lang="ru-RU" dirty="0" err="1"/>
              <a:t>Фрэнсис</a:t>
            </a:r>
            <a:r>
              <a:rPr lang="ru-RU" dirty="0"/>
              <a:t> Бэкон. М.: Мысль, 1974.-175 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621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6637468" cy="1362075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План</a:t>
            </a:r>
            <a:endParaRPr lang="ru-RU" sz="6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03648" y="1844824"/>
            <a:ext cx="6996521" cy="4464496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/>
              <a:t>1.Френсис Бекон</a:t>
            </a:r>
          </a:p>
          <a:p>
            <a:r>
              <a:rPr lang="ru-RU" sz="2600" dirty="0" smtClean="0"/>
              <a:t>2.Профессиональная  деятельность</a:t>
            </a:r>
          </a:p>
          <a:p>
            <a:r>
              <a:rPr lang="ru-RU" sz="2600" dirty="0" smtClean="0"/>
              <a:t>3.Знание-сила</a:t>
            </a:r>
          </a:p>
          <a:p>
            <a:r>
              <a:rPr lang="ru-RU" sz="2600" dirty="0" smtClean="0"/>
              <a:t>4.Эмпиризм</a:t>
            </a:r>
          </a:p>
          <a:p>
            <a:r>
              <a:rPr lang="ru-RU" sz="2600" dirty="0" smtClean="0"/>
              <a:t>5.Метод познания</a:t>
            </a:r>
          </a:p>
          <a:p>
            <a:r>
              <a:rPr lang="ru-RU" sz="2600" dirty="0" smtClean="0"/>
              <a:t>6.Препятствия на пути познания</a:t>
            </a:r>
          </a:p>
          <a:p>
            <a:r>
              <a:rPr lang="ru-RU" sz="2600" dirty="0" smtClean="0"/>
              <a:t>7.Призраки рода</a:t>
            </a:r>
          </a:p>
          <a:p>
            <a:r>
              <a:rPr lang="ru-RU" sz="2600" dirty="0" smtClean="0"/>
              <a:t>8.Призраки пещеры</a:t>
            </a:r>
          </a:p>
          <a:p>
            <a:r>
              <a:rPr lang="ru-RU" sz="2600" dirty="0" smtClean="0"/>
              <a:t>9.Призраки площади</a:t>
            </a:r>
          </a:p>
          <a:p>
            <a:r>
              <a:rPr lang="ru-RU" sz="2600" dirty="0" smtClean="0"/>
              <a:t>10.Призраки театра</a:t>
            </a:r>
          </a:p>
          <a:p>
            <a:r>
              <a:rPr lang="ru-RU" sz="2600" dirty="0" smtClean="0"/>
              <a:t>11.Выводы</a:t>
            </a:r>
          </a:p>
          <a:p>
            <a:r>
              <a:rPr lang="ru-RU" sz="2600" dirty="0" smtClean="0"/>
              <a:t>12.Литература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501333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620688"/>
            <a:ext cx="3300984" cy="1463040"/>
          </a:xfrm>
        </p:spPr>
        <p:txBody>
          <a:bodyPr>
            <a:normAutofit/>
          </a:bodyPr>
          <a:lstStyle/>
          <a:p>
            <a:r>
              <a:rPr lang="ru-RU" sz="4400" dirty="0" err="1"/>
              <a:t>Фрэнсис</a:t>
            </a:r>
            <a:r>
              <a:rPr lang="ru-RU" sz="4400" dirty="0"/>
              <a:t> Бэкон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2276872"/>
            <a:ext cx="3672408" cy="3744416"/>
          </a:xfrm>
        </p:spPr>
        <p:txBody>
          <a:bodyPr>
            <a:normAutofit fontScale="92500" lnSpcReduction="10000"/>
          </a:bodyPr>
          <a:lstStyle/>
          <a:p>
            <a:endParaRPr lang="ru-RU" sz="2800" dirty="0"/>
          </a:p>
          <a:p>
            <a:r>
              <a:rPr lang="ru-RU" sz="2800" dirty="0" smtClean="0"/>
              <a:t>(</a:t>
            </a:r>
            <a:r>
              <a:rPr lang="ru-RU" sz="2800" dirty="0"/>
              <a:t>англ. </a:t>
            </a:r>
            <a:r>
              <a:rPr lang="ru-RU" sz="2800" dirty="0" err="1"/>
              <a:t>Francis</a:t>
            </a:r>
            <a:r>
              <a:rPr lang="ru-RU" sz="2800" dirty="0"/>
              <a:t> </a:t>
            </a:r>
            <a:r>
              <a:rPr lang="ru-RU" sz="2800" dirty="0" err="1"/>
              <a:t>Bacon</a:t>
            </a:r>
            <a:r>
              <a:rPr lang="ru-RU" sz="2800" dirty="0"/>
              <a:t>); </a:t>
            </a:r>
            <a:endParaRPr lang="ru-RU" sz="2800" dirty="0" smtClean="0"/>
          </a:p>
          <a:p>
            <a:r>
              <a:rPr lang="ru-RU" sz="2800" dirty="0" smtClean="0"/>
              <a:t>22 </a:t>
            </a:r>
            <a:r>
              <a:rPr lang="ru-RU" sz="2800" dirty="0"/>
              <a:t>января 1561 — </a:t>
            </a:r>
            <a:endParaRPr lang="ru-RU" sz="2800" dirty="0" smtClean="0"/>
          </a:p>
          <a:p>
            <a:r>
              <a:rPr lang="ru-RU" sz="2800" dirty="0" smtClean="0"/>
              <a:t>9 </a:t>
            </a:r>
            <a:r>
              <a:rPr lang="ru-RU" sz="2800" dirty="0"/>
              <a:t>апреля 1626) — английский философ, историк, политический деятель,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12" y="1263356"/>
            <a:ext cx="3344011" cy="425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5283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276872"/>
            <a:ext cx="3300984" cy="1463040"/>
          </a:xfrm>
        </p:spPr>
        <p:txBody>
          <a:bodyPr/>
          <a:lstStyle/>
          <a:p>
            <a:r>
              <a:rPr lang="ru-RU" dirty="0" smtClean="0"/>
              <a:t>Профессиональная деятельность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4149080"/>
            <a:ext cx="3391195" cy="1872208"/>
          </a:xfrm>
        </p:spPr>
        <p:txBody>
          <a:bodyPr>
            <a:normAutofit/>
          </a:bodyPr>
          <a:lstStyle/>
          <a:p>
            <a:r>
              <a:rPr lang="ru-RU" dirty="0"/>
              <a:t>Бэкон начал свою профессиональную деятельность как юрист, но позже стал широко известен как адвокат-философ и защитник научной революции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3162672" cy="419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0542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204864"/>
            <a:ext cx="3300984" cy="1463040"/>
          </a:xfrm>
        </p:spPr>
        <p:txBody>
          <a:bodyPr/>
          <a:lstStyle/>
          <a:p>
            <a:r>
              <a:rPr lang="ru-RU" dirty="0" smtClean="0"/>
              <a:t>Знание-сила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3861048"/>
            <a:ext cx="3300573" cy="179160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	</a:t>
            </a:r>
          </a:p>
          <a:p>
            <a:endParaRPr lang="ru-RU" dirty="0"/>
          </a:p>
          <a:p>
            <a:r>
              <a:rPr lang="ru-RU" dirty="0"/>
              <a:t>В целом великое достоинство науки Бэкон считал почти самоочевидным и выразил это в своём знаменитом афоризме «Знание — сила» (лат. </a:t>
            </a:r>
            <a:r>
              <a:rPr lang="ru-RU" dirty="0" err="1"/>
              <a:t>Scientia</a:t>
            </a:r>
            <a:r>
              <a:rPr lang="ru-RU" dirty="0"/>
              <a:t> </a:t>
            </a:r>
            <a:r>
              <a:rPr lang="ru-RU" dirty="0" err="1"/>
              <a:t>potentia</a:t>
            </a:r>
            <a:r>
              <a:rPr lang="ru-RU" dirty="0"/>
              <a:t> </a:t>
            </a:r>
            <a:r>
              <a:rPr lang="ru-RU" dirty="0" err="1"/>
              <a:t>est</a:t>
            </a:r>
            <a:r>
              <a:rPr lang="ru-RU" dirty="0"/>
              <a:t>).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2914735" cy="291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5284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620688"/>
            <a:ext cx="3300984" cy="146304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Эмпиризм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2492896"/>
            <a:ext cx="3816424" cy="3528392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endParaRPr lang="ru-RU" dirty="0"/>
          </a:p>
          <a:p>
            <a:endParaRPr lang="ru-RU" sz="2500" dirty="0"/>
          </a:p>
          <a:p>
            <a:r>
              <a:rPr lang="ru-RU" sz="2500" dirty="0"/>
              <a:t>Итак, в своей теории познания Бэкон неукоснительно проводил мысль о том, что истинное знание вытекает из опыта. Такая философская позиция называется эмпиризмом. Бэкон и был не только его основоположником, но и самым последовательным эмпириком.</a:t>
            </a:r>
          </a:p>
          <a:p>
            <a:endParaRPr lang="ru-RU" sz="2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353127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0710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692696"/>
            <a:ext cx="3300984" cy="146304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Метод познания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2132856"/>
            <a:ext cx="3319187" cy="3744416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dirty="0"/>
              <a:t>Указывая на плачевное состояние науки, Бэкон говорил, что до сих пор открытия делались случайно, не методически. Их было бы гораздо больше, если бы исследователи были вооружены правильным методом. Метод — это путь, главное средство исследования. Даже хромой, идущий по дороге, обгонит нормального человека, бегущего по бездорожью.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47750"/>
            <a:ext cx="31813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7818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620688"/>
            <a:ext cx="3300984" cy="1584176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Препятствия на пути познания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4630" y="2348880"/>
            <a:ext cx="3300573" cy="3744416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 err="1"/>
              <a:t>Фрэнсис</a:t>
            </a:r>
            <a:r>
              <a:rPr lang="ru-RU" dirty="0"/>
              <a:t> Бэкон разделил источники человеческих ошибок, стоящих на пути познания, на четыре группы, которые он назвал «призраками» («идолами», лат. </a:t>
            </a:r>
            <a:r>
              <a:rPr lang="ru-RU" dirty="0" err="1"/>
              <a:t>idola</a:t>
            </a:r>
            <a:r>
              <a:rPr lang="ru-RU" dirty="0" smtClean="0"/>
              <a:t>). </a:t>
            </a:r>
            <a:r>
              <a:rPr lang="ru-RU" dirty="0"/>
              <a:t>Это «призраки рода», «призраки пещеры», «призраки площади» и «призраки </a:t>
            </a:r>
            <a:r>
              <a:rPr lang="ru-RU"/>
              <a:t>театра</a:t>
            </a:r>
            <a:r>
              <a:rPr lang="ru-RU" smtClean="0"/>
              <a:t>».</a:t>
            </a:r>
            <a:endParaRPr lang="ru-RU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302433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0960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9296" y="620348"/>
            <a:ext cx="3300984" cy="146304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Призраки рода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8024" y="2636912"/>
            <a:ext cx="3228565" cy="303172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«Призраки рода» проистекают из самой человеческой природы, они не зависят ни от культуры, ни от индивидуальности человека. «Ум человека уподобляется неровному зеркалу, которое, примешивая к природе вещей свою природу, отражает вещи в искривлённом и обезображенном виде».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59667"/>
            <a:ext cx="2524125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119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109</TotalTime>
  <Words>704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Остин</vt:lpstr>
      <vt:lpstr>Френсис Бекон</vt:lpstr>
      <vt:lpstr>План</vt:lpstr>
      <vt:lpstr>Фрэнсис Бэкон </vt:lpstr>
      <vt:lpstr>Профессиональная деятельность</vt:lpstr>
      <vt:lpstr>Знание-сила</vt:lpstr>
      <vt:lpstr>Эмпиризм</vt:lpstr>
      <vt:lpstr>Метод познания</vt:lpstr>
      <vt:lpstr>Препятствия на пути познания</vt:lpstr>
      <vt:lpstr>Призраки рода</vt:lpstr>
      <vt:lpstr>Призраки пещеры</vt:lpstr>
      <vt:lpstr>Призраки площади</vt:lpstr>
      <vt:lpstr>Призраки театра</vt:lpstr>
      <vt:lpstr>Вывод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Френсис Бекон</dc:title>
  <dc:creator>Сергей</dc:creator>
  <cp:lastModifiedBy>Сергей</cp:lastModifiedBy>
  <cp:revision>11</cp:revision>
  <dcterms:created xsi:type="dcterms:W3CDTF">2010-11-10T20:06:49Z</dcterms:created>
  <dcterms:modified xsi:type="dcterms:W3CDTF">2010-11-10T21:55:51Z</dcterms:modified>
</cp:coreProperties>
</file>