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8"/>
  </p:notesMasterIdLst>
  <p:sldIdLst>
    <p:sldId id="256" r:id="rId2"/>
    <p:sldId id="263" r:id="rId3"/>
    <p:sldId id="266" r:id="rId4"/>
    <p:sldId id="264" r:id="rId5"/>
    <p:sldId id="265" r:id="rId6"/>
    <p:sldId id="257" r:id="rId7"/>
    <p:sldId id="258" r:id="rId8"/>
    <p:sldId id="259" r:id="rId9"/>
    <p:sldId id="260" r:id="rId10"/>
    <p:sldId id="261" r:id="rId11"/>
    <p:sldId id="262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Rg st="1" end="16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3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4ACBC3-7773-489B-B586-06810785F5B8}" type="datetimeFigureOut">
              <a:rPr lang="ru-RU" smtClean="0"/>
              <a:t>28.03.2014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841500-DF99-49C8-9764-19C6485B2B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8318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E4E45-70D0-4FAD-A46E-D01BE4038B0D}" type="datetimeFigureOut">
              <a:rPr lang="ru-RU" smtClean="0"/>
              <a:t>28.03.2014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AE9EA-9320-4C55-8544-0B6CADC93E3D}" type="slidenum">
              <a:rPr lang="ru-RU" smtClean="0"/>
              <a:t>‹#›</a:t>
            </a:fld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E4E45-70D0-4FAD-A46E-D01BE4038B0D}" type="datetimeFigureOut">
              <a:rPr lang="ru-RU" smtClean="0"/>
              <a:t>28.03.2014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AE9EA-9320-4C55-8544-0B6CADC93E3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E4E45-70D0-4FAD-A46E-D01BE4038B0D}" type="datetimeFigureOut">
              <a:rPr lang="ru-RU" smtClean="0"/>
              <a:t>28.03.2014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AE9EA-9320-4C55-8544-0B6CADC93E3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E4E45-70D0-4FAD-A46E-D01BE4038B0D}" type="datetimeFigureOut">
              <a:rPr lang="ru-RU" smtClean="0"/>
              <a:t>28.03.2014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AE9EA-9320-4C55-8544-0B6CADC93E3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E4E45-70D0-4FAD-A46E-D01BE4038B0D}" type="datetimeFigureOut">
              <a:rPr lang="ru-RU" smtClean="0"/>
              <a:t>28.03.2014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AE9EA-9320-4C55-8544-0B6CADC93E3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E4E45-70D0-4FAD-A46E-D01BE4038B0D}" type="datetimeFigureOut">
              <a:rPr lang="ru-RU" smtClean="0"/>
              <a:t>28.03.2014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AE9EA-9320-4C55-8544-0B6CADC93E3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E4E45-70D0-4FAD-A46E-D01BE4038B0D}" type="datetimeFigureOut">
              <a:rPr lang="ru-RU" smtClean="0"/>
              <a:t>28.03.2014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AE9EA-9320-4C55-8544-0B6CADC93E3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E4E45-70D0-4FAD-A46E-D01BE4038B0D}" type="datetimeFigureOut">
              <a:rPr lang="ru-RU" smtClean="0"/>
              <a:t>28.03.2014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AE9EA-9320-4C55-8544-0B6CADC93E3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E4E45-70D0-4FAD-A46E-D01BE4038B0D}" type="datetimeFigureOut">
              <a:rPr lang="ru-RU" smtClean="0"/>
              <a:t>28.03.2014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AE9EA-9320-4C55-8544-0B6CADC93E3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E4E45-70D0-4FAD-A46E-D01BE4038B0D}" type="datetimeFigureOut">
              <a:rPr lang="ru-RU" smtClean="0"/>
              <a:t>28.03.2014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AE9EA-9320-4C55-8544-0B6CADC93E3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E4E45-70D0-4FAD-A46E-D01BE4038B0D}" type="datetimeFigureOut">
              <a:rPr lang="ru-RU" smtClean="0"/>
              <a:t>28.03.2014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AE9EA-9320-4C55-8544-0B6CADC93E3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C37E4E45-70D0-4FAD-A46E-D01BE4038B0D}" type="datetimeFigureOut">
              <a:rPr lang="ru-RU" smtClean="0"/>
              <a:t>28.03.2014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147AE9EA-9320-4C55-8544-0B6CADC93E3D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500" advClick="0" advTm="5000">
        <p14:reveal/>
      </p:transition>
    </mc:Choice>
    <mc:Fallback xmlns="">
      <p:transition spd="slow" advClick="0" advTm="5000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Презентацию выполнила </a:t>
            </a:r>
            <a:br>
              <a:rPr lang="ru-RU" dirty="0" smtClean="0"/>
            </a:br>
            <a:r>
              <a:rPr lang="ru-RU" dirty="0" smtClean="0"/>
              <a:t>ученица 10-Б класса </a:t>
            </a:r>
            <a:br>
              <a:rPr lang="ru-RU" dirty="0" smtClean="0"/>
            </a:br>
            <a:r>
              <a:rPr lang="ru-RU" dirty="0" smtClean="0"/>
              <a:t>Харьковского лицея №149</a:t>
            </a:r>
            <a:br>
              <a:rPr lang="ru-RU" dirty="0" smtClean="0"/>
            </a:br>
            <a:r>
              <a:rPr lang="ru-RU" dirty="0" smtClean="0"/>
              <a:t>Сова Ирина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Чумной форт</a:t>
            </a:r>
            <a:br>
              <a:rPr lang="ru-RU" dirty="0" smtClean="0"/>
            </a:br>
            <a:r>
              <a:rPr lang="ru-RU" sz="2000" dirty="0" smtClean="0"/>
              <a:t>или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«Император </a:t>
            </a:r>
            <a:r>
              <a:rPr lang="ru-RU" dirty="0" err="1" smtClean="0"/>
              <a:t>александр</a:t>
            </a:r>
            <a:r>
              <a:rPr lang="ru-RU" dirty="0" smtClean="0"/>
              <a:t> </a:t>
            </a:r>
            <a:r>
              <a:rPr lang="en-US" dirty="0" smtClean="0"/>
              <a:t>I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4" name="6e18937d2a74f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Закладка 1" time="964.3459"/>
                  </p14:bmkLst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7931" y="618207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90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22" y="0"/>
            <a:ext cx="9144000" cy="6825495"/>
          </a:xfrm>
        </p:spPr>
      </p:pic>
      <p:sp>
        <p:nvSpPr>
          <p:cNvPr id="5" name="TextBox 4"/>
          <p:cNvSpPr txBox="1"/>
          <p:nvPr/>
        </p:nvSpPr>
        <p:spPr>
          <a:xfrm>
            <a:off x="-7773" y="-1"/>
            <a:ext cx="92525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Двухэтажный снаружи форт имел внутри три этажа. Здание было симметрично разделено на две половины, у каждой была своя лестница. Одна из камня, другая чугунная. Правая часть, состоящая из служебных помещений была заразная, левая – незаразная.</a:t>
            </a:r>
          </a:p>
          <a:p>
            <a:endParaRPr lang="ru-RU" dirty="0"/>
          </a:p>
          <a:p>
            <a:r>
              <a:rPr lang="ru-RU" dirty="0" smtClean="0"/>
              <a:t>В форте располагались лаборатории, операционная, конюшни и помещения для других животных, на которых пробовали действия изобретаемых лекарств: коров, коз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smtClean="0"/>
              <a:t>верблюдов, обезьян, кроликов и даже северных оленей.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170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5000">
        <p14:reveal/>
      </p:transition>
    </mc:Choice>
    <mc:Fallback xmlns="">
      <p:transition spd="slow" advClick="0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" y="-10025"/>
            <a:ext cx="9118888" cy="5835412"/>
          </a:xfr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5724925"/>
            <a:ext cx="9144000" cy="1143000"/>
          </a:xfrm>
        </p:spPr>
        <p:txBody>
          <a:bodyPr/>
          <a:lstStyle/>
          <a:p>
            <a:r>
              <a:rPr lang="ru-RU" sz="1600" dirty="0"/>
              <a:t>Трудно даже хотя бы частично представить себе значение работы всех тех, кто трудился на «Чумном форту», кто дал возможность поставить надёжный заслон самым страшным эпидемиям и спасти тем самым миллионы человеческих жизней.</a:t>
            </a:r>
          </a:p>
        </p:txBody>
      </p:sp>
    </p:spTree>
    <p:extLst>
      <p:ext uri="{BB962C8B-B14F-4D97-AF65-F5344CB8AC3E}">
        <p14:creationId xmlns:p14="http://schemas.microsoft.com/office/powerpoint/2010/main" val="90603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7000">
        <p14:reveal/>
      </p:transition>
    </mc:Choice>
    <mc:Fallback xmlns="">
      <p:transition spd="slow" advClick="0" advTm="1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116632"/>
            <a:ext cx="8784976" cy="6264696"/>
          </a:xfrm>
        </p:spPr>
        <p:txBody>
          <a:bodyPr/>
          <a:lstStyle/>
          <a:p>
            <a:r>
              <a:rPr lang="ru-RU" dirty="0"/>
              <a:t>Лаборатория имела два отделения: заразное и незаразное, а также помещения для врачей, служителей и парадные комнаты для гостей и проведения конференций. (Лабораторию посещали именитые гости и слушатели Институтских курсов бактериологии.)</a:t>
            </a:r>
          </a:p>
          <a:p>
            <a:r>
              <a:rPr lang="ru-RU" dirty="0"/>
              <a:t>В незаразном отделении находился целый зверинец из опытных животных: обезьян, кроликов, морских свинок, крыс, мышей, северных оленей... Но главным лабораторным животным была лошадь. В конюшнях содержалось 16 и более лошадей, среди них некоторые по несколько лет вырабатывали противочумную сыворотку. Часть внутреннего двора крепости занимал манеж для выгула, имелся специальный подъемник-лифт на одну лошадь</a:t>
            </a:r>
            <a:r>
              <a:rPr lang="ru-RU" dirty="0" smtClean="0"/>
              <a:t>.</a:t>
            </a:r>
            <a:endParaRPr lang="en-US" dirty="0" smtClean="0"/>
          </a:p>
          <a:p>
            <a:r>
              <a:rPr lang="ru-RU" dirty="0"/>
              <a:t>В форте поддерживался определенный  распорядок дня. Соблюдались строгие меры безопасности, в заразном отделении работали в прорезиненных плащах поверх халатов, в таких же штанах, в резиновых ботах. </a:t>
            </a:r>
          </a:p>
        </p:txBody>
      </p:sp>
    </p:spTree>
    <p:extLst>
      <p:ext uri="{BB962C8B-B14F-4D97-AF65-F5344CB8AC3E}">
        <p14:creationId xmlns:p14="http://schemas.microsoft.com/office/powerpoint/2010/main" val="1972047802"/>
      </p:ext>
    </p:extLst>
  </p:cSld>
  <p:clrMapOvr>
    <a:masterClrMapping/>
  </p:clrMapOvr>
  <p:transition spd="slow" advClick="0" advTm="36000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620688"/>
            <a:ext cx="7992888" cy="4680520"/>
          </a:xfrm>
        </p:spPr>
        <p:txBody>
          <a:bodyPr>
            <a:normAutofit/>
          </a:bodyPr>
          <a:lstStyle/>
          <a:p>
            <a:r>
              <a:rPr lang="ru-RU" dirty="0"/>
              <a:t>В казематах форта несколько десятков человек, преданных науке, более 20 лет занимались смертельно опасным трудом, в непосредственном контакте с возбудителями таких страшных инфекций как чума, холера, сибирская язва и др. К сожалению, далеко не все документы Чумного форта дошли до наших дней и мы не можем назвать имена всех сотрудников лаборатории, вот только некоторые из них: </a:t>
            </a:r>
            <a:r>
              <a:rPr lang="ru-RU" sz="2400" b="1" i="1" dirty="0" err="1"/>
              <a:t>Д.К.Заболотный</a:t>
            </a:r>
            <a:r>
              <a:rPr lang="ru-RU" sz="2400" b="1" i="1" dirty="0"/>
              <a:t>, </a:t>
            </a:r>
            <a:r>
              <a:rPr lang="ru-RU" sz="2400" b="1" i="1" dirty="0" err="1"/>
              <a:t>А.А.Владимиров</a:t>
            </a:r>
            <a:r>
              <a:rPr lang="ru-RU" sz="2400" b="1" i="1" dirty="0"/>
              <a:t>, </a:t>
            </a:r>
            <a:r>
              <a:rPr lang="ru-RU" sz="2400" b="1" i="1" dirty="0" err="1"/>
              <a:t>В.И.Турчанинов-Выжникевич</a:t>
            </a:r>
            <a:r>
              <a:rPr lang="ru-RU" sz="2400" b="1" i="1" dirty="0"/>
              <a:t>, </a:t>
            </a:r>
            <a:r>
              <a:rPr lang="ru-RU" sz="2400" b="1" i="1" dirty="0" err="1"/>
              <a:t>М.Г.Тартаковский</a:t>
            </a:r>
            <a:r>
              <a:rPr lang="ru-RU" sz="2400" b="1" i="1" dirty="0"/>
              <a:t>, </a:t>
            </a:r>
            <a:r>
              <a:rPr lang="ru-RU" sz="2400" b="1" i="1" dirty="0" err="1"/>
              <a:t>Н.М.Берестнев</a:t>
            </a:r>
            <a:r>
              <a:rPr lang="ru-RU" sz="2400" b="1" i="1" dirty="0"/>
              <a:t>, </a:t>
            </a:r>
            <a:r>
              <a:rPr lang="ru-RU" sz="2400" b="1" i="1" dirty="0" err="1"/>
              <a:t>И.З.Шурупов</a:t>
            </a:r>
            <a:r>
              <a:rPr lang="ru-RU" sz="2400" b="1" i="1" dirty="0"/>
              <a:t>, </a:t>
            </a:r>
            <a:r>
              <a:rPr lang="ru-RU" sz="2400" b="1" i="1" dirty="0" err="1"/>
              <a:t>А.И.Берников</a:t>
            </a:r>
            <a:r>
              <a:rPr lang="ru-RU" sz="2400" b="1" i="1" dirty="0"/>
              <a:t>, </a:t>
            </a:r>
            <a:r>
              <a:rPr lang="ru-RU" sz="2400" b="1" i="1" dirty="0" err="1"/>
              <a:t>М.Ф.Шрайбер</a:t>
            </a:r>
            <a:r>
              <a:rPr lang="ru-RU" sz="2400" b="1" i="1" dirty="0"/>
              <a:t>, </a:t>
            </a:r>
            <a:r>
              <a:rPr lang="ru-RU" sz="2400" b="1" i="1" dirty="0" err="1"/>
              <a:t>А.Н.Червенцов</a:t>
            </a:r>
            <a:r>
              <a:rPr lang="ru-RU" sz="2400" b="1" i="1" dirty="0"/>
              <a:t>, </a:t>
            </a:r>
            <a:r>
              <a:rPr lang="ru-RU" sz="2400" b="1" i="1" dirty="0" err="1"/>
              <a:t>В.И.Исаев</a:t>
            </a:r>
            <a:r>
              <a:rPr lang="ru-RU" sz="2400" b="1" i="1" dirty="0" smtClean="0"/>
              <a:t>.</a:t>
            </a:r>
            <a:br>
              <a:rPr lang="ru-RU" sz="2400" b="1" i="1" dirty="0" smtClean="0"/>
            </a:br>
            <a:r>
              <a:rPr lang="ru-RU" sz="1600" dirty="0" smtClean="0"/>
              <a:t>Некоторые специалисты умерли во время исследований.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144476223"/>
      </p:ext>
    </p:extLst>
  </p:cSld>
  <p:clrMapOvr>
    <a:masterClrMapping/>
  </p:clrMapOvr>
  <p:transition spd="slow" advClick="0" advTm="27000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060848"/>
            <a:ext cx="4545489" cy="3753472"/>
          </a:xfrm>
        </p:spPr>
      </p:pic>
      <p:sp>
        <p:nvSpPr>
          <p:cNvPr id="6" name="TextBox 5"/>
          <p:cNvSpPr txBox="1"/>
          <p:nvPr/>
        </p:nvSpPr>
        <p:spPr>
          <a:xfrm>
            <a:off x="215008" y="174270"/>
            <a:ext cx="89289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начале 2004 года молодым парнем была найдена вот эта ампула. То ли с лекарством, то ли с биологическим оружием. Парень объявил о продаже ампулы в интернете. На это сразу отреагировали правоохранительные органы. Ампулу изъяли</a:t>
            </a:r>
            <a:r>
              <a:rPr lang="ru-RU" dirty="0"/>
              <a:t>. </a:t>
            </a:r>
            <a:r>
              <a:rPr lang="ru-RU" dirty="0" smtClean="0"/>
              <a:t>Она оказалась </a:t>
            </a:r>
            <a:r>
              <a:rPr lang="ru-RU" dirty="0"/>
              <a:t>в музее Института экспериментальной медицины, где </a:t>
            </a:r>
            <a:r>
              <a:rPr lang="ru-RU" dirty="0" smtClean="0"/>
              <a:t>и </a:t>
            </a:r>
            <a:r>
              <a:rPr lang="ru-RU" dirty="0"/>
              <a:t>находится по сей день. </a:t>
            </a:r>
          </a:p>
        </p:txBody>
      </p:sp>
    </p:spTree>
    <p:extLst>
      <p:ext uri="{BB962C8B-B14F-4D97-AF65-F5344CB8AC3E}">
        <p14:creationId xmlns:p14="http://schemas.microsoft.com/office/powerpoint/2010/main" val="741595856"/>
      </p:ext>
    </p:extLst>
  </p:cSld>
  <p:clrMapOvr>
    <a:masterClrMapping/>
  </p:clrMapOvr>
  <p:transition spd="slow" advClick="0" advTm="17000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764704"/>
            <a:ext cx="7924800" cy="4114800"/>
          </a:xfrm>
        </p:spPr>
        <p:txBody>
          <a:bodyPr/>
          <a:lstStyle/>
          <a:p>
            <a:r>
              <a:rPr lang="ru-RU" dirty="0"/>
              <a:t>Сегодня «Чумной форт» разделяет печальную судьбу других кронштадтских крепостных сооружений. Как и другие форты, он постепенно с годами ветшает и разрушается. Хотя в форте все еще есть на что посмотреть: сохранились уникальные чугунные лестницы, механизмы и стены форта.</a:t>
            </a:r>
            <a:br>
              <a:rPr lang="ru-RU" dirty="0"/>
            </a:br>
            <a:r>
              <a:rPr lang="ru-RU" dirty="0"/>
              <a:t>Летом на маленьком пароходике сюда приезжают туристы, чтобы посмотреть на развалины форта-загадки. Зимой некоторые смельчаки добираются сюда пешком по ледяному покрову. </a:t>
            </a:r>
          </a:p>
        </p:txBody>
      </p:sp>
    </p:spTree>
    <p:extLst>
      <p:ext uri="{BB962C8B-B14F-4D97-AF65-F5344CB8AC3E}">
        <p14:creationId xmlns:p14="http://schemas.microsoft.com/office/powerpoint/2010/main" val="760847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15000">
        <p14:reveal/>
      </p:transition>
    </mc:Choice>
    <mc:Fallback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060848"/>
            <a:ext cx="7924800" cy="1143000"/>
          </a:xfrm>
        </p:spPr>
        <p:txBody>
          <a:bodyPr/>
          <a:lstStyle/>
          <a:p>
            <a:r>
              <a:rPr lang="ru-RU" dirty="0" err="1" smtClean="0"/>
              <a:t>СПАсибо</a:t>
            </a:r>
            <a:r>
              <a:rPr lang="ru-RU" dirty="0" smtClean="0"/>
              <a:t> за внимание </a:t>
            </a:r>
            <a:r>
              <a:rPr lang="ru-RU" dirty="0" smtClean="0">
                <a:sym typeface="Wingdings" pitchFamily="2" charset="2"/>
              </a:rPr>
              <a:t>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737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188640"/>
            <a:ext cx="9144000" cy="6858000"/>
          </a:xfrm>
        </p:spPr>
        <p:txBody>
          <a:bodyPr>
            <a:normAutofit/>
          </a:bodyPr>
          <a:lstStyle/>
          <a:p>
            <a:r>
              <a:rPr lang="ru-RU" sz="2000" dirty="0"/>
              <a:t>Чума́ (лат. </a:t>
            </a:r>
            <a:r>
              <a:rPr lang="ru-RU" sz="2000" dirty="0" err="1"/>
              <a:t>pestis</a:t>
            </a:r>
            <a:r>
              <a:rPr lang="ru-RU" sz="2000" dirty="0"/>
              <a:t> — зараза) — острое природно-очаговое инфекционное заболевание группы карантинных инфекций, протекающее с исключительно тяжёлым общим состоянием, лихорадкой, поражением лимфоузлов, лёгких и других внутренних органов, часто с развитием сепсиса. Заболевание характеризуется высокой летальностью и крайне высокой заразностью.</a:t>
            </a:r>
          </a:p>
          <a:p>
            <a:r>
              <a:rPr lang="ru-RU" sz="2000" dirty="0"/>
              <a:t>В природных очагах источниками и резервуарами возбудителя инфекции являются грызуны — сурки, суслики и песчанки, мышевидные грызуны, крысы (серая и черная), реже домовые мыши, а также зайцеобразные, кошки и верблюды. Переносчики возбудителя инфекции — блохи различных </a:t>
            </a:r>
            <a:r>
              <a:rPr lang="ru-RU" sz="2000" dirty="0" smtClean="0"/>
              <a:t>видов.</a:t>
            </a:r>
            <a:endParaRPr lang="ru-RU" sz="2000" dirty="0"/>
          </a:p>
          <a:p>
            <a:r>
              <a:rPr lang="ru-RU" sz="2000" dirty="0"/>
              <a:t>Возбудителем является чумная палочка (лат. </a:t>
            </a:r>
            <a:r>
              <a:rPr lang="ru-RU" sz="2000" dirty="0" err="1"/>
              <a:t>Yersinia</a:t>
            </a:r>
            <a:r>
              <a:rPr lang="ru-RU" sz="2000" dirty="0"/>
              <a:t> </a:t>
            </a:r>
            <a:r>
              <a:rPr lang="ru-RU" sz="2000" dirty="0" err="1"/>
              <a:t>pestis</a:t>
            </a:r>
            <a:r>
              <a:rPr lang="ru-RU" sz="2000" dirty="0"/>
              <a:t>), открытая в июне 1894 года французом Александром </a:t>
            </a:r>
            <a:r>
              <a:rPr lang="ru-RU" sz="2000" dirty="0" err="1"/>
              <a:t>Йерсеном</a:t>
            </a:r>
            <a:r>
              <a:rPr lang="ru-RU" sz="2000" dirty="0"/>
              <a:t> и японцем </a:t>
            </a:r>
            <a:r>
              <a:rPr lang="ru-RU" sz="2000" dirty="0" err="1"/>
              <a:t>Китасато</a:t>
            </a:r>
            <a:r>
              <a:rPr lang="ru-RU" sz="2000" dirty="0"/>
              <a:t> </a:t>
            </a:r>
            <a:r>
              <a:rPr lang="ru-RU" sz="2000" dirty="0" err="1"/>
              <a:t>Сибасабуро</a:t>
            </a:r>
            <a:r>
              <a:rPr lang="ru-RU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1943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0">
        <p14:reveal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692696"/>
            <a:ext cx="7560840" cy="5005276"/>
          </a:xfrm>
        </p:spPr>
      </p:pic>
    </p:spTree>
    <p:extLst>
      <p:ext uri="{BB962C8B-B14F-4D97-AF65-F5344CB8AC3E}">
        <p14:creationId xmlns:p14="http://schemas.microsoft.com/office/powerpoint/2010/main" val="881298561"/>
      </p:ext>
    </p:extLst>
  </p:cSld>
  <p:clrMapOvr>
    <a:masterClrMapping/>
  </p:clrMapOvr>
  <p:transition spd="slow" advClick="0" advTm="5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260648"/>
            <a:ext cx="8534400" cy="5715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В средние века чума считалась наказанием господним. Каждый боролся с ней как мог. Одни протирали одежду и деньги уксусом, другие запирались в своих домах. Эффективным средством для борьбы с заболеванием считали чеснок. Были и более экзотические </a:t>
            </a:r>
            <a:r>
              <a:rPr lang="ru-RU" sz="2400" dirty="0" err="1" smtClean="0"/>
              <a:t>средства:кожа</a:t>
            </a:r>
            <a:r>
              <a:rPr lang="ru-RU" sz="2400" dirty="0" smtClean="0"/>
              <a:t> змеи, сердце лягушки, рог единорога, самым эффективным средством считался запах козла. Врачи, опасаясь чумы, надевали странные кожаные маски, которых люди боялись не меньше самого заболевания.</a:t>
            </a:r>
          </a:p>
        </p:txBody>
      </p:sp>
    </p:spTree>
    <p:extLst>
      <p:ext uri="{BB962C8B-B14F-4D97-AF65-F5344CB8AC3E}">
        <p14:creationId xmlns:p14="http://schemas.microsoft.com/office/powerpoint/2010/main" val="198538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20000">
        <p14:switch dir="r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493"/>
            <a:ext cx="3081386" cy="6871493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0"/>
            <a:ext cx="4589585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0"/>
            <a:ext cx="48466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301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-243408"/>
            <a:ext cx="7924800" cy="1143000"/>
          </a:xfrm>
        </p:spPr>
        <p:txBody>
          <a:bodyPr/>
          <a:lstStyle/>
          <a:p>
            <a:r>
              <a:rPr lang="ru-RU" dirty="0" smtClean="0"/>
              <a:t>Чума- это черная смерть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674" y="908720"/>
            <a:ext cx="8793646" cy="5616624"/>
          </a:xfrm>
        </p:spPr>
        <p:txBody>
          <a:bodyPr>
            <a:normAutofit/>
          </a:bodyPr>
          <a:lstStyle/>
          <a:p>
            <a:r>
              <a:rPr lang="ru-RU" sz="2000" dirty="0"/>
              <a:t>Первая </a:t>
            </a:r>
            <a:r>
              <a:rPr lang="ru-RU" sz="2000" dirty="0" smtClean="0"/>
              <a:t>известная в </a:t>
            </a:r>
            <a:r>
              <a:rPr lang="ru-RU" sz="2000" dirty="0"/>
              <a:t>истории  </a:t>
            </a:r>
            <a:r>
              <a:rPr lang="ru-RU" sz="2000" dirty="0" smtClean="0"/>
              <a:t>крупная эпидемия чумы была зафиксирована в Европе еще в </a:t>
            </a:r>
            <a:r>
              <a:rPr lang="en-US" sz="2000" dirty="0" smtClean="0"/>
              <a:t>Xl</a:t>
            </a:r>
            <a:r>
              <a:rPr lang="ru-RU" sz="2000" dirty="0" smtClean="0"/>
              <a:t> в. </a:t>
            </a:r>
            <a:r>
              <a:rPr lang="ru-RU" sz="2000" dirty="0" err="1" smtClean="0"/>
              <a:t>н.э</a:t>
            </a:r>
            <a:r>
              <a:rPr lang="ru-RU" sz="2000" dirty="0" smtClean="0"/>
              <a:t> (Её называли </a:t>
            </a:r>
            <a:r>
              <a:rPr lang="ru-RU" sz="2000" dirty="0" err="1" smtClean="0"/>
              <a:t>Юстиниановой</a:t>
            </a:r>
            <a:r>
              <a:rPr lang="ru-RU" sz="2000" dirty="0" smtClean="0"/>
              <a:t> чумой)</a:t>
            </a:r>
          </a:p>
          <a:p>
            <a:r>
              <a:rPr lang="ru-RU" sz="2000" dirty="0" smtClean="0"/>
              <a:t>В середине </a:t>
            </a:r>
            <a:r>
              <a:rPr lang="en-US" sz="2000" dirty="0" err="1" smtClean="0"/>
              <a:t>XlV</a:t>
            </a:r>
            <a:r>
              <a:rPr lang="ru-RU" sz="2000" dirty="0" smtClean="0"/>
              <a:t> века чума снова проснулась на просторах Азии.</a:t>
            </a:r>
            <a:br>
              <a:rPr lang="ru-RU" sz="2000" dirty="0" smtClean="0"/>
            </a:br>
            <a:r>
              <a:rPr lang="ru-RU" sz="2000" dirty="0" smtClean="0"/>
              <a:t>По караванным и морским путям она двинулась в Европу. Многие города пали в ходе этой страшной эпидемии. Данное заболевание, которое исследователи называют </a:t>
            </a:r>
            <a:r>
              <a:rPr lang="ru-RU" sz="2000" b="1" dirty="0" smtClean="0"/>
              <a:t>черной смертью</a:t>
            </a:r>
            <a:r>
              <a:rPr lang="ru-RU" sz="2000" dirty="0" smtClean="0"/>
              <a:t>, унесло жизни 75 млн. человек. </a:t>
            </a:r>
          </a:p>
          <a:p>
            <a:r>
              <a:rPr lang="ru-RU" sz="2000" dirty="0" smtClean="0"/>
              <a:t>Третья мощная эпидемия пришлась на конец </a:t>
            </a:r>
            <a:r>
              <a:rPr lang="en-US" sz="2000" dirty="0" err="1" smtClean="0"/>
              <a:t>XlX</a:t>
            </a:r>
            <a:r>
              <a:rPr lang="en-US" sz="2000" dirty="0" smtClean="0"/>
              <a:t> </a:t>
            </a:r>
            <a:r>
              <a:rPr lang="ru-RU" sz="2000" dirty="0" smtClean="0"/>
              <a:t>в. В России знали о надвигающейся опасности и готовились к ней. Первые опыты по производству противочумных препаратов начались на окраине Санкт-Петербурга. Но, опасаясь опасной инфекции,  исследования решили вести подальше от столицы.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89365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40000">
        <p14:reveal/>
      </p:transition>
    </mc:Choice>
    <mc:Fallback xmlns="">
      <p:transition spd="slow" advClick="0" advTm="4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7924800" cy="1143000"/>
          </a:xfrm>
        </p:spPr>
        <p:txBody>
          <a:bodyPr/>
          <a:lstStyle/>
          <a:p>
            <a:r>
              <a:rPr lang="ru-RU" sz="2400" dirty="0" smtClean="0"/>
              <a:t>Подходящее место нашли в одном из Фортов </a:t>
            </a:r>
            <a:r>
              <a:rPr lang="ru-RU" sz="2400" dirty="0" err="1" smtClean="0"/>
              <a:t>Кранштадта</a:t>
            </a:r>
            <a:r>
              <a:rPr lang="ru-RU" sz="2400" dirty="0" smtClean="0"/>
              <a:t>. 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268760"/>
            <a:ext cx="8136904" cy="5424603"/>
          </a:xfrm>
        </p:spPr>
      </p:pic>
    </p:spTree>
    <p:extLst>
      <p:ext uri="{BB962C8B-B14F-4D97-AF65-F5344CB8AC3E}">
        <p14:creationId xmlns:p14="http://schemas.microsoft.com/office/powerpoint/2010/main" val="1893816641"/>
      </p:ext>
    </p:extLst>
  </p:cSld>
  <p:clrMapOvr>
    <a:masterClrMapping/>
  </p:clrMapOvr>
  <p:transition spd="slow" advClick="0" advTm="5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2" y="0"/>
            <a:ext cx="5832648" cy="38877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308" y="2852936"/>
            <a:ext cx="5578692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680139"/>
      </p:ext>
    </p:extLst>
  </p:cSld>
  <p:clrMapOvr>
    <a:masterClrMapping/>
  </p:clrMapOvr>
  <p:transition spd="slow" advClick="0" advTm="5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" presetClass="exit" presetSubtype="4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1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0"/>
                            </p:stCondLst>
                            <p:childTnLst>
                              <p:par>
                                <p:cTn id="20" presetID="2" presetClass="exit" presetSubtype="4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1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692696"/>
            <a:ext cx="9157932" cy="64807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/>
              <a:t>Крепость строили 10 лет вручную. 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Целью создания форта являлся контроль над Южным фарватером системой перекрестного огня совместно с фортами «Пётр I», «</a:t>
            </a:r>
            <a:r>
              <a:rPr lang="ru-RU" sz="2000" dirty="0" err="1"/>
              <a:t>Рисбанк</a:t>
            </a:r>
            <a:r>
              <a:rPr lang="ru-RU" sz="2000" dirty="0"/>
              <a:t>» («Павел I») и «</a:t>
            </a:r>
            <a:r>
              <a:rPr lang="ru-RU" sz="2000" dirty="0" err="1"/>
              <a:t>Кроншлот</a:t>
            </a:r>
            <a:r>
              <a:rPr lang="ru-RU" sz="2000" dirty="0"/>
              <a:t>». Форт никогда не участвовал в боевых действиях, тем не менее, он сыграл определенную роль в Крымской </a:t>
            </a:r>
            <a:r>
              <a:rPr lang="ru-RU" sz="2000" dirty="0" smtClean="0"/>
              <a:t>войне.</a:t>
            </a:r>
          </a:p>
          <a:p>
            <a:pPr marL="0" indent="0">
              <a:buNone/>
            </a:pPr>
            <a:r>
              <a:rPr lang="ru-RU" sz="2000" dirty="0"/>
              <a:t> В 1897 году на базе Императорского института экспериментальной медицины была создана «Особая комиссия для предупреждения занесения чумной заразы и борьбы с нею в случае её появления в России» (КОМОЧУМ).</a:t>
            </a:r>
          </a:p>
        </p:txBody>
      </p:sp>
    </p:spTree>
    <p:extLst>
      <p:ext uri="{BB962C8B-B14F-4D97-AF65-F5344CB8AC3E}">
        <p14:creationId xmlns:p14="http://schemas.microsoft.com/office/powerpoint/2010/main" val="42652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5000">
        <p14:reveal/>
      </p:transition>
    </mc:Choice>
    <mc:Fallback xmlns="">
      <p:transition spd="slow" advClick="0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Горизонт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Горизон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264</TotalTime>
  <Words>687</Words>
  <Application>Microsoft Office PowerPoint</Application>
  <PresentationFormat>Экран (4:3)</PresentationFormat>
  <Paragraphs>24</Paragraphs>
  <Slides>16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Горизонт</vt:lpstr>
      <vt:lpstr>Чумной форт или  «Император александр I»</vt:lpstr>
      <vt:lpstr>Презентация PowerPoint</vt:lpstr>
      <vt:lpstr>Презентация PowerPoint</vt:lpstr>
      <vt:lpstr>Презентация PowerPoint</vt:lpstr>
      <vt:lpstr>Презентация PowerPoint</vt:lpstr>
      <vt:lpstr>Чума- это черная смерть</vt:lpstr>
      <vt:lpstr>Подходящее место нашли в одном из Фортов Кранштадта. </vt:lpstr>
      <vt:lpstr>Презентация PowerPoint</vt:lpstr>
      <vt:lpstr>Презентация PowerPoint</vt:lpstr>
      <vt:lpstr>Презентация PowerPoint</vt:lpstr>
      <vt:lpstr>Трудно даже хотя бы частично представить себе значение работы всех тех, кто трудился на «Чумном форту», кто дал возможность поставить надёжный заслон самым страшным эпидемиям и спасти тем самым миллионы человеческих жизней.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 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Чумной форт или  «Император александр I»</dc:title>
  <dc:creator>User</dc:creator>
  <cp:lastModifiedBy>User</cp:lastModifiedBy>
  <cp:revision>16</cp:revision>
  <dcterms:created xsi:type="dcterms:W3CDTF">2014-03-27T14:31:54Z</dcterms:created>
  <dcterms:modified xsi:type="dcterms:W3CDTF">2014-03-28T21:08:05Z</dcterms:modified>
</cp:coreProperties>
</file>