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D43D9B-3B2E-42BB-8B75-5D1D80F1EA7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567D23-AEE5-4BC2-8983-718F141483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736"/>
            <a:ext cx="7286676" cy="1894362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незалежна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держава: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становлення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4357694"/>
            <a:ext cx="2314564" cy="151447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Виконала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у</a:t>
            </a:r>
            <a:r>
              <a:rPr lang="ru-RU" dirty="0" err="1" smtClean="0">
                <a:solidFill>
                  <a:srgbClr val="002060"/>
                </a:solidFill>
              </a:rPr>
              <a:t>чениця</a:t>
            </a:r>
            <a:r>
              <a:rPr lang="ru-RU" dirty="0" smtClean="0">
                <a:solidFill>
                  <a:srgbClr val="002060"/>
                </a:solidFill>
              </a:rPr>
              <a:t> 11-А </a:t>
            </a:r>
            <a:r>
              <a:rPr lang="ru-RU" dirty="0" err="1" smtClean="0">
                <a:solidFill>
                  <a:srgbClr val="002060"/>
                </a:solidFill>
              </a:rPr>
              <a:t>класу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КЗО ДСЗШ №147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ім. В. Чорновола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Іващенко Ірина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Підсумки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3929066"/>
            <a:ext cx="7467600" cy="2687762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Незважаючи</a:t>
            </a: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</a:rPr>
              <a:t>значні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труднощі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невдачі</a:t>
            </a:r>
            <a:r>
              <a:rPr lang="ru-RU" sz="2000" dirty="0" smtClean="0">
                <a:solidFill>
                  <a:srgbClr val="002060"/>
                </a:solidFill>
              </a:rPr>
              <a:t> 90-х </a:t>
            </a:r>
            <a:r>
              <a:rPr lang="ru-RU" sz="2000" dirty="0" err="1" smtClean="0">
                <a:solidFill>
                  <a:srgbClr val="002060"/>
                </a:solidFill>
              </a:rPr>
              <a:t>років</a:t>
            </a:r>
            <a:r>
              <a:rPr lang="ru-RU" sz="2000" dirty="0" smtClean="0">
                <a:solidFill>
                  <a:srgbClr val="002060"/>
                </a:solidFill>
              </a:rPr>
              <a:t> у </a:t>
            </a:r>
            <a:r>
              <a:rPr lang="ru-RU" sz="2000" dirty="0" err="1" smtClean="0">
                <a:solidFill>
                  <a:srgbClr val="002060"/>
                </a:solidFill>
              </a:rPr>
              <a:t>політичних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соціально-економічних</a:t>
            </a:r>
            <a:r>
              <a:rPr lang="ru-RU" sz="2000" dirty="0" smtClean="0">
                <a:solidFill>
                  <a:srgbClr val="002060"/>
                </a:solidFill>
              </a:rPr>
              <a:t> реформах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у </a:t>
            </a:r>
            <a:r>
              <a:rPr lang="ru-RU" sz="2000" dirty="0" err="1" smtClean="0">
                <a:solidFill>
                  <a:srgbClr val="002060"/>
                </a:solidFill>
              </a:rPr>
              <a:t>ході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приватизації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призвели</a:t>
            </a:r>
            <a:r>
              <a:rPr lang="ru-RU" sz="2000" dirty="0" smtClean="0">
                <a:solidFill>
                  <a:srgbClr val="002060"/>
                </a:solidFill>
              </a:rPr>
              <a:t> до </a:t>
            </a:r>
            <a:r>
              <a:rPr lang="ru-RU" sz="2000" dirty="0" err="1" smtClean="0">
                <a:solidFill>
                  <a:srgbClr val="002060"/>
                </a:solidFill>
              </a:rPr>
              <a:t>зростання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безробіття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збідніння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більшості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</a:rPr>
              <a:t>тлі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казкового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збагачення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небагатьох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Україна</a:t>
            </a:r>
            <a:r>
              <a:rPr lang="ru-RU" sz="2000" dirty="0" smtClean="0">
                <a:solidFill>
                  <a:srgbClr val="002060"/>
                </a:solidFill>
              </a:rPr>
              <a:t> не </a:t>
            </a:r>
            <a:r>
              <a:rPr lang="ru-RU" sz="2000" dirty="0" err="1" smtClean="0">
                <a:solidFill>
                  <a:srgbClr val="002060"/>
                </a:solidFill>
              </a:rPr>
              <a:t>втратила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шансів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наздогнати</a:t>
            </a:r>
            <a:r>
              <a:rPr lang="ru-RU" sz="2000" dirty="0" smtClean="0">
                <a:solidFill>
                  <a:srgbClr val="002060"/>
                </a:solidFill>
              </a:rPr>
              <a:t> те,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упустила </a:t>
            </a:r>
            <a:r>
              <a:rPr lang="ru-RU" sz="2000" dirty="0" err="1" smtClean="0">
                <a:solidFill>
                  <a:srgbClr val="002060"/>
                </a:solidFill>
              </a:rPr>
              <a:t>протягом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першого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періоду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свого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існування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Майбутнє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нашої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держави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цілком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залежить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від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мудрості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далекоглядності</a:t>
            </a:r>
            <a:r>
              <a:rPr lang="ru-RU" sz="2000" dirty="0" smtClean="0">
                <a:solidFill>
                  <a:srgbClr val="002060"/>
                </a:solidFill>
              </a:rPr>
              <a:t> та </a:t>
            </a:r>
            <a:r>
              <a:rPr lang="ru-RU" sz="2000" dirty="0" err="1" smtClean="0">
                <a:solidFill>
                  <a:srgbClr val="002060"/>
                </a:solidFill>
              </a:rPr>
              <a:t>рішучості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лідерів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толерантності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зваженості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діях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різних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політичних</a:t>
            </a:r>
            <a:r>
              <a:rPr lang="ru-RU" sz="2000" dirty="0" smtClean="0">
                <a:solidFill>
                  <a:srgbClr val="002060"/>
                </a:solidFill>
              </a:rPr>
              <a:t> сил, </a:t>
            </a:r>
            <a:r>
              <a:rPr lang="ru-RU" sz="2000" dirty="0" err="1" smtClean="0">
                <a:solidFill>
                  <a:srgbClr val="002060"/>
                </a:solidFill>
              </a:rPr>
              <a:t>єдності</a:t>
            </a:r>
            <a:r>
              <a:rPr lang="ru-RU" sz="2000" dirty="0" smtClean="0">
                <a:solidFill>
                  <a:srgbClr val="002060"/>
                </a:solidFill>
              </a:rPr>
              <a:t> та </a:t>
            </a:r>
            <a:r>
              <a:rPr lang="ru-RU" sz="2000" dirty="0" err="1" smtClean="0">
                <a:solidFill>
                  <a:srgbClr val="002060"/>
                </a:solidFill>
              </a:rPr>
              <a:t>віри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громадян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України</a:t>
            </a:r>
            <a:r>
              <a:rPr lang="ru-RU" sz="2000" dirty="0" smtClean="0">
                <a:solidFill>
                  <a:srgbClr val="002060"/>
                </a:solidFill>
              </a:rPr>
              <a:t> у </a:t>
            </a:r>
            <a:r>
              <a:rPr lang="ru-RU" sz="2000" dirty="0" err="1" smtClean="0">
                <a:solidFill>
                  <a:srgbClr val="002060"/>
                </a:solidFill>
              </a:rPr>
              <a:t>свої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сили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Впевненості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додає</a:t>
            </a:r>
            <a:r>
              <a:rPr lang="ru-RU" sz="2000" dirty="0" smtClean="0">
                <a:solidFill>
                  <a:srgbClr val="002060"/>
                </a:solidFill>
              </a:rPr>
              <a:t> той факт,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серед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еліти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sz="2000" dirty="0" smtClean="0">
                <a:solidFill>
                  <a:srgbClr val="002060"/>
                </a:solidFill>
              </a:rPr>
              <a:t> народу </a:t>
            </a:r>
            <a:r>
              <a:rPr lang="ru-RU" sz="2000" dirty="0" err="1" smtClean="0">
                <a:solidFill>
                  <a:srgbClr val="002060"/>
                </a:solidFill>
              </a:rPr>
              <a:t>зростає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розуміння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тісного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зв’язку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між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економічним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розвитком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надає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можливість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покращити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добробут</a:t>
            </a:r>
            <a:r>
              <a:rPr lang="ru-RU" sz="2000" dirty="0" smtClean="0">
                <a:solidFill>
                  <a:srgbClr val="002060"/>
                </a:solidFill>
              </a:rPr>
              <a:t> людей,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утвердженням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повноцінного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громадянського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суспільства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процесом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демократизації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всіх</a:t>
            </a:r>
            <a:r>
              <a:rPr lang="ru-RU" sz="2000" dirty="0" smtClean="0">
                <a:solidFill>
                  <a:srgbClr val="002060"/>
                </a:solidFill>
              </a:rPr>
              <a:t> сфер </a:t>
            </a:r>
            <a:r>
              <a:rPr lang="ru-RU" sz="2000" dirty="0" err="1" smtClean="0">
                <a:solidFill>
                  <a:srgbClr val="002060"/>
                </a:solidFill>
              </a:rPr>
              <a:t>суспільного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життя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Україні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http://kneu.edu.ua/files/news/news_image/24_08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4643470" cy="2839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Міжнародне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визнання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Зовнішня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політика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8992" y="1000108"/>
            <a:ext cx="5000660" cy="4873752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забезпечити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суверенне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існування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необхідним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було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прийняття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у 1991-1992 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найважливіших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законів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: “Про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державний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кордон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”, “Про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збройні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сили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”, “Про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Служби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національної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безпеки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” та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затверджена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державна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атрибутика: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гімн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герб (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тризуб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малий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Герб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) та прапор.</a:t>
            </a:r>
          </a:p>
          <a:p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1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грудня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1991 р.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розпочався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процес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міжнародного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визнання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нової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Першою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2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грудня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незалежність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визнала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Польща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вирішила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встановити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нею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дипломатичні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відносини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Протягом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першого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року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існування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незалежної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державну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самостійність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визнали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більше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130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країн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а на початку 2001 р. наша держава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підтримувала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дипломатичні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відносини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153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країнами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світу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Зовнішня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політика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спрямовувалася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утвердження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незалежної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забезпечення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стабільності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міжнародного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становища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збереження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територіальної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цілісності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  та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недоторканості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кордонів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входження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національної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економіки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світової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економічної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захист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прав та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інтересів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громадян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перебувають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за кордоном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створення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умов для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підтримання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контактів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зарубіжними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українцями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 основу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зовнішньополітичної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моделі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покладено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концепцію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“мосту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Заходом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Сходом”. 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Пріоритетними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напрямками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визнані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: 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розширення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участі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європейському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співробітництві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в межах СНД, активна участь в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ООН,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співпраця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державами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Європейської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співдружності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та НАТО.</a:t>
            </a:r>
          </a:p>
          <a:p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Визнання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особливого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відносин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Росією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означає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дистанціювання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Заходу.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Навпаки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забезпечення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співробітництва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західними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країнами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не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менш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масштабного,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ніж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Росією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дасть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змогу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утвердити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самостійність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української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держави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http://spravedlivo.lg.ua/uploads/posts/2009-08/1250793921_shutterstock_17372569.jpg"/>
          <p:cNvPicPr>
            <a:picLocks noChangeAspect="1" noChangeArrowheads="1"/>
          </p:cNvPicPr>
          <p:nvPr/>
        </p:nvPicPr>
        <p:blipFill>
          <a:blip r:embed="rId2"/>
          <a:srcRect r="33583"/>
          <a:stretch>
            <a:fillRect/>
          </a:stretch>
        </p:blipFill>
        <p:spPr bwMode="auto">
          <a:xfrm>
            <a:off x="214282" y="1500174"/>
            <a:ext cx="3143272" cy="33575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</a:t>
            </a:r>
            <a:r>
              <a:rPr lang="ru-RU" b="1" dirty="0" err="1" smtClean="0">
                <a:solidFill>
                  <a:srgbClr val="002060"/>
                </a:solidFill>
              </a:rPr>
              <a:t>Європейський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напрямок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 fontScale="40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 </a:t>
            </a:r>
            <a:r>
              <a:rPr lang="ru-RU" dirty="0" smtClean="0">
                <a:solidFill>
                  <a:srgbClr val="002060"/>
                </a:solidFill>
              </a:rPr>
              <a:t>роки </a:t>
            </a:r>
            <a:r>
              <a:rPr lang="ru-RU" dirty="0" err="1" smtClean="0">
                <a:solidFill>
                  <a:srgbClr val="002060"/>
                </a:solidFill>
              </a:rPr>
              <a:t>незалежності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зроблено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чимало</a:t>
            </a:r>
            <a:r>
              <a:rPr lang="ru-RU" dirty="0" smtClean="0">
                <a:solidFill>
                  <a:srgbClr val="002060"/>
                </a:solidFill>
              </a:rPr>
              <a:t> для того, </a:t>
            </a:r>
            <a:r>
              <a:rPr lang="ru-RU" dirty="0" err="1" smtClean="0">
                <a:solidFill>
                  <a:srgbClr val="002060"/>
                </a:solidFill>
              </a:rPr>
              <a:t>щоб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інтегруватися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європейської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міжнародної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спільноти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першою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</a:t>
            </a:r>
            <a:r>
              <a:rPr lang="ru-RU" dirty="0" smtClean="0">
                <a:solidFill>
                  <a:srgbClr val="002060"/>
                </a:solidFill>
              </a:rPr>
              <a:t> СНД </a:t>
            </a:r>
            <a:r>
              <a:rPr lang="ru-RU" dirty="0" err="1" smtClean="0">
                <a:solidFill>
                  <a:srgbClr val="002060"/>
                </a:solidFill>
              </a:rPr>
              <a:t>уклала</a:t>
            </a:r>
            <a:r>
              <a:rPr lang="ru-RU" dirty="0" smtClean="0">
                <a:solidFill>
                  <a:srgbClr val="002060"/>
                </a:solidFill>
              </a:rPr>
              <a:t> угоди про партнерство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співробітництво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Євросоюзом</a:t>
            </a:r>
            <a:r>
              <a:rPr lang="ru-RU" dirty="0" smtClean="0">
                <a:solidFill>
                  <a:srgbClr val="002060"/>
                </a:solidFill>
              </a:rPr>
              <a:t>, стала </a:t>
            </a:r>
            <a:r>
              <a:rPr lang="ru-RU" dirty="0" err="1" smtClean="0">
                <a:solidFill>
                  <a:srgbClr val="002060"/>
                </a:solidFill>
              </a:rPr>
              <a:t>повноцінним</a:t>
            </a:r>
            <a:r>
              <a:rPr lang="ru-RU" dirty="0" smtClean="0">
                <a:solidFill>
                  <a:srgbClr val="002060"/>
                </a:solidFill>
              </a:rPr>
              <a:t> членом Ради </a:t>
            </a:r>
            <a:r>
              <a:rPr lang="ru-RU" dirty="0" err="1" smtClean="0">
                <a:solidFill>
                  <a:srgbClr val="002060"/>
                </a:solidFill>
              </a:rPr>
              <a:t>Європи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учасницею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безпеки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співробітництва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Європі</a:t>
            </a:r>
            <a:r>
              <a:rPr lang="ru-RU" dirty="0" smtClean="0">
                <a:solidFill>
                  <a:srgbClr val="002060"/>
                </a:solidFill>
              </a:rPr>
              <a:t> (ОБСЄ), </a:t>
            </a:r>
            <a:r>
              <a:rPr lang="ru-RU" dirty="0" err="1" smtClean="0">
                <a:solidFill>
                  <a:srgbClr val="002060"/>
                </a:solidFill>
              </a:rPr>
              <a:t>підписала</a:t>
            </a:r>
            <a:r>
              <a:rPr lang="ru-RU" dirty="0" smtClean="0">
                <a:solidFill>
                  <a:srgbClr val="002060"/>
                </a:solidFill>
              </a:rPr>
              <a:t> ряд </a:t>
            </a:r>
            <a:r>
              <a:rPr lang="ru-RU" dirty="0" err="1" smtClean="0">
                <a:solidFill>
                  <a:srgbClr val="002060"/>
                </a:solidFill>
              </a:rPr>
              <a:t>документів</a:t>
            </a:r>
            <a:r>
              <a:rPr lang="ru-RU" dirty="0" smtClean="0">
                <a:solidFill>
                  <a:srgbClr val="002060"/>
                </a:solidFill>
              </a:rPr>
              <a:t> про </a:t>
            </a:r>
            <a:r>
              <a:rPr lang="ru-RU" dirty="0" err="1" smtClean="0">
                <a:solidFill>
                  <a:srgbClr val="002060"/>
                </a:solidFill>
              </a:rPr>
              <a:t>співробітництво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партнерство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НАТО та </a:t>
            </a:r>
            <a:r>
              <a:rPr lang="ru-RU" dirty="0" err="1" smtClean="0">
                <a:solidFill>
                  <a:srgbClr val="002060"/>
                </a:solidFill>
              </a:rPr>
              <a:t>західноєвропейськими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країнами</a:t>
            </a:r>
            <a:r>
              <a:rPr lang="ru-RU" dirty="0" smtClean="0">
                <a:solidFill>
                  <a:srgbClr val="002060"/>
                </a:solidFill>
              </a:rPr>
              <a:t>. Наша держава </a:t>
            </a:r>
            <a:r>
              <a:rPr lang="ru-RU" dirty="0" err="1" smtClean="0">
                <a:solidFill>
                  <a:srgbClr val="002060"/>
                </a:solidFill>
              </a:rPr>
              <a:t>співпрацює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Міжнародним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валютним</a:t>
            </a:r>
            <a:r>
              <a:rPr lang="ru-RU" dirty="0" smtClean="0">
                <a:solidFill>
                  <a:srgbClr val="002060"/>
                </a:solidFill>
              </a:rPr>
              <a:t> фондом, </a:t>
            </a:r>
            <a:r>
              <a:rPr lang="ru-RU" dirty="0" err="1" smtClean="0">
                <a:solidFill>
                  <a:srgbClr val="002060"/>
                </a:solidFill>
              </a:rPr>
              <a:t>Світовим</a:t>
            </a:r>
            <a:r>
              <a:rPr lang="ru-RU" dirty="0" smtClean="0">
                <a:solidFill>
                  <a:srgbClr val="002060"/>
                </a:solidFill>
              </a:rPr>
              <a:t> банком, </a:t>
            </a:r>
            <a:r>
              <a:rPr lang="ru-RU" dirty="0" err="1" smtClean="0">
                <a:solidFill>
                  <a:srgbClr val="002060"/>
                </a:solidFill>
              </a:rPr>
              <a:t>іншими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світовими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європейськими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кредитно-фінансовими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інституціями</a:t>
            </a:r>
            <a:r>
              <a:rPr lang="ru-RU" dirty="0" smtClean="0">
                <a:solidFill>
                  <a:srgbClr val="002060"/>
                </a:solidFill>
              </a:rPr>
              <a:t>. З 1 </a:t>
            </a:r>
            <a:r>
              <a:rPr lang="ru-RU" dirty="0" err="1" smtClean="0">
                <a:solidFill>
                  <a:srgbClr val="002060"/>
                </a:solidFill>
              </a:rPr>
              <a:t>січня</a:t>
            </a:r>
            <a:r>
              <a:rPr lang="ru-RU" dirty="0" smtClean="0">
                <a:solidFill>
                  <a:srgbClr val="002060"/>
                </a:solidFill>
              </a:rPr>
              <a:t> 2000 р.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вперше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незалежна</a:t>
            </a:r>
            <a:r>
              <a:rPr lang="ru-RU" dirty="0" smtClean="0">
                <a:solidFill>
                  <a:srgbClr val="002060"/>
                </a:solidFill>
              </a:rPr>
              <a:t> держава почала </a:t>
            </a:r>
            <a:r>
              <a:rPr lang="ru-RU" dirty="0" err="1" smtClean="0">
                <a:solidFill>
                  <a:srgbClr val="002060"/>
                </a:solidFill>
              </a:rPr>
              <a:t>виконувати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функції</a:t>
            </a:r>
            <a:r>
              <a:rPr lang="ru-RU" dirty="0" smtClean="0">
                <a:solidFill>
                  <a:srgbClr val="002060"/>
                </a:solidFill>
              </a:rPr>
              <a:t> члена Ради </a:t>
            </a:r>
            <a:r>
              <a:rPr lang="ru-RU" dirty="0" err="1" smtClean="0">
                <a:solidFill>
                  <a:srgbClr val="002060"/>
                </a:solidFill>
              </a:rPr>
              <a:t>Безпеки</a:t>
            </a:r>
            <a:r>
              <a:rPr lang="ru-RU" dirty="0" smtClean="0">
                <a:solidFill>
                  <a:srgbClr val="002060"/>
                </a:solidFill>
              </a:rPr>
              <a:t> ООН,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означає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підвищення</a:t>
            </a:r>
            <a:r>
              <a:rPr lang="ru-RU" dirty="0" smtClean="0">
                <a:solidFill>
                  <a:srgbClr val="002060"/>
                </a:solidFill>
              </a:rPr>
              <a:t> 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відповідальності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ролі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збереженні</a:t>
            </a:r>
            <a:r>
              <a:rPr lang="ru-RU" dirty="0" smtClean="0">
                <a:solidFill>
                  <a:srgbClr val="002060"/>
                </a:solidFill>
              </a:rPr>
              <a:t> миру на </a:t>
            </a:r>
            <a:r>
              <a:rPr lang="ru-RU" dirty="0" err="1" smtClean="0">
                <a:solidFill>
                  <a:srgbClr val="002060"/>
                </a:solidFill>
              </a:rPr>
              <a:t>нашій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планеті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той же час характерною </a:t>
            </a:r>
            <a:r>
              <a:rPr lang="ru-RU" dirty="0" err="1" smtClean="0">
                <a:solidFill>
                  <a:srgbClr val="002060"/>
                </a:solidFill>
              </a:rPr>
              <a:t>рисою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процесу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інтеграції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європейських</a:t>
            </a:r>
            <a:r>
              <a:rPr lang="ru-RU" dirty="0" smtClean="0">
                <a:solidFill>
                  <a:srgbClr val="002060"/>
                </a:solidFill>
              </a:rPr>
              <a:t> структур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надзвичайно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обережна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позиція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Євросоюзу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уповільнений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розвиток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економічних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зв’язків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чинників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котрі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перешкоджають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активізації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інтеграційних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процесів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виділяються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такі</a:t>
            </a:r>
            <a:r>
              <a:rPr lang="ru-RU" dirty="0" smtClean="0">
                <a:solidFill>
                  <a:srgbClr val="002060"/>
                </a:solidFill>
              </a:rPr>
              <a:t>, як </a:t>
            </a:r>
            <a:r>
              <a:rPr lang="ru-RU" dirty="0" err="1" smtClean="0">
                <a:solidFill>
                  <a:srgbClr val="002060"/>
                </a:solidFill>
              </a:rPr>
              <a:t>низький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рівень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конкурентоспроможності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більшості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підприємств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високий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рівень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корупції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слабкість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демократичних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інституцій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нерозвиненість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громадянського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суспільства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політичні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проблеми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спричинили</a:t>
            </a:r>
            <a:r>
              <a:rPr lang="ru-RU" dirty="0" smtClean="0">
                <a:solidFill>
                  <a:srgbClr val="002060"/>
                </a:solidFill>
              </a:rPr>
              <a:t> критику Ради </a:t>
            </a:r>
            <a:r>
              <a:rPr lang="ru-RU" dirty="0" err="1" smtClean="0">
                <a:solidFill>
                  <a:srgbClr val="002060"/>
                </a:solidFill>
              </a:rPr>
              <a:t>Європи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Європейський</a:t>
            </a:r>
            <a:r>
              <a:rPr lang="ru-RU" dirty="0" smtClean="0">
                <a:solidFill>
                  <a:srgbClr val="002060"/>
                </a:solidFill>
              </a:rPr>
              <a:t> вектор </a:t>
            </a:r>
            <a:r>
              <a:rPr lang="ru-RU" dirty="0" err="1" smtClean="0">
                <a:solidFill>
                  <a:srgbClr val="002060"/>
                </a:solidFill>
              </a:rPr>
              <a:t>зовнішньої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політики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відкрив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можливості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плідних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двохсторонніх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стосунків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європейськими</a:t>
            </a:r>
            <a:r>
              <a:rPr lang="ru-RU" dirty="0" smtClean="0">
                <a:solidFill>
                  <a:srgbClr val="002060"/>
                </a:solidFill>
              </a:rPr>
              <a:t> державами. </a:t>
            </a:r>
            <a:r>
              <a:rPr lang="ru-RU" dirty="0" err="1" smtClean="0">
                <a:solidFill>
                  <a:srgbClr val="002060"/>
                </a:solidFill>
              </a:rPr>
              <a:t>Чільне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місце</a:t>
            </a:r>
            <a:r>
              <a:rPr lang="ru-RU" dirty="0" smtClean="0">
                <a:solidFill>
                  <a:srgbClr val="002060"/>
                </a:solidFill>
              </a:rPr>
              <a:t> тут </a:t>
            </a:r>
            <a:r>
              <a:rPr lang="ru-RU" dirty="0" err="1" smtClean="0">
                <a:solidFill>
                  <a:srgbClr val="002060"/>
                </a:solidFill>
              </a:rPr>
              <a:t>посідає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Німеччина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котра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обсягом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прямих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інвестицій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займає</a:t>
            </a:r>
            <a:r>
              <a:rPr lang="ru-RU" dirty="0" smtClean="0">
                <a:solidFill>
                  <a:srgbClr val="002060"/>
                </a:solidFill>
              </a:rPr>
              <a:t> друге </a:t>
            </a:r>
            <a:r>
              <a:rPr lang="ru-RU" dirty="0" err="1" smtClean="0">
                <a:solidFill>
                  <a:srgbClr val="002060"/>
                </a:solidFill>
              </a:rPr>
              <a:t>місце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після</a:t>
            </a:r>
            <a:r>
              <a:rPr lang="ru-RU" dirty="0" smtClean="0">
                <a:solidFill>
                  <a:srgbClr val="002060"/>
                </a:solidFill>
              </a:rPr>
              <a:t> США 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іноземних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інвесторів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Останнім</a:t>
            </a:r>
            <a:r>
              <a:rPr lang="ru-RU" dirty="0" smtClean="0">
                <a:solidFill>
                  <a:srgbClr val="002060"/>
                </a:solidFill>
              </a:rPr>
              <a:t> часом </a:t>
            </a:r>
            <a:r>
              <a:rPr lang="ru-RU" dirty="0" err="1" smtClean="0">
                <a:solidFill>
                  <a:srgbClr val="002060"/>
                </a:solidFill>
              </a:rPr>
              <a:t>активізувалися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контакти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Великобританією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Францією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Австрією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Італією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Європейська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інтеграція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передбачає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налагодження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добрих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відносин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сусідніми</a:t>
            </a:r>
            <a:r>
              <a:rPr lang="ru-RU" dirty="0" smtClean="0">
                <a:solidFill>
                  <a:srgbClr val="002060"/>
                </a:solidFill>
              </a:rPr>
              <a:t> державами. </a:t>
            </a:r>
            <a:r>
              <a:rPr lang="ru-RU" dirty="0" err="1" smtClean="0">
                <a:solidFill>
                  <a:srgbClr val="002060"/>
                </a:solidFill>
              </a:rPr>
              <a:t>Найбільш</a:t>
            </a:r>
            <a:r>
              <a:rPr lang="ru-RU" dirty="0" smtClean="0">
                <a:solidFill>
                  <a:srgbClr val="002060"/>
                </a:solidFill>
              </a:rPr>
              <a:t> активно </a:t>
            </a:r>
            <a:r>
              <a:rPr lang="ru-RU" dirty="0" err="1" smtClean="0">
                <a:solidFill>
                  <a:srgbClr val="002060"/>
                </a:solidFill>
              </a:rPr>
              <a:t>розвиваються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контакти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Польщею</a:t>
            </a:r>
            <a:r>
              <a:rPr lang="ru-RU" dirty="0" smtClean="0">
                <a:solidFill>
                  <a:srgbClr val="002060"/>
                </a:solidFill>
              </a:rPr>
              <a:t>, яка </a:t>
            </a:r>
            <a:r>
              <a:rPr lang="ru-RU" dirty="0" err="1" smtClean="0">
                <a:solidFill>
                  <a:srgbClr val="002060"/>
                </a:solidFill>
              </a:rPr>
              <a:t>сприяє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реалізації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прагнень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інтегруватися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європейські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структури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енергійно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підтримала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вступ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нашої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 до Ради </a:t>
            </a:r>
            <a:r>
              <a:rPr lang="ru-RU" dirty="0" err="1" smtClean="0">
                <a:solidFill>
                  <a:srgbClr val="002060"/>
                </a:solidFill>
              </a:rPr>
              <a:t>Європи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Регулярними</a:t>
            </a:r>
            <a:r>
              <a:rPr lang="ru-RU" dirty="0" smtClean="0">
                <a:solidFill>
                  <a:srgbClr val="002060"/>
                </a:solidFill>
              </a:rPr>
              <a:t> стали </a:t>
            </a:r>
            <a:r>
              <a:rPr lang="ru-RU" dirty="0" err="1" smtClean="0">
                <a:solidFill>
                  <a:srgbClr val="002060"/>
                </a:solidFill>
              </a:rPr>
              <a:t>зустрічі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президентів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Польщі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Інтенсивно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розвиваються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економічні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відносини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Значно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збільшився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торговельний</a:t>
            </a:r>
            <a:r>
              <a:rPr lang="ru-RU" dirty="0" smtClean="0">
                <a:solidFill>
                  <a:srgbClr val="002060"/>
                </a:solidFill>
              </a:rPr>
              <a:t> оборот, </a:t>
            </a:r>
            <a:r>
              <a:rPr lang="ru-RU" dirty="0" err="1" smtClean="0">
                <a:solidFill>
                  <a:srgbClr val="002060"/>
                </a:solidFill>
              </a:rPr>
              <a:t>який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окремі</a:t>
            </a:r>
            <a:r>
              <a:rPr lang="ru-RU" dirty="0" smtClean="0">
                <a:solidFill>
                  <a:srgbClr val="002060"/>
                </a:solidFill>
              </a:rPr>
              <a:t> роки </a:t>
            </a:r>
            <a:r>
              <a:rPr lang="ru-RU" dirty="0" err="1" smtClean="0">
                <a:solidFill>
                  <a:srgbClr val="002060"/>
                </a:solidFill>
              </a:rPr>
              <a:t>подвоювався</a:t>
            </a:r>
            <a:r>
              <a:rPr lang="ru-RU" dirty="0" smtClean="0">
                <a:solidFill>
                  <a:srgbClr val="002060"/>
                </a:solidFill>
              </a:rPr>
              <a:t>. На початку 2001 р. в </a:t>
            </a:r>
            <a:r>
              <a:rPr lang="ru-RU" dirty="0" err="1" smtClean="0">
                <a:solidFill>
                  <a:srgbClr val="002060"/>
                </a:solidFill>
              </a:rPr>
              <a:t>Україні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функціонувало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понад</a:t>
            </a:r>
            <a:r>
              <a:rPr lang="ru-RU" dirty="0" smtClean="0">
                <a:solidFill>
                  <a:srgbClr val="002060"/>
                </a:solidFill>
              </a:rPr>
              <a:t> 800 </a:t>
            </a:r>
            <a:r>
              <a:rPr lang="ru-RU" dirty="0" err="1" smtClean="0">
                <a:solidFill>
                  <a:srgbClr val="002060"/>
                </a:solidFill>
              </a:rPr>
              <a:t>фірм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участю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польського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капіталу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 роки </a:t>
            </a:r>
            <a:r>
              <a:rPr lang="ru-RU" dirty="0" err="1" smtClean="0">
                <a:solidFill>
                  <a:srgbClr val="002060"/>
                </a:solidFill>
              </a:rPr>
              <a:t>незалежності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налагодила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відносини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такими </a:t>
            </a:r>
            <a:r>
              <a:rPr lang="ru-RU" dirty="0" err="1" smtClean="0">
                <a:solidFill>
                  <a:srgbClr val="002060"/>
                </a:solidFill>
              </a:rPr>
              <a:t>сусідніми</a:t>
            </a:r>
            <a:r>
              <a:rPr lang="ru-RU" dirty="0" smtClean="0">
                <a:solidFill>
                  <a:srgbClr val="002060"/>
                </a:solidFill>
              </a:rPr>
              <a:t> державами, як </a:t>
            </a:r>
            <a:r>
              <a:rPr lang="ru-RU" dirty="0" err="1" smtClean="0">
                <a:solidFill>
                  <a:srgbClr val="002060"/>
                </a:solidFill>
              </a:rPr>
              <a:t>Словаччина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Угорщина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Румунія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ін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146" name="Picture 2" descr="http://kameniar.lnu.edu.ua/wp-content/uploads/2013/11/1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429288" cy="22145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         Європейський напрямок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929618" cy="487375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Намагаючись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гарантувати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власну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безпеку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активізувала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u="sng" dirty="0" err="1" smtClean="0">
                <a:solidFill>
                  <a:srgbClr val="002060"/>
                </a:solidFill>
              </a:rPr>
              <a:t>контакти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з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</a:rPr>
              <a:t>Північноатлантичним</a:t>
            </a:r>
            <a:r>
              <a:rPr lang="ru-RU" u="sng" dirty="0" smtClean="0">
                <a:solidFill>
                  <a:srgbClr val="002060"/>
                </a:solidFill>
              </a:rPr>
              <a:t> союзом.</a:t>
            </a:r>
            <a:r>
              <a:rPr lang="ru-RU" dirty="0" smtClean="0">
                <a:solidFill>
                  <a:srgbClr val="002060"/>
                </a:solidFill>
              </a:rPr>
              <a:t> У </a:t>
            </a:r>
            <a:r>
              <a:rPr lang="ru-RU" dirty="0" err="1" smtClean="0">
                <a:solidFill>
                  <a:srgbClr val="002060"/>
                </a:solidFill>
              </a:rPr>
              <a:t>липні</a:t>
            </a:r>
            <a:r>
              <a:rPr lang="ru-RU" dirty="0" smtClean="0">
                <a:solidFill>
                  <a:srgbClr val="002060"/>
                </a:solidFill>
              </a:rPr>
              <a:t> 1997 р. у </a:t>
            </a:r>
            <a:r>
              <a:rPr lang="ru-RU" dirty="0" err="1" smtClean="0">
                <a:solidFill>
                  <a:srgbClr val="002060"/>
                </a:solidFill>
              </a:rPr>
              <a:t>Мадриді</a:t>
            </a:r>
            <a:r>
              <a:rPr lang="ru-RU" dirty="0" smtClean="0">
                <a:solidFill>
                  <a:srgbClr val="002060"/>
                </a:solidFill>
              </a:rPr>
              <a:t> Президентом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лідерами</a:t>
            </a:r>
            <a:r>
              <a:rPr lang="ru-RU" dirty="0" smtClean="0">
                <a:solidFill>
                  <a:srgbClr val="002060"/>
                </a:solidFill>
              </a:rPr>
              <a:t> 16 </a:t>
            </a:r>
            <a:r>
              <a:rPr lang="ru-RU" dirty="0" err="1" smtClean="0">
                <a:solidFill>
                  <a:srgbClr val="002060"/>
                </a:solidFill>
              </a:rPr>
              <a:t>держав-членів</a:t>
            </a:r>
            <a:r>
              <a:rPr lang="ru-RU" dirty="0" smtClean="0">
                <a:solidFill>
                  <a:srgbClr val="002060"/>
                </a:solidFill>
              </a:rPr>
              <a:t> НАТО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підписано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Хартію</a:t>
            </a:r>
            <a:r>
              <a:rPr lang="ru-RU" dirty="0" smtClean="0">
                <a:solidFill>
                  <a:srgbClr val="002060"/>
                </a:solidFill>
              </a:rPr>
              <a:t> про </a:t>
            </a:r>
            <a:r>
              <a:rPr lang="ru-RU" dirty="0" err="1" smtClean="0">
                <a:solidFill>
                  <a:srgbClr val="002060"/>
                </a:solidFill>
              </a:rPr>
              <a:t>особливе</a:t>
            </a:r>
            <a:r>
              <a:rPr lang="ru-RU" dirty="0" smtClean="0">
                <a:solidFill>
                  <a:srgbClr val="002060"/>
                </a:solidFill>
              </a:rPr>
              <a:t> партнерство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НАТО. </a:t>
            </a:r>
            <a:r>
              <a:rPr lang="ru-RU" dirty="0" err="1" smtClean="0">
                <a:solidFill>
                  <a:srgbClr val="002060"/>
                </a:solidFill>
              </a:rPr>
              <a:t>Важливою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цьому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документі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теза про те,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“НАТО </a:t>
            </a:r>
            <a:r>
              <a:rPr lang="ru-RU" dirty="0" err="1" smtClean="0">
                <a:solidFill>
                  <a:srgbClr val="002060"/>
                </a:solidFill>
              </a:rPr>
              <a:t>продовжуватиме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підтримувати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суверенітет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незалежність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територіальну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цілісність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також</a:t>
            </a:r>
            <a:r>
              <a:rPr lang="ru-RU" dirty="0" smtClean="0">
                <a:solidFill>
                  <a:srgbClr val="002060"/>
                </a:solidFill>
              </a:rPr>
              <a:t> принцип </a:t>
            </a:r>
            <a:r>
              <a:rPr lang="ru-RU" dirty="0" err="1" smtClean="0">
                <a:solidFill>
                  <a:srgbClr val="002060"/>
                </a:solidFill>
              </a:rPr>
              <a:t>непорушності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кордонів</a:t>
            </a:r>
            <a:r>
              <a:rPr lang="ru-RU" dirty="0" smtClean="0">
                <a:solidFill>
                  <a:srgbClr val="002060"/>
                </a:solidFill>
              </a:rPr>
              <a:t>”.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Співробітництво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Північноатлантичним</a:t>
            </a:r>
            <a:r>
              <a:rPr lang="ru-RU" dirty="0" smtClean="0">
                <a:solidFill>
                  <a:srgbClr val="002060"/>
                </a:solidFill>
              </a:rPr>
              <a:t> союзом </a:t>
            </a:r>
            <a:r>
              <a:rPr lang="ru-RU" dirty="0" err="1" smtClean="0">
                <a:solidFill>
                  <a:srgbClr val="002060"/>
                </a:solidFill>
              </a:rPr>
              <a:t>розгортається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різних</a:t>
            </a:r>
            <a:r>
              <a:rPr lang="ru-RU" dirty="0" smtClean="0">
                <a:solidFill>
                  <a:srgbClr val="002060"/>
                </a:solidFill>
              </a:rPr>
              <a:t> сферах. </a:t>
            </a:r>
            <a:r>
              <a:rPr lang="ru-RU" dirty="0" err="1" smtClean="0">
                <a:solidFill>
                  <a:srgbClr val="002060"/>
                </a:solidFill>
              </a:rPr>
              <a:t>Зокрема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брала </a:t>
            </a:r>
            <a:r>
              <a:rPr lang="ru-RU" dirty="0" err="1" smtClean="0">
                <a:solidFill>
                  <a:srgbClr val="002060"/>
                </a:solidFill>
              </a:rPr>
              <a:t>активну</a:t>
            </a:r>
            <a:r>
              <a:rPr lang="ru-RU" dirty="0" smtClean="0">
                <a:solidFill>
                  <a:srgbClr val="002060"/>
                </a:solidFill>
              </a:rPr>
              <a:t> участь у </a:t>
            </a:r>
            <a:r>
              <a:rPr lang="ru-RU" dirty="0" err="1" smtClean="0">
                <a:solidFill>
                  <a:srgbClr val="002060"/>
                </a:solidFill>
              </a:rPr>
              <a:t>багатьох</a:t>
            </a:r>
            <a:r>
              <a:rPr lang="ru-RU" dirty="0" smtClean="0">
                <a:solidFill>
                  <a:srgbClr val="002060"/>
                </a:solidFill>
              </a:rPr>
              <a:t> заходах, </a:t>
            </a:r>
            <a:r>
              <a:rPr lang="ru-RU" dirty="0" err="1" smtClean="0">
                <a:solidFill>
                  <a:srgbClr val="002060"/>
                </a:solidFill>
              </a:rPr>
              <a:t>передбачених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програмою</a:t>
            </a:r>
            <a:r>
              <a:rPr lang="ru-RU" dirty="0" smtClean="0">
                <a:solidFill>
                  <a:srgbClr val="002060"/>
                </a:solidFill>
              </a:rPr>
              <a:t> “Партнерство </a:t>
            </a:r>
            <a:r>
              <a:rPr lang="ru-RU" dirty="0" err="1" smtClean="0">
                <a:solidFill>
                  <a:srgbClr val="002060"/>
                </a:solidFill>
              </a:rPr>
              <a:t>заради</a:t>
            </a:r>
            <a:r>
              <a:rPr lang="ru-RU" dirty="0" smtClean="0">
                <a:solidFill>
                  <a:srgbClr val="002060"/>
                </a:solidFill>
              </a:rPr>
              <a:t> миру”, у тому </a:t>
            </a:r>
            <a:r>
              <a:rPr lang="ru-RU" dirty="0" err="1" smtClean="0">
                <a:solidFill>
                  <a:srgbClr val="002060"/>
                </a:solidFill>
              </a:rPr>
              <a:t>числі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спільних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військових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навчаннях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Військове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співробітництво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передбачає</a:t>
            </a:r>
            <a:r>
              <a:rPr lang="ru-RU" dirty="0" smtClean="0">
                <a:solidFill>
                  <a:srgbClr val="002060"/>
                </a:solidFill>
              </a:rPr>
              <a:t> участь у </a:t>
            </a:r>
            <a:r>
              <a:rPr lang="ru-RU" dirty="0" err="1" smtClean="0">
                <a:solidFill>
                  <a:srgbClr val="002060"/>
                </a:solidFill>
              </a:rPr>
              <a:t>миротворчих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місіях</a:t>
            </a:r>
            <a:r>
              <a:rPr lang="ru-RU" dirty="0" smtClean="0">
                <a:solidFill>
                  <a:srgbClr val="002060"/>
                </a:solidFill>
              </a:rPr>
              <a:t>, в </a:t>
            </a:r>
            <a:r>
              <a:rPr lang="ru-RU" dirty="0" err="1" smtClean="0">
                <a:solidFill>
                  <a:srgbClr val="002060"/>
                </a:solidFill>
              </a:rPr>
              <a:t>яких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липня</a:t>
            </a:r>
            <a:r>
              <a:rPr lang="ru-RU" dirty="0" smtClean="0">
                <a:solidFill>
                  <a:srgbClr val="002060"/>
                </a:solidFill>
              </a:rPr>
              <a:t> 1992 р.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задіяно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бл</a:t>
            </a:r>
            <a:r>
              <a:rPr lang="ru-RU" dirty="0" smtClean="0">
                <a:solidFill>
                  <a:srgbClr val="002060"/>
                </a:solidFill>
              </a:rPr>
              <a:t>. 10 тис. </a:t>
            </a:r>
            <a:r>
              <a:rPr lang="ru-RU" dirty="0" err="1" smtClean="0">
                <a:solidFill>
                  <a:srgbClr val="002060"/>
                </a:solidFill>
              </a:rPr>
              <a:t>українських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військовослужбовців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Яскравим</a:t>
            </a:r>
            <a:r>
              <a:rPr lang="ru-RU" dirty="0" smtClean="0">
                <a:solidFill>
                  <a:srgbClr val="002060"/>
                </a:solidFill>
              </a:rPr>
              <a:t> прикладом </a:t>
            </a:r>
            <a:r>
              <a:rPr lang="ru-RU" dirty="0" err="1" smtClean="0">
                <a:solidFill>
                  <a:srgbClr val="002060"/>
                </a:solidFill>
              </a:rPr>
              <a:t>такої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діяльності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участь </a:t>
            </a:r>
            <a:r>
              <a:rPr lang="ru-RU" dirty="0" err="1" smtClean="0">
                <a:solidFill>
                  <a:srgbClr val="002060"/>
                </a:solidFill>
              </a:rPr>
              <a:t>миротворчого</a:t>
            </a:r>
            <a:r>
              <a:rPr lang="ru-RU" dirty="0" smtClean="0">
                <a:solidFill>
                  <a:srgbClr val="002060"/>
                </a:solidFill>
              </a:rPr>
              <a:t> контингенту </a:t>
            </a:r>
            <a:r>
              <a:rPr lang="ru-RU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армії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території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Іраку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b="1" dirty="0" err="1" smtClean="0">
                <a:solidFill>
                  <a:srgbClr val="002060"/>
                </a:solidFill>
              </a:rPr>
              <a:t>Американський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напрямок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sz="2300" dirty="0" smtClean="0">
              <a:solidFill>
                <a:srgbClr val="002060"/>
              </a:solidFill>
            </a:endParaRPr>
          </a:p>
          <a:p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dirty="0" err="1" smtClean="0">
                <a:solidFill>
                  <a:srgbClr val="002060"/>
                </a:solidFill>
              </a:rPr>
              <a:t>Протягом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останнього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десятиріччя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динамічно</a:t>
            </a:r>
            <a:r>
              <a:rPr lang="ru-RU" sz="2300" dirty="0" smtClean="0">
                <a:solidFill>
                  <a:srgbClr val="002060"/>
                </a:solidFill>
              </a:rPr>
              <a:t>, </a:t>
            </a:r>
            <a:r>
              <a:rPr lang="ru-RU" sz="2300" dirty="0" err="1" smtClean="0">
                <a:solidFill>
                  <a:srgbClr val="002060"/>
                </a:solidFill>
              </a:rPr>
              <a:t>але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водночас</a:t>
            </a:r>
            <a:r>
              <a:rPr lang="ru-RU" sz="2300" dirty="0" smtClean="0">
                <a:solidFill>
                  <a:srgbClr val="002060"/>
                </a:solidFill>
              </a:rPr>
              <a:t> непросто, </a:t>
            </a:r>
            <a:r>
              <a:rPr lang="ru-RU" sz="2300" dirty="0" err="1" smtClean="0">
                <a:solidFill>
                  <a:srgbClr val="002060"/>
                </a:solidFill>
              </a:rPr>
              <a:t>розвивалися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відносини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ще</a:t>
            </a:r>
            <a:r>
              <a:rPr lang="ru-RU" sz="2300" dirty="0" smtClean="0">
                <a:solidFill>
                  <a:srgbClr val="002060"/>
                </a:solidFill>
              </a:rPr>
              <a:t> на одному </a:t>
            </a:r>
            <a:r>
              <a:rPr lang="ru-RU" sz="2300" dirty="0" err="1" smtClean="0">
                <a:solidFill>
                  <a:srgbClr val="002060"/>
                </a:solidFill>
              </a:rPr>
              <a:t>з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магістральних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напрямків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зовнішньої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політики</a:t>
            </a:r>
            <a:r>
              <a:rPr lang="ru-RU" sz="2300" dirty="0" smtClean="0">
                <a:solidFill>
                  <a:srgbClr val="002060"/>
                </a:solidFill>
              </a:rPr>
              <a:t> –</a:t>
            </a:r>
            <a:r>
              <a:rPr lang="ru-RU" sz="2300" dirty="0" err="1" smtClean="0">
                <a:solidFill>
                  <a:srgbClr val="002060"/>
                </a:solidFill>
              </a:rPr>
              <a:t>американському</a:t>
            </a:r>
            <a:r>
              <a:rPr lang="ru-RU" sz="2300" dirty="0" smtClean="0">
                <a:solidFill>
                  <a:srgbClr val="002060"/>
                </a:solidFill>
              </a:rPr>
              <a:t>. У </a:t>
            </a:r>
            <a:r>
              <a:rPr lang="ru-RU" sz="2300" dirty="0" err="1" smtClean="0">
                <a:solidFill>
                  <a:srgbClr val="002060"/>
                </a:solidFill>
              </a:rPr>
              <a:t>перші</a:t>
            </a:r>
            <a:r>
              <a:rPr lang="ru-RU" sz="2300" dirty="0" smtClean="0">
                <a:solidFill>
                  <a:srgbClr val="002060"/>
                </a:solidFill>
              </a:rPr>
              <a:t> роки </a:t>
            </a:r>
            <a:r>
              <a:rPr lang="ru-RU" sz="2300" dirty="0" err="1" smtClean="0">
                <a:solidFill>
                  <a:srgbClr val="002060"/>
                </a:solidFill>
              </a:rPr>
              <a:t>незалежності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України</a:t>
            </a:r>
            <a:r>
              <a:rPr lang="ru-RU" sz="2300" dirty="0" smtClean="0">
                <a:solidFill>
                  <a:srgbClr val="002060"/>
                </a:solidFill>
              </a:rPr>
              <a:t> США </a:t>
            </a:r>
            <a:r>
              <a:rPr lang="ru-RU" sz="2300" dirty="0" err="1" smtClean="0">
                <a:solidFill>
                  <a:srgbClr val="002060"/>
                </a:solidFill>
              </a:rPr>
              <a:t>дотримувалися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політики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блокування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американсько-українських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економічних</a:t>
            </a:r>
            <a:r>
              <a:rPr lang="ru-RU" sz="2300" dirty="0" smtClean="0">
                <a:solidFill>
                  <a:srgbClr val="002060"/>
                </a:solidFill>
              </a:rPr>
              <a:t> та </a:t>
            </a:r>
            <a:r>
              <a:rPr lang="ru-RU" sz="2300" dirty="0" err="1" smtClean="0">
                <a:solidFill>
                  <a:srgbClr val="002060"/>
                </a:solidFill>
              </a:rPr>
              <a:t>політичних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контактів</a:t>
            </a:r>
            <a:r>
              <a:rPr lang="ru-RU" sz="2300" dirty="0" smtClean="0">
                <a:solidFill>
                  <a:srgbClr val="002060"/>
                </a:solidFill>
              </a:rPr>
              <a:t>. Але </a:t>
            </a:r>
            <a:r>
              <a:rPr lang="ru-RU" sz="2300" dirty="0" err="1" smtClean="0">
                <a:solidFill>
                  <a:srgbClr val="002060"/>
                </a:solidFill>
              </a:rPr>
              <a:t>рішучі</a:t>
            </a:r>
            <a:r>
              <a:rPr lang="ru-RU" sz="2300" dirty="0" smtClean="0">
                <a:solidFill>
                  <a:srgbClr val="002060"/>
                </a:solidFill>
              </a:rPr>
              <a:t> кроки </a:t>
            </a:r>
            <a:r>
              <a:rPr lang="ru-RU" sz="2300" dirty="0" err="1" smtClean="0">
                <a:solidFill>
                  <a:srgbClr val="002060"/>
                </a:solidFill>
              </a:rPr>
              <a:t>нашої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держави</a:t>
            </a:r>
            <a:r>
              <a:rPr lang="ru-RU" sz="2300" dirty="0" smtClean="0">
                <a:solidFill>
                  <a:srgbClr val="002060"/>
                </a:solidFill>
              </a:rPr>
              <a:t> на шляху ядерного </a:t>
            </a:r>
            <a:r>
              <a:rPr lang="ru-RU" sz="2300" dirty="0" err="1" smtClean="0">
                <a:solidFill>
                  <a:srgbClr val="002060"/>
                </a:solidFill>
              </a:rPr>
              <a:t>роззброєння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сприяли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переоцінці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Білим</a:t>
            </a:r>
            <a:r>
              <a:rPr lang="ru-RU" sz="2300" dirty="0" smtClean="0">
                <a:solidFill>
                  <a:srgbClr val="002060"/>
                </a:solidFill>
              </a:rPr>
              <a:t>  домом як </a:t>
            </a:r>
            <a:r>
              <a:rPr lang="ru-RU" sz="2300" dirty="0" err="1" smtClean="0">
                <a:solidFill>
                  <a:srgbClr val="002060"/>
                </a:solidFill>
              </a:rPr>
              <a:t>розуміння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місця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України</a:t>
            </a:r>
            <a:r>
              <a:rPr lang="ru-RU" sz="2300" dirty="0" smtClean="0">
                <a:solidFill>
                  <a:srgbClr val="002060"/>
                </a:solidFill>
              </a:rPr>
              <a:t> у </a:t>
            </a:r>
            <a:r>
              <a:rPr lang="ru-RU" sz="2300" dirty="0" err="1" smtClean="0">
                <a:solidFill>
                  <a:srgbClr val="002060"/>
                </a:solidFill>
              </a:rPr>
              <a:t>світі</a:t>
            </a:r>
            <a:r>
              <a:rPr lang="ru-RU" sz="2300" dirty="0" smtClean="0">
                <a:solidFill>
                  <a:srgbClr val="002060"/>
                </a:solidFill>
              </a:rPr>
              <a:t>, так </a:t>
            </a:r>
            <a:r>
              <a:rPr lang="ru-RU" sz="2300" dirty="0" err="1" smtClean="0">
                <a:solidFill>
                  <a:srgbClr val="002060"/>
                </a:solidFill>
              </a:rPr>
              <a:t>і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значення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українсько-американських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відносин</a:t>
            </a:r>
            <a:r>
              <a:rPr lang="ru-RU" sz="2300" dirty="0" smtClean="0">
                <a:solidFill>
                  <a:srgbClr val="002060"/>
                </a:solidFill>
              </a:rPr>
              <a:t>. </a:t>
            </a:r>
            <a:r>
              <a:rPr lang="ru-RU" sz="2300" dirty="0" err="1" smtClean="0">
                <a:solidFill>
                  <a:srgbClr val="002060"/>
                </a:solidFill>
              </a:rPr>
              <a:t>Внаслідок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цього</a:t>
            </a:r>
            <a:r>
              <a:rPr lang="ru-RU" sz="2300" dirty="0" smtClean="0">
                <a:solidFill>
                  <a:srgbClr val="002060"/>
                </a:solidFill>
              </a:rPr>
              <a:t> США </a:t>
            </a:r>
            <a:r>
              <a:rPr lang="ru-RU" sz="2300" dirty="0" err="1" smtClean="0">
                <a:solidFill>
                  <a:srgbClr val="002060"/>
                </a:solidFill>
              </a:rPr>
              <a:t>від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блокування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перейшли</a:t>
            </a:r>
            <a:r>
              <a:rPr lang="ru-RU" sz="2300" dirty="0" smtClean="0">
                <a:solidFill>
                  <a:srgbClr val="002060"/>
                </a:solidFill>
              </a:rPr>
              <a:t> до </a:t>
            </a:r>
            <a:r>
              <a:rPr lang="ru-RU" sz="2300" dirty="0" err="1" smtClean="0">
                <a:solidFill>
                  <a:srgbClr val="002060"/>
                </a:solidFill>
              </a:rPr>
              <a:t>політики</a:t>
            </a:r>
            <a:r>
              <a:rPr lang="ru-RU" sz="2300" dirty="0" smtClean="0">
                <a:solidFill>
                  <a:srgbClr val="002060"/>
                </a:solidFill>
              </a:rPr>
              <a:t> “</a:t>
            </a:r>
            <a:r>
              <a:rPr lang="ru-RU" sz="2300" dirty="0" err="1" smtClean="0">
                <a:solidFill>
                  <a:srgbClr val="002060"/>
                </a:solidFill>
              </a:rPr>
              <a:t>стратегічного</a:t>
            </a:r>
            <a:r>
              <a:rPr lang="ru-RU" sz="2300" dirty="0" smtClean="0">
                <a:solidFill>
                  <a:srgbClr val="002060"/>
                </a:solidFill>
              </a:rPr>
              <a:t> партнерства”, яка </a:t>
            </a:r>
            <a:r>
              <a:rPr lang="ru-RU" sz="2300" dirty="0" err="1" smtClean="0">
                <a:solidFill>
                  <a:srgbClr val="002060"/>
                </a:solidFill>
              </a:rPr>
              <a:t>передбачає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тісну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взаємодію</a:t>
            </a:r>
            <a:r>
              <a:rPr lang="ru-RU" sz="2300" dirty="0" smtClean="0">
                <a:solidFill>
                  <a:srgbClr val="002060"/>
                </a:solidFill>
              </a:rPr>
              <a:t> у сферах </a:t>
            </a:r>
            <a:r>
              <a:rPr lang="ru-RU" sz="2300" dirty="0" err="1" smtClean="0">
                <a:solidFill>
                  <a:srgbClr val="002060"/>
                </a:solidFill>
              </a:rPr>
              <a:t>національної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безпеки</a:t>
            </a:r>
            <a:r>
              <a:rPr lang="ru-RU" sz="2300" dirty="0" smtClean="0">
                <a:solidFill>
                  <a:srgbClr val="002060"/>
                </a:solidFill>
              </a:rPr>
              <a:t>, </a:t>
            </a:r>
            <a:r>
              <a:rPr lang="ru-RU" sz="2300" dirty="0" err="1" smtClean="0">
                <a:solidFill>
                  <a:srgbClr val="002060"/>
                </a:solidFill>
              </a:rPr>
              <a:t>зовнішньої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політики</a:t>
            </a:r>
            <a:r>
              <a:rPr lang="ru-RU" sz="2300" dirty="0" smtClean="0">
                <a:solidFill>
                  <a:srgbClr val="002060"/>
                </a:solidFill>
              </a:rPr>
              <a:t>, </a:t>
            </a:r>
            <a:r>
              <a:rPr lang="ru-RU" sz="2300" dirty="0" err="1" smtClean="0">
                <a:solidFill>
                  <a:srgbClr val="002060"/>
                </a:solidFill>
              </a:rPr>
              <a:t>економіки</a:t>
            </a:r>
            <a:r>
              <a:rPr lang="ru-RU" sz="2300" dirty="0" smtClean="0">
                <a:solidFill>
                  <a:srgbClr val="002060"/>
                </a:solidFill>
              </a:rPr>
              <a:t>, </a:t>
            </a:r>
            <a:r>
              <a:rPr lang="ru-RU" sz="2300" dirty="0" err="1" smtClean="0">
                <a:solidFill>
                  <a:srgbClr val="002060"/>
                </a:solidFill>
              </a:rPr>
              <a:t>торгівлі</a:t>
            </a:r>
            <a:r>
              <a:rPr lang="ru-RU" sz="2300" dirty="0" smtClean="0">
                <a:solidFill>
                  <a:srgbClr val="002060"/>
                </a:solidFill>
              </a:rPr>
              <a:t>, </a:t>
            </a:r>
            <a:r>
              <a:rPr lang="ru-RU" sz="2300" dirty="0" err="1" smtClean="0">
                <a:solidFill>
                  <a:srgbClr val="002060"/>
                </a:solidFill>
              </a:rPr>
              <a:t>інвестицій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тощо</a:t>
            </a:r>
            <a:r>
              <a:rPr lang="ru-RU" sz="2300" dirty="0" smtClean="0">
                <a:solidFill>
                  <a:srgbClr val="002060"/>
                </a:solidFill>
              </a:rPr>
              <a:t>. Вашингтон </a:t>
            </a:r>
            <a:r>
              <a:rPr lang="ru-RU" sz="2300" dirty="0" err="1" smtClean="0">
                <a:solidFill>
                  <a:srgbClr val="002060"/>
                </a:solidFill>
              </a:rPr>
              <a:t>дедалі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частіше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підкреслює</a:t>
            </a:r>
            <a:r>
              <a:rPr lang="ru-RU" sz="2300" dirty="0" smtClean="0">
                <a:solidFill>
                  <a:srgbClr val="002060"/>
                </a:solidFill>
              </a:rPr>
              <a:t>, </a:t>
            </a:r>
            <a:r>
              <a:rPr lang="ru-RU" sz="2300" dirty="0" err="1" smtClean="0">
                <a:solidFill>
                  <a:srgbClr val="002060"/>
                </a:solidFill>
              </a:rPr>
              <a:t>що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Україна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нині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є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важливим</a:t>
            </a:r>
            <a:r>
              <a:rPr lang="ru-RU" sz="2300" dirty="0" smtClean="0">
                <a:solidFill>
                  <a:srgbClr val="002060"/>
                </a:solidFill>
              </a:rPr>
              <a:t> гарантом </a:t>
            </a:r>
            <a:r>
              <a:rPr lang="ru-RU" sz="2300" dirty="0" err="1" smtClean="0">
                <a:solidFill>
                  <a:srgbClr val="002060"/>
                </a:solidFill>
              </a:rPr>
              <a:t>стабільності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й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безпеки</a:t>
            </a:r>
            <a:r>
              <a:rPr lang="ru-RU" sz="2300" dirty="0" smtClean="0">
                <a:solidFill>
                  <a:srgbClr val="002060"/>
                </a:solidFill>
              </a:rPr>
              <a:t> в </a:t>
            </a:r>
            <a:r>
              <a:rPr lang="ru-RU" sz="2300" dirty="0" err="1" smtClean="0">
                <a:solidFill>
                  <a:srgbClr val="002060"/>
                </a:solidFill>
              </a:rPr>
              <a:t>Європі</a:t>
            </a:r>
            <a:r>
              <a:rPr lang="ru-RU" sz="2300" dirty="0" smtClean="0">
                <a:solidFill>
                  <a:srgbClr val="002060"/>
                </a:solidFill>
              </a:rPr>
              <a:t>, </a:t>
            </a:r>
            <a:r>
              <a:rPr lang="ru-RU" sz="2300" dirty="0" err="1" smtClean="0">
                <a:solidFill>
                  <a:srgbClr val="002060"/>
                </a:solidFill>
              </a:rPr>
              <a:t>помітним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чинником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міжнародного</a:t>
            </a:r>
            <a:r>
              <a:rPr lang="ru-RU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</a:rPr>
              <a:t>життя</a:t>
            </a:r>
            <a:r>
              <a:rPr lang="ru-RU" sz="2300" dirty="0" smtClean="0">
                <a:solidFill>
                  <a:srgbClr val="002060"/>
                </a:solidFill>
              </a:rPr>
              <a:t>.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image.zn.ua/media/images/original/Nov2012/489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5214974" cy="26432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Українсько-російські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відносини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sz="1900" dirty="0" smtClean="0">
              <a:solidFill>
                <a:srgbClr val="002060"/>
              </a:solidFill>
            </a:endParaRPr>
          </a:p>
          <a:p>
            <a:endParaRPr lang="ru-RU" sz="1900" dirty="0" smtClean="0">
              <a:solidFill>
                <a:srgbClr val="002060"/>
              </a:solidFill>
            </a:endParaRPr>
          </a:p>
          <a:p>
            <a:endParaRPr lang="ru-RU" sz="1900" dirty="0" smtClean="0">
              <a:solidFill>
                <a:srgbClr val="002060"/>
              </a:solidFill>
            </a:endParaRPr>
          </a:p>
          <a:p>
            <a:endParaRPr lang="ru-RU" sz="1900" dirty="0" smtClean="0">
              <a:solidFill>
                <a:srgbClr val="002060"/>
              </a:solidFill>
            </a:endParaRPr>
          </a:p>
          <a:p>
            <a:endParaRPr lang="ru-RU" sz="1900" dirty="0" smtClean="0">
              <a:solidFill>
                <a:srgbClr val="002060"/>
              </a:solidFill>
            </a:endParaRPr>
          </a:p>
          <a:p>
            <a:r>
              <a:rPr lang="ru-RU" sz="1900" dirty="0" err="1" smtClean="0">
                <a:solidFill>
                  <a:srgbClr val="002060"/>
                </a:solidFill>
              </a:rPr>
              <a:t>Водночас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виникли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проблеми</a:t>
            </a:r>
            <a:r>
              <a:rPr lang="ru-RU" sz="1900" dirty="0" smtClean="0">
                <a:solidFill>
                  <a:srgbClr val="002060"/>
                </a:solidFill>
              </a:rPr>
              <a:t> у </a:t>
            </a:r>
            <a:r>
              <a:rPr lang="ru-RU" sz="1900" dirty="0" err="1" smtClean="0">
                <a:solidFill>
                  <a:srgbClr val="002060"/>
                </a:solidFill>
              </a:rPr>
              <a:t>стосунках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України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з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Росією</a:t>
            </a:r>
            <a:r>
              <a:rPr lang="ru-RU" sz="1900" dirty="0" smtClean="0">
                <a:solidFill>
                  <a:srgbClr val="002060"/>
                </a:solidFill>
              </a:rPr>
              <a:t>, </a:t>
            </a:r>
            <a:r>
              <a:rPr lang="ru-RU" sz="1900" dirty="0" err="1" smtClean="0">
                <a:solidFill>
                  <a:srgbClr val="002060"/>
                </a:solidFill>
              </a:rPr>
              <a:t>керівництво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якої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вбачало</a:t>
            </a:r>
            <a:r>
              <a:rPr lang="ru-RU" sz="1900" dirty="0" smtClean="0">
                <a:solidFill>
                  <a:srgbClr val="002060"/>
                </a:solidFill>
              </a:rPr>
              <a:t> в СНД </a:t>
            </a:r>
            <a:r>
              <a:rPr lang="ru-RU" sz="1900" dirty="0" err="1" smtClean="0">
                <a:solidFill>
                  <a:srgbClr val="002060"/>
                </a:solidFill>
              </a:rPr>
              <a:t>зародок</a:t>
            </a:r>
            <a:r>
              <a:rPr lang="ru-RU" sz="1900" dirty="0" smtClean="0">
                <a:solidFill>
                  <a:srgbClr val="002060"/>
                </a:solidFill>
              </a:rPr>
              <a:t> нового Союзу </a:t>
            </a:r>
            <a:r>
              <a:rPr lang="ru-RU" sz="1900" dirty="0" err="1" smtClean="0">
                <a:solidFill>
                  <a:srgbClr val="002060"/>
                </a:solidFill>
              </a:rPr>
              <a:t>під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своєю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егідою</a:t>
            </a:r>
            <a:r>
              <a:rPr lang="ru-RU" sz="1900" dirty="0" smtClean="0">
                <a:solidFill>
                  <a:srgbClr val="002060"/>
                </a:solidFill>
              </a:rPr>
              <a:t>. Москва </a:t>
            </a:r>
            <a:r>
              <a:rPr lang="ru-RU" sz="1900" dirty="0" err="1" smtClean="0">
                <a:solidFill>
                  <a:srgbClr val="002060"/>
                </a:solidFill>
              </a:rPr>
              <a:t>прагнула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перетворити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співдружність</a:t>
            </a:r>
            <a:r>
              <a:rPr lang="ru-RU" sz="1900" dirty="0" smtClean="0">
                <a:solidFill>
                  <a:srgbClr val="002060"/>
                </a:solidFill>
              </a:rPr>
              <a:t> у </a:t>
            </a:r>
            <a:r>
              <a:rPr lang="ru-RU" sz="1900" dirty="0" err="1" smtClean="0">
                <a:solidFill>
                  <a:srgbClr val="002060"/>
                </a:solidFill>
              </a:rPr>
              <a:t>наддержавну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організацію</a:t>
            </a:r>
            <a:r>
              <a:rPr lang="ru-RU" sz="1900" dirty="0" smtClean="0">
                <a:solidFill>
                  <a:srgbClr val="002060"/>
                </a:solidFill>
              </a:rPr>
              <a:t>, яка б давала </a:t>
            </a:r>
            <a:r>
              <a:rPr lang="ru-RU" sz="1900" dirty="0" err="1" smtClean="0">
                <a:solidFill>
                  <a:srgbClr val="002060"/>
                </a:solidFill>
              </a:rPr>
              <a:t>змогу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контролювати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економічну</a:t>
            </a:r>
            <a:r>
              <a:rPr lang="ru-RU" sz="1900" dirty="0" smtClean="0">
                <a:solidFill>
                  <a:srgbClr val="002060"/>
                </a:solidFill>
              </a:rPr>
              <a:t>, </a:t>
            </a:r>
            <a:r>
              <a:rPr lang="ru-RU" sz="1900" dirty="0" err="1" smtClean="0">
                <a:solidFill>
                  <a:srgbClr val="002060"/>
                </a:solidFill>
              </a:rPr>
              <a:t>політичну</a:t>
            </a:r>
            <a:r>
              <a:rPr lang="ru-RU" sz="1900" dirty="0" smtClean="0">
                <a:solidFill>
                  <a:srgbClr val="002060"/>
                </a:solidFill>
              </a:rPr>
              <a:t> та </a:t>
            </a:r>
            <a:r>
              <a:rPr lang="ru-RU" sz="1900" dirty="0" err="1" smtClean="0">
                <a:solidFill>
                  <a:srgbClr val="002060"/>
                </a:solidFill>
              </a:rPr>
              <a:t>військову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діяльність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держав-учасниць</a:t>
            </a:r>
            <a:r>
              <a:rPr lang="ru-RU" sz="1900" dirty="0" smtClean="0">
                <a:solidFill>
                  <a:srgbClr val="002060"/>
                </a:solidFill>
              </a:rPr>
              <a:t>. У </a:t>
            </a:r>
            <a:r>
              <a:rPr lang="ru-RU" sz="1900" dirty="0" err="1" smtClean="0">
                <a:solidFill>
                  <a:srgbClr val="002060"/>
                </a:solidFill>
              </a:rPr>
              <a:t>зв’язку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з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цим</a:t>
            </a:r>
            <a:r>
              <a:rPr lang="ru-RU" sz="1900" dirty="0" smtClean="0">
                <a:solidFill>
                  <a:srgbClr val="002060"/>
                </a:solidFill>
              </a:rPr>
              <a:t>, </a:t>
            </a:r>
            <a:r>
              <a:rPr lang="ru-RU" sz="1900" dirty="0" err="1" smtClean="0">
                <a:solidFill>
                  <a:srgbClr val="002060"/>
                </a:solidFill>
              </a:rPr>
              <a:t>Україна</a:t>
            </a:r>
            <a:r>
              <a:rPr lang="ru-RU" sz="1900" dirty="0" smtClean="0">
                <a:solidFill>
                  <a:srgbClr val="002060"/>
                </a:solidFill>
              </a:rPr>
              <a:t> не </a:t>
            </a:r>
            <a:r>
              <a:rPr lang="ru-RU" sz="1900" dirty="0" err="1" smtClean="0">
                <a:solidFill>
                  <a:srgbClr val="002060"/>
                </a:solidFill>
              </a:rPr>
              <a:t>підписала</a:t>
            </a:r>
            <a:r>
              <a:rPr lang="ru-RU" sz="1900" dirty="0" smtClean="0">
                <a:solidFill>
                  <a:srgbClr val="002060"/>
                </a:solidFill>
              </a:rPr>
              <a:t> ряд </a:t>
            </a:r>
            <a:r>
              <a:rPr lang="ru-RU" sz="1900" dirty="0" err="1" smtClean="0">
                <a:solidFill>
                  <a:srgbClr val="002060"/>
                </a:solidFill>
              </a:rPr>
              <a:t>угод</a:t>
            </a:r>
            <a:r>
              <a:rPr lang="ru-RU" sz="1900" dirty="0" smtClean="0">
                <a:solidFill>
                  <a:srgbClr val="002060"/>
                </a:solidFill>
              </a:rPr>
              <a:t>, </a:t>
            </a:r>
            <a:r>
              <a:rPr lang="ru-RU" sz="1900" dirty="0" err="1" smtClean="0">
                <a:solidFill>
                  <a:srgbClr val="002060"/>
                </a:solidFill>
              </a:rPr>
              <a:t>зокрема</a:t>
            </a:r>
            <a:r>
              <a:rPr lang="ru-RU" sz="1900" dirty="0" smtClean="0">
                <a:solidFill>
                  <a:srgbClr val="002060"/>
                </a:solidFill>
              </a:rPr>
              <a:t>, </a:t>
            </a:r>
            <a:r>
              <a:rPr lang="ru-RU" sz="1900" dirty="0" err="1" smtClean="0">
                <a:solidFill>
                  <a:srgbClr val="002060"/>
                </a:solidFill>
              </a:rPr>
              <a:t>договір</a:t>
            </a:r>
            <a:r>
              <a:rPr lang="ru-RU" sz="1900" dirty="0" smtClean="0">
                <a:solidFill>
                  <a:srgbClr val="002060"/>
                </a:solidFill>
              </a:rPr>
              <a:t> про </a:t>
            </a:r>
            <a:r>
              <a:rPr lang="ru-RU" sz="1900" dirty="0" err="1" smtClean="0">
                <a:solidFill>
                  <a:srgbClr val="002060"/>
                </a:solidFill>
              </a:rPr>
              <a:t>створення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Економічного</a:t>
            </a:r>
            <a:r>
              <a:rPr lang="ru-RU" sz="1900" dirty="0" smtClean="0">
                <a:solidFill>
                  <a:srgbClr val="002060"/>
                </a:solidFill>
              </a:rPr>
              <a:t> Союзу </a:t>
            </a:r>
            <a:r>
              <a:rPr lang="ru-RU" sz="1900" dirty="0" err="1" smtClean="0">
                <a:solidFill>
                  <a:srgbClr val="002060"/>
                </a:solidFill>
              </a:rPr>
              <a:t>від</a:t>
            </a:r>
            <a:r>
              <a:rPr lang="ru-RU" sz="1900" dirty="0" smtClean="0">
                <a:solidFill>
                  <a:srgbClr val="002060"/>
                </a:solidFill>
              </a:rPr>
              <a:t> 24 </a:t>
            </a:r>
            <a:r>
              <a:rPr lang="ru-RU" sz="1900" dirty="0" err="1" smtClean="0">
                <a:solidFill>
                  <a:srgbClr val="002060"/>
                </a:solidFill>
              </a:rPr>
              <a:t>вересня</a:t>
            </a:r>
            <a:r>
              <a:rPr lang="ru-RU" sz="1900" dirty="0" smtClean="0">
                <a:solidFill>
                  <a:srgbClr val="002060"/>
                </a:solidFill>
              </a:rPr>
              <a:t> 1993 р. Президент Л.Кравчук </a:t>
            </a:r>
            <a:r>
              <a:rPr lang="ru-RU" sz="1900" dirty="0" err="1" smtClean="0">
                <a:solidFill>
                  <a:srgbClr val="002060"/>
                </a:solidFill>
              </a:rPr>
              <a:t>прийняв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компромісне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рішення</a:t>
            </a:r>
            <a:r>
              <a:rPr lang="ru-RU" sz="1900" dirty="0" smtClean="0">
                <a:solidFill>
                  <a:srgbClr val="002060"/>
                </a:solidFill>
              </a:rPr>
              <a:t>, заявивши, </a:t>
            </a:r>
            <a:r>
              <a:rPr lang="ru-RU" sz="1900" dirty="0" err="1" smtClean="0">
                <a:solidFill>
                  <a:srgbClr val="002060"/>
                </a:solidFill>
              </a:rPr>
              <a:t>що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Україна</a:t>
            </a:r>
            <a:r>
              <a:rPr lang="ru-RU" sz="1900" dirty="0" smtClean="0">
                <a:solidFill>
                  <a:srgbClr val="002060"/>
                </a:solidFill>
              </a:rPr>
              <a:t> буде </a:t>
            </a:r>
            <a:r>
              <a:rPr lang="ru-RU" sz="1900" dirty="0" err="1" smtClean="0">
                <a:solidFill>
                  <a:srgbClr val="002060"/>
                </a:solidFill>
              </a:rPr>
              <a:t>співпрацювати</a:t>
            </a:r>
            <a:r>
              <a:rPr lang="ru-RU" sz="1900" dirty="0" smtClean="0">
                <a:solidFill>
                  <a:srgbClr val="002060"/>
                </a:solidFill>
              </a:rPr>
              <a:t> там як </a:t>
            </a:r>
            <a:r>
              <a:rPr lang="ru-RU" sz="1900" dirty="0" err="1" smtClean="0">
                <a:solidFill>
                  <a:srgbClr val="002060"/>
                </a:solidFill>
              </a:rPr>
              <a:t>асоційований</a:t>
            </a:r>
            <a:r>
              <a:rPr lang="ru-RU" sz="1900" dirty="0" smtClean="0">
                <a:solidFill>
                  <a:srgbClr val="002060"/>
                </a:solidFill>
              </a:rPr>
              <a:t> член, </a:t>
            </a:r>
            <a:r>
              <a:rPr lang="ru-RU" sz="1900" dirty="0" err="1" smtClean="0">
                <a:solidFill>
                  <a:srgbClr val="002060"/>
                </a:solidFill>
              </a:rPr>
              <a:t>що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залишило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їй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більшу</a:t>
            </a:r>
            <a:r>
              <a:rPr lang="ru-RU" sz="1900" dirty="0" smtClean="0">
                <a:solidFill>
                  <a:srgbClr val="002060"/>
                </a:solidFill>
              </a:rPr>
              <a:t> свободу </a:t>
            </a:r>
            <a:r>
              <a:rPr lang="ru-RU" sz="1900" dirty="0" err="1" smtClean="0">
                <a:solidFill>
                  <a:srgbClr val="002060"/>
                </a:solidFill>
              </a:rPr>
              <a:t>дій</a:t>
            </a:r>
            <a:r>
              <a:rPr lang="ru-RU" sz="1900" dirty="0" smtClean="0">
                <a:solidFill>
                  <a:srgbClr val="002060"/>
                </a:solidFill>
              </a:rPr>
              <a:t>. </a:t>
            </a:r>
            <a:r>
              <a:rPr lang="ru-RU" sz="1900" dirty="0" err="1" smtClean="0">
                <a:solidFill>
                  <a:srgbClr val="002060"/>
                </a:solidFill>
              </a:rPr>
              <a:t>Існували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проблеми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щодо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недоторканості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кордонів</a:t>
            </a:r>
            <a:r>
              <a:rPr lang="ru-RU" sz="1900" dirty="0" smtClean="0">
                <a:solidFill>
                  <a:srgbClr val="002060"/>
                </a:solidFill>
              </a:rPr>
              <a:t>. В </a:t>
            </a:r>
            <a:r>
              <a:rPr lang="ru-RU" sz="1900" dirty="0" err="1" smtClean="0">
                <a:solidFill>
                  <a:srgbClr val="002060"/>
                </a:solidFill>
              </a:rPr>
              <a:t>діях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російського</a:t>
            </a:r>
            <a:r>
              <a:rPr lang="ru-RU" sz="1900" dirty="0" smtClean="0">
                <a:solidFill>
                  <a:srgbClr val="002060"/>
                </a:solidFill>
              </a:rPr>
              <a:t> парламенту проявились </a:t>
            </a:r>
            <a:r>
              <a:rPr lang="ru-RU" sz="1900" dirty="0" err="1" smtClean="0">
                <a:solidFill>
                  <a:srgbClr val="002060"/>
                </a:solidFill>
              </a:rPr>
              <a:t>претензії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стосовно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Криму</a:t>
            </a:r>
            <a:r>
              <a:rPr lang="ru-RU" sz="1900" dirty="0" smtClean="0">
                <a:solidFill>
                  <a:srgbClr val="002060"/>
                </a:solidFill>
              </a:rPr>
              <a:t>, </a:t>
            </a:r>
            <a:r>
              <a:rPr lang="ru-RU" sz="1900" dirty="0" err="1" smtClean="0">
                <a:solidFill>
                  <a:srgbClr val="002060"/>
                </a:solidFill>
              </a:rPr>
              <a:t>пізніше</a:t>
            </a:r>
            <a:r>
              <a:rPr lang="ru-RU" sz="1900" dirty="0" smtClean="0">
                <a:solidFill>
                  <a:srgbClr val="002060"/>
                </a:solidFill>
              </a:rPr>
              <a:t> – Севастополя. </a:t>
            </a:r>
            <a:r>
              <a:rPr lang="ru-RU" sz="1900" dirty="0" err="1" smtClean="0">
                <a:solidFill>
                  <a:srgbClr val="002060"/>
                </a:solidFill>
              </a:rPr>
              <a:t>Найбільшим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каменем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спотикання</a:t>
            </a:r>
            <a:r>
              <a:rPr lang="ru-RU" sz="1900" dirty="0" smtClean="0">
                <a:solidFill>
                  <a:srgbClr val="002060"/>
                </a:solidFill>
              </a:rPr>
              <a:t> в </a:t>
            </a:r>
            <a:r>
              <a:rPr lang="ru-RU" sz="1900" dirty="0" err="1" smtClean="0">
                <a:solidFill>
                  <a:srgbClr val="002060"/>
                </a:solidFill>
              </a:rPr>
              <a:t>українсько-російських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взаєминах</a:t>
            </a:r>
            <a:r>
              <a:rPr lang="ru-RU" sz="1900" dirty="0" smtClean="0">
                <a:solidFill>
                  <a:srgbClr val="002060"/>
                </a:solidFill>
              </a:rPr>
              <a:t> став </a:t>
            </a:r>
            <a:r>
              <a:rPr lang="ru-RU" sz="1900" dirty="0" err="1" smtClean="0">
                <a:solidFill>
                  <a:srgbClr val="002060"/>
                </a:solidFill>
              </a:rPr>
              <a:t>Чорноморський</a:t>
            </a:r>
            <a:r>
              <a:rPr lang="ru-RU" sz="1900" dirty="0" smtClean="0">
                <a:solidFill>
                  <a:srgbClr val="002060"/>
                </a:solidFill>
              </a:rPr>
              <a:t> флот, на </a:t>
            </a:r>
            <a:r>
              <a:rPr lang="ru-RU" sz="1900" dirty="0" err="1" smtClean="0">
                <a:solidFill>
                  <a:srgbClr val="002060"/>
                </a:solidFill>
              </a:rPr>
              <a:t>який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претендували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обидві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держави</a:t>
            </a:r>
            <a:r>
              <a:rPr lang="ru-RU" sz="1900" dirty="0" smtClean="0">
                <a:solidFill>
                  <a:srgbClr val="002060"/>
                </a:solidFill>
              </a:rPr>
              <a:t>. На </a:t>
            </a:r>
            <a:r>
              <a:rPr lang="ru-RU" sz="1900" dirty="0" err="1" smtClean="0">
                <a:solidFill>
                  <a:srgbClr val="002060"/>
                </a:solidFill>
              </a:rPr>
              <a:t>сьогоднішній</a:t>
            </a:r>
            <a:r>
              <a:rPr lang="ru-RU" sz="1900" dirty="0" smtClean="0">
                <a:solidFill>
                  <a:srgbClr val="002060"/>
                </a:solidFill>
              </a:rPr>
              <a:t> день </a:t>
            </a:r>
            <a:r>
              <a:rPr lang="ru-RU" sz="1900" dirty="0" err="1" smtClean="0">
                <a:solidFill>
                  <a:srgbClr val="002060"/>
                </a:solidFill>
              </a:rPr>
              <a:t>названі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проблеми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загалом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вирішені</a:t>
            </a:r>
            <a:r>
              <a:rPr lang="ru-RU" sz="1900" dirty="0" smtClean="0">
                <a:solidFill>
                  <a:srgbClr val="002060"/>
                </a:solidFill>
              </a:rPr>
              <a:t>, а </a:t>
            </a:r>
            <a:r>
              <a:rPr lang="ru-RU" sz="1900" dirty="0" err="1" smtClean="0">
                <a:solidFill>
                  <a:srgbClr val="002060"/>
                </a:solidFill>
              </a:rPr>
              <a:t>відносини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між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двома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сусідніми</a:t>
            </a:r>
            <a:r>
              <a:rPr lang="ru-RU" sz="1900" dirty="0" smtClean="0">
                <a:solidFill>
                  <a:srgbClr val="002060"/>
                </a:solidFill>
              </a:rPr>
              <a:t> державами </a:t>
            </a:r>
            <a:r>
              <a:rPr lang="ru-RU" sz="1900" dirty="0" err="1" smtClean="0">
                <a:solidFill>
                  <a:srgbClr val="002060"/>
                </a:solidFill>
              </a:rPr>
              <a:t>закріплені</a:t>
            </a:r>
            <a:r>
              <a:rPr lang="ru-RU" sz="1900" dirty="0" smtClean="0">
                <a:solidFill>
                  <a:srgbClr val="002060"/>
                </a:solidFill>
              </a:rPr>
              <a:t> у так званому “великому </a:t>
            </a:r>
            <a:r>
              <a:rPr lang="ru-RU" sz="1900" dirty="0" err="1" smtClean="0">
                <a:solidFill>
                  <a:srgbClr val="002060"/>
                </a:solidFill>
              </a:rPr>
              <a:t>договорі</a:t>
            </a:r>
            <a:r>
              <a:rPr lang="ru-RU" sz="1900" dirty="0" smtClean="0">
                <a:solidFill>
                  <a:srgbClr val="002060"/>
                </a:solidFill>
              </a:rPr>
              <a:t>” (1997 р.). Та час </a:t>
            </a:r>
            <a:r>
              <a:rPr lang="ru-RU" sz="1900" dirty="0" err="1" smtClean="0">
                <a:solidFill>
                  <a:srgbClr val="002060"/>
                </a:solidFill>
              </a:rPr>
              <a:t>від</a:t>
            </a:r>
            <a:r>
              <a:rPr lang="ru-RU" sz="1900" dirty="0" smtClean="0">
                <a:solidFill>
                  <a:srgbClr val="002060"/>
                </a:solidFill>
              </a:rPr>
              <a:t> часу </a:t>
            </a:r>
            <a:r>
              <a:rPr lang="ru-RU" sz="1900" dirty="0" err="1" smtClean="0">
                <a:solidFill>
                  <a:srgbClr val="002060"/>
                </a:solidFill>
              </a:rPr>
              <a:t>великодержавні</a:t>
            </a:r>
            <a:r>
              <a:rPr lang="ru-RU" sz="1900" dirty="0" smtClean="0">
                <a:solidFill>
                  <a:srgbClr val="002060"/>
                </a:solidFill>
              </a:rPr>
              <a:t>, </a:t>
            </a:r>
            <a:r>
              <a:rPr lang="ru-RU" sz="1900" dirty="0" err="1" smtClean="0">
                <a:solidFill>
                  <a:srgbClr val="002060"/>
                </a:solidFill>
              </a:rPr>
              <a:t>проімперські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устремління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представників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керівництва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Росії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даються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взнаки</a:t>
            </a:r>
            <a:r>
              <a:rPr lang="ru-RU" sz="1900" dirty="0" smtClean="0">
                <a:solidFill>
                  <a:srgbClr val="002060"/>
                </a:solidFill>
              </a:rPr>
              <a:t>. </a:t>
            </a:r>
            <a:r>
              <a:rPr lang="ru-RU" sz="1900" dirty="0" err="1" smtClean="0">
                <a:solidFill>
                  <a:srgbClr val="002060"/>
                </a:solidFill>
              </a:rPr>
              <a:t>Яскравим</a:t>
            </a:r>
            <a:r>
              <a:rPr lang="ru-RU" sz="1900" dirty="0" smtClean="0">
                <a:solidFill>
                  <a:srgbClr val="002060"/>
                </a:solidFill>
              </a:rPr>
              <a:t> прикладом </a:t>
            </a:r>
            <a:r>
              <a:rPr lang="ru-RU" sz="1900" dirty="0" err="1" smtClean="0">
                <a:solidFill>
                  <a:srgbClr val="002060"/>
                </a:solidFill>
              </a:rPr>
              <a:t>такої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поведінки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є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події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навколо</a:t>
            </a:r>
            <a:r>
              <a:rPr lang="ru-RU" sz="1900" dirty="0" smtClean="0">
                <a:solidFill>
                  <a:srgbClr val="002060"/>
                </a:solidFill>
              </a:rPr>
              <a:t> острова </a:t>
            </a:r>
            <a:r>
              <a:rPr lang="ru-RU" sz="1900" dirty="0" err="1" smtClean="0">
                <a:solidFill>
                  <a:srgbClr val="002060"/>
                </a:solidFill>
              </a:rPr>
              <a:t>Тузла</a:t>
            </a:r>
            <a:r>
              <a:rPr lang="ru-RU" sz="1900" dirty="0" smtClean="0">
                <a:solidFill>
                  <a:srgbClr val="002060"/>
                </a:solidFill>
              </a:rPr>
              <a:t>; </a:t>
            </a:r>
            <a:r>
              <a:rPr lang="ru-RU" sz="1900" dirty="0" err="1" smtClean="0">
                <a:solidFill>
                  <a:srgbClr val="002060"/>
                </a:solidFill>
              </a:rPr>
              <a:t>намагання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скористатися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ситуацією</a:t>
            </a:r>
            <a:r>
              <a:rPr lang="ru-RU" sz="1900" dirty="0" smtClean="0">
                <a:solidFill>
                  <a:srgbClr val="002060"/>
                </a:solidFill>
              </a:rPr>
              <a:t> в </a:t>
            </a:r>
            <a:r>
              <a:rPr lang="ru-RU" sz="1900" dirty="0" err="1" smtClean="0">
                <a:solidFill>
                  <a:srgbClr val="002060"/>
                </a:solidFill>
              </a:rPr>
              <a:t>Україні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щодо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нафти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і</a:t>
            </a:r>
            <a:r>
              <a:rPr lang="ru-RU" sz="1900" dirty="0" smtClean="0">
                <a:solidFill>
                  <a:srgbClr val="002060"/>
                </a:solidFill>
              </a:rPr>
              <a:t> газу, </a:t>
            </a:r>
            <a:r>
              <a:rPr lang="ru-RU" sz="1900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мовного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і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національно-релігійного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факторів</a:t>
            </a:r>
            <a:r>
              <a:rPr lang="ru-RU" sz="1900" dirty="0" smtClean="0">
                <a:solidFill>
                  <a:srgbClr val="002060"/>
                </a:solidFill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</a:rPr>
              <a:t>тощо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image.zn.ua/media/images/original/Mar2011/31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286412" cy="30087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467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</a:rPr>
              <a:t>Соціально-економічний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політичний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Більшість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мешканців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сподівались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проголошенням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незалежності</a:t>
            </a:r>
            <a:r>
              <a:rPr lang="ru-RU" dirty="0" smtClean="0">
                <a:solidFill>
                  <a:srgbClr val="002060"/>
                </a:solidFill>
              </a:rPr>
              <a:t> буде </a:t>
            </a:r>
            <a:r>
              <a:rPr lang="ru-RU" dirty="0" err="1" smtClean="0">
                <a:solidFill>
                  <a:srgbClr val="002060"/>
                </a:solidFill>
              </a:rPr>
              <a:t>забезпечено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високий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рівень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матеріального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добробуту</a:t>
            </a:r>
            <a:r>
              <a:rPr lang="ru-RU" dirty="0" smtClean="0">
                <a:solidFill>
                  <a:srgbClr val="002060"/>
                </a:solidFill>
              </a:rPr>
              <a:t>. Але </a:t>
            </a:r>
            <a:r>
              <a:rPr lang="ru-RU" dirty="0" err="1" smtClean="0">
                <a:solidFill>
                  <a:srgbClr val="002060"/>
                </a:solidFill>
              </a:rPr>
              <a:t>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надії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справдилися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Рівень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життя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продовжував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падати</a:t>
            </a:r>
            <a:r>
              <a:rPr lang="ru-RU" dirty="0" smtClean="0">
                <a:solidFill>
                  <a:srgbClr val="002060"/>
                </a:solidFill>
              </a:rPr>
              <a:t>. В </a:t>
            </a:r>
            <a:r>
              <a:rPr lang="ru-RU" dirty="0" err="1" smtClean="0">
                <a:solidFill>
                  <a:srgbClr val="002060"/>
                </a:solidFill>
              </a:rPr>
              <a:t>економіці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склалось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надзвичайно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важке</a:t>
            </a:r>
            <a:r>
              <a:rPr lang="ru-RU" dirty="0" smtClean="0">
                <a:solidFill>
                  <a:srgbClr val="002060"/>
                </a:solidFill>
              </a:rPr>
              <a:t> становище.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Спад </a:t>
            </a:r>
            <a:r>
              <a:rPr lang="ru-RU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рівень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життя</a:t>
            </a:r>
            <a:r>
              <a:rPr lang="ru-RU" dirty="0" smtClean="0">
                <a:solidFill>
                  <a:srgbClr val="002060"/>
                </a:solidFill>
              </a:rPr>
              <a:t> у 1991-1992 </a:t>
            </a:r>
            <a:r>
              <a:rPr lang="ru-RU" dirty="0" err="1" smtClean="0">
                <a:solidFill>
                  <a:srgbClr val="002060"/>
                </a:solidFill>
              </a:rPr>
              <a:t>рр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набув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загрозливих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масштабів</a:t>
            </a:r>
            <a:r>
              <a:rPr lang="ru-RU" dirty="0" smtClean="0">
                <a:solidFill>
                  <a:srgbClr val="002060"/>
                </a:solidFill>
              </a:rPr>
              <a:t>. Так, </a:t>
            </a:r>
            <a:r>
              <a:rPr lang="ru-RU" dirty="0" err="1" smtClean="0">
                <a:solidFill>
                  <a:srgbClr val="002060"/>
                </a:solidFill>
              </a:rPr>
              <a:t>національний</a:t>
            </a:r>
            <a:r>
              <a:rPr lang="ru-RU" dirty="0" smtClean="0">
                <a:solidFill>
                  <a:srgbClr val="002060"/>
                </a:solidFill>
              </a:rPr>
              <a:t> доход в 1991 р. </a:t>
            </a:r>
            <a:r>
              <a:rPr lang="ru-RU" dirty="0" err="1" smtClean="0">
                <a:solidFill>
                  <a:srgbClr val="002060"/>
                </a:solidFill>
              </a:rPr>
              <a:t>знизився</a:t>
            </a:r>
            <a:r>
              <a:rPr lang="ru-RU" dirty="0" smtClean="0">
                <a:solidFill>
                  <a:srgbClr val="002060"/>
                </a:solidFill>
              </a:rPr>
              <a:t> на 10 %, а </a:t>
            </a:r>
            <a:r>
              <a:rPr lang="ru-RU" dirty="0" err="1" smtClean="0">
                <a:solidFill>
                  <a:srgbClr val="002060"/>
                </a:solidFill>
              </a:rPr>
              <a:t>наступного</a:t>
            </a:r>
            <a:r>
              <a:rPr lang="ru-RU" dirty="0" smtClean="0">
                <a:solidFill>
                  <a:srgbClr val="002060"/>
                </a:solidFill>
              </a:rPr>
              <a:t> року на 14 %. </a:t>
            </a:r>
            <a:r>
              <a:rPr lang="ru-RU" dirty="0" err="1" smtClean="0">
                <a:solidFill>
                  <a:srgbClr val="002060"/>
                </a:solidFill>
              </a:rPr>
              <a:t>Валова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продукція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промисловості</a:t>
            </a:r>
            <a:r>
              <a:rPr lang="ru-RU" dirty="0" smtClean="0">
                <a:solidFill>
                  <a:srgbClr val="002060"/>
                </a:solidFill>
              </a:rPr>
              <a:t> за 2 </a:t>
            </a:r>
            <a:r>
              <a:rPr lang="ru-RU" dirty="0" err="1" smtClean="0">
                <a:solidFill>
                  <a:srgbClr val="002060"/>
                </a:solidFill>
              </a:rPr>
              <a:t>згаданих</a:t>
            </a:r>
            <a:r>
              <a:rPr lang="ru-RU" dirty="0" smtClean="0">
                <a:solidFill>
                  <a:srgbClr val="002060"/>
                </a:solidFill>
              </a:rPr>
              <a:t> роки </a:t>
            </a:r>
            <a:r>
              <a:rPr lang="ru-RU" dirty="0" err="1" smtClean="0">
                <a:solidFill>
                  <a:srgbClr val="002060"/>
                </a:solidFill>
              </a:rPr>
              <a:t>зменшилася</a:t>
            </a:r>
            <a:r>
              <a:rPr lang="ru-RU" dirty="0" smtClean="0">
                <a:solidFill>
                  <a:srgbClr val="002060"/>
                </a:solidFill>
              </a:rPr>
              <a:t> на 13,4 %, а </a:t>
            </a:r>
            <a:r>
              <a:rPr lang="ru-RU" dirty="0" err="1" smtClean="0">
                <a:solidFill>
                  <a:srgbClr val="002060"/>
                </a:solidFill>
              </a:rPr>
              <a:t>сільського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господарства</a:t>
            </a:r>
            <a:r>
              <a:rPr lang="ru-RU" dirty="0" smtClean="0">
                <a:solidFill>
                  <a:srgbClr val="002060"/>
                </a:solidFill>
              </a:rPr>
              <a:t> – на 18 %. У </a:t>
            </a:r>
            <a:r>
              <a:rPr lang="ru-RU" dirty="0" err="1" smtClean="0">
                <a:solidFill>
                  <a:srgbClr val="002060"/>
                </a:solidFill>
              </a:rPr>
              <a:t>листопаді</a:t>
            </a:r>
            <a:r>
              <a:rPr lang="ru-RU" dirty="0" smtClean="0">
                <a:solidFill>
                  <a:srgbClr val="002060"/>
                </a:solidFill>
              </a:rPr>
              <a:t> 1992 р. </a:t>
            </a:r>
            <a:r>
              <a:rPr lang="ru-RU" dirty="0" err="1" smtClean="0">
                <a:solidFill>
                  <a:srgbClr val="002060"/>
                </a:solidFill>
              </a:rPr>
              <a:t>інфляція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перейшла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рубіж</a:t>
            </a:r>
            <a:r>
              <a:rPr lang="ru-RU" dirty="0" smtClean="0">
                <a:solidFill>
                  <a:srgbClr val="002060"/>
                </a:solidFill>
              </a:rPr>
              <a:t> 50 %. </a:t>
            </a:r>
            <a:r>
              <a:rPr lang="ru-RU" dirty="0" err="1" smtClean="0">
                <a:solidFill>
                  <a:srgbClr val="002060"/>
                </a:solidFill>
              </a:rPr>
              <a:t>Значною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мірою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зумовлювалось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Росія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розпочала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ринкові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реформи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лібералізації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цін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привело до </a:t>
            </a:r>
            <a:r>
              <a:rPr lang="ru-RU" dirty="0" err="1" smtClean="0">
                <a:solidFill>
                  <a:srgbClr val="002060"/>
                </a:solidFill>
              </a:rPr>
              <a:t>значного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зростання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цін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Україні</a:t>
            </a:r>
            <a:r>
              <a:rPr lang="ru-RU" dirty="0" smtClean="0">
                <a:solidFill>
                  <a:srgbClr val="002060"/>
                </a:solidFill>
              </a:rPr>
              <a:t> на газ та </a:t>
            </a:r>
            <a:r>
              <a:rPr lang="ru-RU" dirty="0" err="1" smtClean="0">
                <a:solidFill>
                  <a:srgbClr val="002060"/>
                </a:solidFill>
              </a:rPr>
              <a:t>нафту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відповідно</a:t>
            </a:r>
            <a:r>
              <a:rPr lang="ru-RU" dirty="0" smtClean="0">
                <a:solidFill>
                  <a:srgbClr val="002060"/>
                </a:solidFill>
              </a:rPr>
              <a:t> в 100 та 300 </a:t>
            </a:r>
            <a:r>
              <a:rPr lang="ru-RU" dirty="0" err="1" smtClean="0">
                <a:solidFill>
                  <a:srgbClr val="002060"/>
                </a:solidFill>
              </a:rPr>
              <a:t>разів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  <a:r>
              <a:rPr lang="ru-RU" dirty="0" err="1" smtClean="0">
                <a:solidFill>
                  <a:srgbClr val="002060"/>
                </a:solidFill>
              </a:rPr>
              <a:t>Зростання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цін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енергоносії</a:t>
            </a:r>
            <a:r>
              <a:rPr lang="ru-RU" dirty="0" smtClean="0">
                <a:solidFill>
                  <a:srgbClr val="002060"/>
                </a:solidFill>
              </a:rPr>
              <a:t> почало </a:t>
            </a:r>
            <a:r>
              <a:rPr lang="ru-RU" dirty="0" err="1" smtClean="0">
                <a:solidFill>
                  <a:srgbClr val="002060"/>
                </a:solidFill>
              </a:rPr>
              <a:t>розкручувати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спіраль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інфляції</a:t>
            </a:r>
            <a:r>
              <a:rPr lang="ru-RU" dirty="0" smtClean="0">
                <a:solidFill>
                  <a:srgbClr val="002060"/>
                </a:solidFill>
              </a:rPr>
              <a:t>. За 1992 р. </a:t>
            </a:r>
            <a:r>
              <a:rPr lang="ru-RU" dirty="0" err="1" smtClean="0">
                <a:solidFill>
                  <a:srgbClr val="002060"/>
                </a:solidFill>
              </a:rPr>
              <a:t>гроші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знецінились</a:t>
            </a:r>
            <a:r>
              <a:rPr lang="ru-RU" dirty="0" smtClean="0">
                <a:solidFill>
                  <a:srgbClr val="002060"/>
                </a:solidFill>
              </a:rPr>
              <a:t> в 21 раз, а за 1993 р. – у 103 рази. Таких </a:t>
            </a:r>
            <a:r>
              <a:rPr lang="ru-RU" dirty="0" err="1" smtClean="0">
                <a:solidFill>
                  <a:srgbClr val="002060"/>
                </a:solidFill>
              </a:rPr>
              <a:t>масштабів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інфляції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спостерігалось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цей</a:t>
            </a:r>
            <a:r>
              <a:rPr lang="ru-RU" dirty="0" smtClean="0">
                <a:solidFill>
                  <a:srgbClr val="002060"/>
                </a:solidFill>
              </a:rPr>
              <a:t> час у </a:t>
            </a:r>
            <a:r>
              <a:rPr lang="ru-RU" dirty="0" err="1" smtClean="0">
                <a:solidFill>
                  <a:srgbClr val="002060"/>
                </a:solidFill>
              </a:rPr>
              <a:t>жодній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світу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Зросла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заборгованість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іншим</a:t>
            </a:r>
            <a:r>
              <a:rPr lang="ru-RU" dirty="0" smtClean="0">
                <a:solidFill>
                  <a:srgbClr val="002060"/>
                </a:solidFill>
              </a:rPr>
              <a:t> державам.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Загалом</a:t>
            </a:r>
            <a:r>
              <a:rPr lang="ru-RU" dirty="0" smtClean="0">
                <a:solidFill>
                  <a:srgbClr val="002060"/>
                </a:solidFill>
              </a:rPr>
              <a:t> за роки </a:t>
            </a:r>
            <a:r>
              <a:rPr lang="ru-RU" dirty="0" err="1" smtClean="0">
                <a:solidFill>
                  <a:srgbClr val="002060"/>
                </a:solidFill>
              </a:rPr>
              <a:t>економічної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кризи</a:t>
            </a:r>
            <a:r>
              <a:rPr lang="ru-RU" dirty="0" smtClean="0">
                <a:solidFill>
                  <a:srgbClr val="002060"/>
                </a:solidFill>
              </a:rPr>
              <a:t> (1991-1999 </a:t>
            </a:r>
            <a:r>
              <a:rPr lang="ru-RU" dirty="0" err="1" smtClean="0">
                <a:solidFill>
                  <a:srgbClr val="002060"/>
                </a:solidFill>
              </a:rPr>
              <a:t>рр</a:t>
            </a:r>
            <a:r>
              <a:rPr lang="ru-RU" dirty="0" smtClean="0">
                <a:solidFill>
                  <a:srgbClr val="002060"/>
                </a:solidFill>
              </a:rPr>
              <a:t>.) </a:t>
            </a:r>
            <a:r>
              <a:rPr lang="ru-RU" dirty="0" err="1" smtClean="0">
                <a:solidFill>
                  <a:srgbClr val="002060"/>
                </a:solidFill>
              </a:rPr>
              <a:t>валовий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внутрішній</a:t>
            </a:r>
            <a:r>
              <a:rPr lang="ru-RU" dirty="0" smtClean="0">
                <a:solidFill>
                  <a:srgbClr val="002060"/>
                </a:solidFill>
              </a:rPr>
              <a:t> продукт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скоротився</a:t>
            </a:r>
            <a:r>
              <a:rPr lang="ru-RU" dirty="0" smtClean="0">
                <a:solidFill>
                  <a:srgbClr val="002060"/>
                </a:solidFill>
              </a:rPr>
              <a:t> в 2,5 рази, </a:t>
            </a:r>
            <a:r>
              <a:rPr lang="ru-RU" dirty="0" err="1" smtClean="0">
                <a:solidFill>
                  <a:srgbClr val="002060"/>
                </a:solidFill>
              </a:rPr>
              <a:t>обсяги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промислової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продукції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dirty="0" err="1" smtClean="0">
                <a:solidFill>
                  <a:srgbClr val="002060"/>
                </a:solidFill>
              </a:rPr>
              <a:t>майже</a:t>
            </a:r>
            <a:r>
              <a:rPr lang="ru-RU" dirty="0" smtClean="0">
                <a:solidFill>
                  <a:srgbClr val="002060"/>
                </a:solidFill>
              </a:rPr>
              <a:t> у 1,9, </a:t>
            </a:r>
            <a:r>
              <a:rPr lang="ru-RU" dirty="0" err="1" smtClean="0">
                <a:solidFill>
                  <a:srgbClr val="002060"/>
                </a:solidFill>
              </a:rPr>
              <a:t>сільського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господарства</a:t>
            </a:r>
            <a:r>
              <a:rPr lang="ru-RU" dirty="0" smtClean="0">
                <a:solidFill>
                  <a:srgbClr val="002060"/>
                </a:solidFill>
              </a:rPr>
              <a:t> – у 2,1 </a:t>
            </a:r>
            <a:r>
              <a:rPr lang="ru-RU" dirty="0" err="1" smtClean="0">
                <a:solidFill>
                  <a:srgbClr val="002060"/>
                </a:solidFill>
              </a:rPr>
              <a:t>разів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Руйнувався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науково-технічний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потенціал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Питома</a:t>
            </a:r>
            <a:r>
              <a:rPr lang="ru-RU" dirty="0" smtClean="0">
                <a:solidFill>
                  <a:srgbClr val="002060"/>
                </a:solidFill>
              </a:rPr>
              <a:t> вага </a:t>
            </a:r>
            <a:r>
              <a:rPr lang="ru-RU" dirty="0" err="1" smtClean="0">
                <a:solidFill>
                  <a:srgbClr val="002060"/>
                </a:solidFill>
              </a:rPr>
              <a:t>асигнувань</a:t>
            </a:r>
            <a:r>
              <a:rPr lang="ru-RU" dirty="0" smtClean="0">
                <a:solidFill>
                  <a:srgbClr val="002060"/>
                </a:solidFill>
              </a:rPr>
              <a:t> на науку в </a:t>
            </a:r>
            <a:r>
              <a:rPr lang="ru-RU" dirty="0" err="1" smtClean="0">
                <a:solidFill>
                  <a:srgbClr val="002060"/>
                </a:solidFill>
              </a:rPr>
              <a:t>бюджеті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скоротилася</a:t>
            </a:r>
            <a:r>
              <a:rPr lang="ru-RU" dirty="0" smtClean="0">
                <a:solidFill>
                  <a:srgbClr val="002060"/>
                </a:solidFill>
              </a:rPr>
              <a:t> у 1990-1994 </a:t>
            </a:r>
            <a:r>
              <a:rPr lang="ru-RU" dirty="0" err="1" smtClean="0">
                <a:solidFill>
                  <a:srgbClr val="002060"/>
                </a:solidFill>
              </a:rPr>
              <a:t>рр</a:t>
            </a:r>
            <a:r>
              <a:rPr lang="ru-RU" dirty="0" smtClean="0">
                <a:solidFill>
                  <a:srgbClr val="002060"/>
                </a:solidFill>
              </a:rPr>
              <a:t>. вчетверо, а </a:t>
            </a:r>
            <a:r>
              <a:rPr lang="ru-RU" dirty="0" err="1" smtClean="0">
                <a:solidFill>
                  <a:srgbClr val="002060"/>
                </a:solidFill>
              </a:rPr>
              <a:t>чисельність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науковців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dirty="0" err="1" smtClean="0">
                <a:solidFill>
                  <a:srgbClr val="002060"/>
                </a:solidFill>
              </a:rPr>
              <a:t>утричі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Сотні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спеціалістів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вищої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кваліфікації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виїхали</a:t>
            </a:r>
            <a:r>
              <a:rPr lang="ru-RU" dirty="0" smtClean="0">
                <a:solidFill>
                  <a:srgbClr val="002060"/>
                </a:solidFill>
              </a:rPr>
              <a:t> за кордон на </a:t>
            </a:r>
            <a:r>
              <a:rPr lang="ru-RU" dirty="0" err="1" smtClean="0">
                <a:solidFill>
                  <a:srgbClr val="002060"/>
                </a:solidFill>
              </a:rPr>
              <a:t>тимчасову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постійну</a:t>
            </a:r>
            <a:r>
              <a:rPr lang="ru-RU" dirty="0" smtClean="0">
                <a:solidFill>
                  <a:srgbClr val="002060"/>
                </a:solidFill>
              </a:rPr>
              <a:t> роботу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http://school.xvatit.com/images/6/66/IstUkr5-povni-33-prap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319087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7467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err="1" smtClean="0">
                <a:solidFill>
                  <a:srgbClr val="002060"/>
                </a:solidFill>
              </a:rPr>
              <a:t>Соціально-економічний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політичний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розвиток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Відплив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умів</a:t>
            </a:r>
            <a:r>
              <a:rPr lang="ru-RU" dirty="0" smtClean="0">
                <a:solidFill>
                  <a:srgbClr val="002060"/>
                </a:solidFill>
              </a:rPr>
              <a:t>” </a:t>
            </a:r>
            <a:r>
              <a:rPr lang="ru-RU" dirty="0" err="1" smtClean="0">
                <a:solidFill>
                  <a:srgbClr val="002060"/>
                </a:solidFill>
              </a:rPr>
              <a:t>призводить</a:t>
            </a:r>
            <a:r>
              <a:rPr lang="ru-RU" dirty="0" smtClean="0">
                <a:solidFill>
                  <a:srgbClr val="002060"/>
                </a:solidFill>
              </a:rPr>
              <a:t> до того,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внаслідок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міграції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втрачає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щороку</a:t>
            </a:r>
            <a:r>
              <a:rPr lang="ru-RU" dirty="0" smtClean="0">
                <a:solidFill>
                  <a:srgbClr val="002060"/>
                </a:solidFill>
              </a:rPr>
              <a:t> до 10 тис. </a:t>
            </a:r>
            <a:r>
              <a:rPr lang="ru-RU" dirty="0" err="1" smtClean="0">
                <a:solidFill>
                  <a:srgbClr val="002060"/>
                </a:solidFill>
              </a:rPr>
              <a:t>дипломованих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спеціалістів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може</a:t>
            </a:r>
            <a:r>
              <a:rPr lang="ru-RU" dirty="0" smtClean="0">
                <a:solidFill>
                  <a:srgbClr val="002060"/>
                </a:solidFill>
              </a:rPr>
              <a:t> привести до </a:t>
            </a:r>
            <a:r>
              <a:rPr lang="ru-RU" dirty="0" err="1" smtClean="0">
                <a:solidFill>
                  <a:srgbClr val="002060"/>
                </a:solidFill>
              </a:rPr>
              <a:t>катастрофічних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втрат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Адже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підготовка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спеціалістів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вищою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освітою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вченим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ступенем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втрачена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вигода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dirty="0" smtClean="0">
                <a:solidFill>
                  <a:srgbClr val="002060"/>
                </a:solidFill>
              </a:rPr>
              <a:t> обходиться, за </a:t>
            </a:r>
            <a:r>
              <a:rPr lang="ru-RU" dirty="0" err="1" smtClean="0">
                <a:solidFill>
                  <a:srgbClr val="002060"/>
                </a:solidFill>
              </a:rPr>
              <a:t>розрахунками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фахівців</a:t>
            </a:r>
            <a:r>
              <a:rPr lang="ru-RU" dirty="0" smtClean="0">
                <a:solidFill>
                  <a:srgbClr val="002060"/>
                </a:solidFill>
              </a:rPr>
              <a:t> ООН, у 300 тис. </a:t>
            </a:r>
            <a:r>
              <a:rPr lang="ru-RU" dirty="0" err="1" smtClean="0">
                <a:solidFill>
                  <a:srgbClr val="002060"/>
                </a:solidFill>
              </a:rPr>
              <a:t>доларів</a:t>
            </a:r>
            <a:r>
              <a:rPr lang="ru-RU" dirty="0" smtClean="0">
                <a:solidFill>
                  <a:srgbClr val="002060"/>
                </a:solidFill>
              </a:rPr>
              <a:t>. А </a:t>
            </a:r>
            <a:r>
              <a:rPr lang="ru-RU" dirty="0" err="1" smtClean="0">
                <a:solidFill>
                  <a:srgbClr val="002060"/>
                </a:solidFill>
              </a:rPr>
              <a:t>процес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деградації</a:t>
            </a:r>
            <a:r>
              <a:rPr lang="ru-RU" dirty="0" smtClean="0">
                <a:solidFill>
                  <a:srgbClr val="002060"/>
                </a:solidFill>
              </a:rPr>
              <a:t> науки </a:t>
            </a:r>
            <a:r>
              <a:rPr lang="ru-RU" dirty="0" err="1" smtClean="0">
                <a:solidFill>
                  <a:srgbClr val="002060"/>
                </a:solidFill>
              </a:rPr>
              <a:t>може</a:t>
            </a:r>
            <a:r>
              <a:rPr lang="ru-RU" dirty="0" smtClean="0">
                <a:solidFill>
                  <a:srgbClr val="002060"/>
                </a:solidFill>
              </a:rPr>
              <a:t> стати </a:t>
            </a:r>
            <a:r>
              <a:rPr lang="ru-RU" dirty="0" err="1" smtClean="0">
                <a:solidFill>
                  <a:srgbClr val="002060"/>
                </a:solidFill>
              </a:rPr>
              <a:t>незворотним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залишать</a:t>
            </a:r>
            <a:r>
              <a:rPr lang="ru-RU" dirty="0" smtClean="0">
                <a:solidFill>
                  <a:srgbClr val="002060"/>
                </a:solidFill>
              </a:rPr>
              <a:t> 10-15% </a:t>
            </a:r>
            <a:r>
              <a:rPr lang="ru-RU" dirty="0" err="1" smtClean="0">
                <a:solidFill>
                  <a:srgbClr val="002060"/>
                </a:solidFill>
              </a:rPr>
              <a:t>найперспективніших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молодих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спеціалістів</a:t>
            </a:r>
            <a:r>
              <a:rPr lang="ru-RU" dirty="0" smtClean="0">
                <a:solidFill>
                  <a:srgbClr val="002060"/>
                </a:solidFill>
              </a:rPr>
              <a:t>. Не </a:t>
            </a:r>
            <a:r>
              <a:rPr lang="ru-RU" dirty="0" err="1" smtClean="0">
                <a:solidFill>
                  <a:srgbClr val="002060"/>
                </a:solidFill>
              </a:rPr>
              <a:t>менш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загрозливий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внутрішній</a:t>
            </a:r>
            <a:r>
              <a:rPr lang="ru-RU" dirty="0" smtClean="0">
                <a:solidFill>
                  <a:srgbClr val="002060"/>
                </a:solidFill>
              </a:rPr>
              <a:t> “</a:t>
            </a:r>
            <a:r>
              <a:rPr lang="ru-RU" dirty="0" err="1" smtClean="0">
                <a:solidFill>
                  <a:srgbClr val="002060"/>
                </a:solidFill>
              </a:rPr>
              <a:t>відплив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умів</a:t>
            </a:r>
            <a:r>
              <a:rPr lang="ru-RU" dirty="0" smtClean="0">
                <a:solidFill>
                  <a:srgbClr val="002060"/>
                </a:solidFill>
              </a:rPr>
              <a:t>”. За </a:t>
            </a:r>
            <a:r>
              <a:rPr lang="ru-RU" dirty="0" err="1" smtClean="0">
                <a:solidFill>
                  <a:srgbClr val="002060"/>
                </a:solidFill>
              </a:rPr>
              <a:t>останні</a:t>
            </a:r>
            <a:r>
              <a:rPr lang="ru-RU" dirty="0" smtClean="0">
                <a:solidFill>
                  <a:srgbClr val="002060"/>
                </a:solidFill>
              </a:rPr>
              <a:t> роки </a:t>
            </a:r>
            <a:r>
              <a:rPr lang="ru-RU" dirty="0" err="1" smtClean="0">
                <a:solidFill>
                  <a:srgbClr val="002060"/>
                </a:solidFill>
              </a:rPr>
              <a:t>понад</a:t>
            </a:r>
            <a:r>
              <a:rPr lang="ru-RU" dirty="0" smtClean="0">
                <a:solidFill>
                  <a:srgbClr val="002060"/>
                </a:solidFill>
              </a:rPr>
              <a:t> 20%  </a:t>
            </a:r>
            <a:r>
              <a:rPr lang="ru-RU" dirty="0" err="1" smtClean="0">
                <a:solidFill>
                  <a:srgbClr val="002060"/>
                </a:solidFill>
              </a:rPr>
              <a:t>науковців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перейшли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працювати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комерційні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структури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Економічна</a:t>
            </a:r>
            <a:r>
              <a:rPr lang="ru-RU" dirty="0" smtClean="0">
                <a:solidFill>
                  <a:srgbClr val="002060"/>
                </a:solidFill>
              </a:rPr>
              <a:t> криза ставила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сумнів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незалежність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Активізувалися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сили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виступали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відродження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Радянського</a:t>
            </a:r>
            <a:r>
              <a:rPr lang="ru-RU" dirty="0" smtClean="0">
                <a:solidFill>
                  <a:srgbClr val="002060"/>
                </a:solidFill>
              </a:rPr>
              <a:t> Союзу, </a:t>
            </a:r>
            <a:r>
              <a:rPr lang="ru-RU" dirty="0" err="1" smtClean="0">
                <a:solidFill>
                  <a:srgbClr val="002060"/>
                </a:solidFill>
              </a:rPr>
              <a:t>приєднання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Росії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т.п. </a:t>
            </a:r>
            <a:r>
              <a:rPr lang="ru-RU" dirty="0" err="1" smtClean="0">
                <a:solidFill>
                  <a:srgbClr val="002060"/>
                </a:solidFill>
              </a:rPr>
              <a:t>Адже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голосуючи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час референдуму за </a:t>
            </a:r>
            <a:r>
              <a:rPr lang="ru-RU" dirty="0" err="1" smtClean="0">
                <a:solidFill>
                  <a:srgbClr val="002060"/>
                </a:solidFill>
              </a:rPr>
              <a:t>самостійність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багато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громадян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виходив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того,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кращі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шанси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вижити</a:t>
            </a:r>
            <a:r>
              <a:rPr lang="ru-RU" dirty="0" smtClean="0">
                <a:solidFill>
                  <a:srgbClr val="002060"/>
                </a:solidFill>
              </a:rPr>
              <a:t>, як </a:t>
            </a:r>
            <a:r>
              <a:rPr lang="ru-RU" dirty="0" err="1" smtClean="0">
                <a:solidFill>
                  <a:srgbClr val="002060"/>
                </a:solidFill>
              </a:rPr>
              <a:t>самостійна</a:t>
            </a:r>
            <a:r>
              <a:rPr lang="ru-RU" dirty="0" smtClean="0">
                <a:solidFill>
                  <a:srgbClr val="002060"/>
                </a:solidFill>
              </a:rPr>
              <a:t> держава, а не як </a:t>
            </a:r>
            <a:r>
              <a:rPr lang="ru-RU" dirty="0" err="1" smtClean="0">
                <a:solidFill>
                  <a:srgbClr val="002060"/>
                </a:solidFill>
              </a:rPr>
              <a:t>республіка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складі</a:t>
            </a:r>
            <a:r>
              <a:rPr lang="ru-RU" dirty="0" smtClean="0">
                <a:solidFill>
                  <a:srgbClr val="002060"/>
                </a:solidFill>
              </a:rPr>
              <a:t> СРСР. Але коли </a:t>
            </a:r>
            <a:r>
              <a:rPr lang="ru-RU" dirty="0" err="1" smtClean="0">
                <a:solidFill>
                  <a:srgbClr val="002060"/>
                </a:solidFill>
              </a:rPr>
              <a:t>замість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обіцяного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добробуту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мешканці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одержали </a:t>
            </a:r>
            <a:r>
              <a:rPr lang="ru-RU" dirty="0" err="1" smtClean="0">
                <a:solidFill>
                  <a:srgbClr val="002060"/>
                </a:solidFill>
              </a:rPr>
              <a:t>погіршення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матеріального</a:t>
            </a:r>
            <a:r>
              <a:rPr lang="ru-RU" dirty="0" smtClean="0">
                <a:solidFill>
                  <a:srgbClr val="002060"/>
                </a:solidFill>
              </a:rPr>
              <a:t> становища, 52%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них, за </a:t>
            </a:r>
            <a:r>
              <a:rPr lang="ru-RU" dirty="0" err="1" smtClean="0">
                <a:solidFill>
                  <a:srgbClr val="002060"/>
                </a:solidFill>
              </a:rPr>
              <a:t>даними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соціологічного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опитування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після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першого</a:t>
            </a:r>
            <a:r>
              <a:rPr lang="ru-RU" dirty="0" smtClean="0">
                <a:solidFill>
                  <a:srgbClr val="002060"/>
                </a:solidFill>
              </a:rPr>
              <a:t> року </a:t>
            </a:r>
            <a:r>
              <a:rPr lang="ru-RU" dirty="0" err="1" smtClean="0">
                <a:solidFill>
                  <a:srgbClr val="002060"/>
                </a:solidFill>
              </a:rPr>
              <a:t>самостійності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жалкували</a:t>
            </a:r>
            <a:r>
              <a:rPr lang="ru-RU" dirty="0" smtClean="0">
                <a:solidFill>
                  <a:srgbClr val="002060"/>
                </a:solidFill>
              </a:rPr>
              <a:t> за СРСР.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Слід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відзначити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ставлення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нової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політики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відрізнялося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залежності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регіонів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Національно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найсвідоміший</a:t>
            </a:r>
            <a:r>
              <a:rPr lang="ru-RU" dirty="0" smtClean="0">
                <a:solidFill>
                  <a:srgbClr val="002060"/>
                </a:solidFill>
              </a:rPr>
              <a:t> “</a:t>
            </a:r>
            <a:r>
              <a:rPr lang="ru-RU" dirty="0" err="1" smtClean="0">
                <a:solidFill>
                  <a:srgbClr val="002060"/>
                </a:solidFill>
              </a:rPr>
              <a:t>Галицький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П’ємонт</a:t>
            </a:r>
            <a:r>
              <a:rPr lang="ru-RU" dirty="0" smtClean="0">
                <a:solidFill>
                  <a:srgbClr val="002060"/>
                </a:solidFill>
              </a:rPr>
              <a:t>” </a:t>
            </a:r>
            <a:r>
              <a:rPr lang="ru-RU" dirty="0" err="1" smtClean="0">
                <a:solidFill>
                  <a:srgbClr val="002060"/>
                </a:solidFill>
              </a:rPr>
              <a:t>надав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безумовну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підтримку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державним</a:t>
            </a:r>
            <a:r>
              <a:rPr lang="ru-RU" dirty="0" smtClean="0">
                <a:solidFill>
                  <a:srgbClr val="002060"/>
                </a:solidFill>
              </a:rPr>
              <a:t> реформам. </a:t>
            </a:r>
            <a:r>
              <a:rPr lang="ru-RU" dirty="0" err="1" smtClean="0">
                <a:solidFill>
                  <a:srgbClr val="002060"/>
                </a:solidFill>
              </a:rPr>
              <a:t>Зовсім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ставлення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зрусифікованого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Сходу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Півдня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Жителі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регіонів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високим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рівнем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індустріалізації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найбільше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відчули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собі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вплив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економічної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кризи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найдошкульніше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зачепила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великі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підприємства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Обмежені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обережні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спроби</a:t>
            </a:r>
            <a:r>
              <a:rPr lang="ru-RU" dirty="0" smtClean="0">
                <a:solidFill>
                  <a:srgbClr val="002060"/>
                </a:solidFill>
              </a:rPr>
              <a:t> уряду ввести в </a:t>
            </a:r>
            <a:r>
              <a:rPr lang="ru-RU" dirty="0" err="1" smtClean="0">
                <a:solidFill>
                  <a:srgbClr val="002060"/>
                </a:solidFill>
              </a:rPr>
              <a:t>дію</a:t>
            </a:r>
            <a:r>
              <a:rPr lang="ru-RU" dirty="0" smtClean="0">
                <a:solidFill>
                  <a:srgbClr val="002060"/>
                </a:solidFill>
              </a:rPr>
              <a:t> закон 1989р. про </a:t>
            </a:r>
            <a:r>
              <a:rPr lang="ru-RU" dirty="0" err="1" smtClean="0">
                <a:solidFill>
                  <a:srgbClr val="002060"/>
                </a:solidFill>
              </a:rPr>
              <a:t>державний</a:t>
            </a:r>
            <a:r>
              <a:rPr lang="ru-RU" dirty="0" smtClean="0">
                <a:solidFill>
                  <a:srgbClr val="002060"/>
                </a:solidFill>
              </a:rPr>
              <a:t> статус </a:t>
            </a:r>
            <a:r>
              <a:rPr lang="ru-RU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мови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викликав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них </a:t>
            </a:r>
            <a:r>
              <a:rPr lang="ru-RU" dirty="0" err="1" smtClean="0">
                <a:solidFill>
                  <a:srgbClr val="002060"/>
                </a:solidFill>
              </a:rPr>
              <a:t>хвилю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обурення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страху перед </a:t>
            </a:r>
            <a:r>
              <a:rPr lang="ru-RU" dirty="0" err="1" smtClean="0">
                <a:solidFill>
                  <a:srgbClr val="002060"/>
                </a:solidFill>
              </a:rPr>
              <a:t>наступом</a:t>
            </a:r>
            <a:r>
              <a:rPr lang="ru-RU" dirty="0" smtClean="0">
                <a:solidFill>
                  <a:srgbClr val="002060"/>
                </a:solidFill>
              </a:rPr>
              <a:t> “</a:t>
            </a:r>
            <a:r>
              <a:rPr lang="ru-RU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націоналізму</a:t>
            </a:r>
            <a:r>
              <a:rPr lang="ru-RU" dirty="0" smtClean="0">
                <a:solidFill>
                  <a:srgbClr val="002060"/>
                </a:solidFill>
              </a:rPr>
              <a:t>”.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7467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     </a:t>
            </a:r>
            <a:r>
              <a:rPr lang="ru-RU" sz="1800" b="1" dirty="0" err="1" smtClean="0">
                <a:solidFill>
                  <a:srgbClr val="002060"/>
                </a:solidFill>
              </a:rPr>
              <a:t>Характерні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риси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розвитку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багатопартійності</a:t>
            </a:r>
            <a:r>
              <a:rPr lang="ru-RU" sz="1800" b="1" dirty="0" smtClean="0">
                <a:solidFill>
                  <a:srgbClr val="002060"/>
                </a:solidFill>
              </a:rPr>
              <a:t> в </a:t>
            </a:r>
            <a:r>
              <a:rPr lang="ru-RU" sz="1800" b="1" dirty="0" err="1" smtClean="0">
                <a:solidFill>
                  <a:srgbClr val="002060"/>
                </a:solidFill>
              </a:rPr>
              <a:t>Україні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098668"/>
            <a:ext cx="7467600" cy="375933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Характерні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риси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багатопартійності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Україні</a:t>
            </a:r>
            <a:r>
              <a:rPr lang="ru-RU" dirty="0" smtClean="0">
                <a:solidFill>
                  <a:srgbClr val="002060"/>
                </a:solidFill>
              </a:rPr>
              <a:t>: мала </a:t>
            </a:r>
            <a:r>
              <a:rPr lang="ru-RU" dirty="0" err="1" smtClean="0">
                <a:solidFill>
                  <a:srgbClr val="002060"/>
                </a:solidFill>
              </a:rPr>
              <a:t>чисельність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партійних</a:t>
            </a:r>
            <a:r>
              <a:rPr lang="ru-RU" dirty="0" smtClean="0">
                <a:solidFill>
                  <a:srgbClr val="002060"/>
                </a:solidFill>
              </a:rPr>
              <a:t> лав (</a:t>
            </a:r>
            <a:r>
              <a:rPr lang="ru-RU" dirty="0" err="1" smtClean="0">
                <a:solidFill>
                  <a:srgbClr val="002060"/>
                </a:solidFill>
              </a:rPr>
              <a:t>більшість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політичних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партій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фактично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партіями-карликами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налічують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тисячі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кількох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тисяч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членів</a:t>
            </a:r>
            <a:r>
              <a:rPr lang="ru-RU" dirty="0" smtClean="0">
                <a:solidFill>
                  <a:srgbClr val="002060"/>
                </a:solidFill>
              </a:rPr>
              <a:t>); </a:t>
            </a:r>
            <a:r>
              <a:rPr lang="ru-RU" dirty="0" err="1" smtClean="0">
                <a:solidFill>
                  <a:srgbClr val="002060"/>
                </a:solidFill>
              </a:rPr>
              <a:t>невизначеність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соціальної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бази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програми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партій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дуже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схожі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апелюють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всього</a:t>
            </a:r>
            <a:r>
              <a:rPr lang="ru-RU" dirty="0" smtClean="0">
                <a:solidFill>
                  <a:srgbClr val="002060"/>
                </a:solidFill>
              </a:rPr>
              <a:t> народу); </a:t>
            </a:r>
            <a:r>
              <a:rPr lang="ru-RU" dirty="0" err="1" smtClean="0">
                <a:solidFill>
                  <a:srgbClr val="002060"/>
                </a:solidFill>
              </a:rPr>
              <a:t>значна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частина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партій</a:t>
            </a:r>
            <a:r>
              <a:rPr lang="ru-RU" dirty="0" smtClean="0">
                <a:solidFill>
                  <a:srgbClr val="002060"/>
                </a:solidFill>
              </a:rPr>
              <a:t> створена </a:t>
            </a:r>
            <a:r>
              <a:rPr lang="ru-RU" dirty="0" err="1" smtClean="0">
                <a:solidFill>
                  <a:srgbClr val="002060"/>
                </a:solidFill>
              </a:rPr>
              <a:t>навколо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лідера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групи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авторитетних</a:t>
            </a:r>
            <a:r>
              <a:rPr lang="ru-RU" dirty="0" smtClean="0">
                <a:solidFill>
                  <a:srgbClr val="002060"/>
                </a:solidFill>
              </a:rPr>
              <a:t> людей, а не </a:t>
            </a:r>
            <a:r>
              <a:rPr lang="ru-RU" dirty="0" err="1" smtClean="0">
                <a:solidFill>
                  <a:srgbClr val="002060"/>
                </a:solidFill>
              </a:rPr>
              <a:t>об’єднані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завдяки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ідеї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  <a:r>
              <a:rPr lang="ru-RU" dirty="0" err="1" smtClean="0">
                <a:solidFill>
                  <a:srgbClr val="002060"/>
                </a:solidFill>
              </a:rPr>
              <a:t>локальність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партійного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впливу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  <a:r>
              <a:rPr lang="ru-RU" dirty="0" err="1" smtClean="0">
                <a:solidFill>
                  <a:srgbClr val="002060"/>
                </a:solidFill>
              </a:rPr>
              <a:t>поява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політичній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арені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незареєстрованої</a:t>
            </a:r>
            <a:r>
              <a:rPr lang="ru-RU" dirty="0" smtClean="0">
                <a:solidFill>
                  <a:srgbClr val="002060"/>
                </a:solidFill>
              </a:rPr>
              <a:t> “</a:t>
            </a:r>
            <a:r>
              <a:rPr lang="ru-RU" dirty="0" err="1" smtClean="0">
                <a:solidFill>
                  <a:srgbClr val="002060"/>
                </a:solidFill>
              </a:rPr>
              <a:t>партії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влади</a:t>
            </a:r>
            <a:r>
              <a:rPr lang="ru-RU" dirty="0" smtClean="0">
                <a:solidFill>
                  <a:srgbClr val="002060"/>
                </a:solidFill>
              </a:rPr>
              <a:t>” (</a:t>
            </a:r>
            <a:r>
              <a:rPr lang="ru-RU" dirty="0" err="1" smtClean="0">
                <a:solidFill>
                  <a:srgbClr val="002060"/>
                </a:solidFill>
              </a:rPr>
              <a:t>колгоспно-радгоспна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еліта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директорський</a:t>
            </a:r>
            <a:r>
              <a:rPr lang="ru-RU" dirty="0" smtClean="0">
                <a:solidFill>
                  <a:srgbClr val="002060"/>
                </a:solidFill>
              </a:rPr>
              <a:t> корпус </a:t>
            </a:r>
            <a:r>
              <a:rPr lang="ru-RU" dirty="0" err="1" smtClean="0">
                <a:solidFill>
                  <a:srgbClr val="002060"/>
                </a:solidFill>
              </a:rPr>
              <a:t>державних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підприємств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апарат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місцевих</a:t>
            </a:r>
            <a:r>
              <a:rPr lang="ru-RU" dirty="0" smtClean="0">
                <a:solidFill>
                  <a:srgbClr val="002060"/>
                </a:solidFill>
              </a:rPr>
              <a:t> рад),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значний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вплив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перебіг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подій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державі</a:t>
            </a:r>
            <a:r>
              <a:rPr lang="ru-RU" dirty="0" smtClean="0">
                <a:solidFill>
                  <a:srgbClr val="002060"/>
                </a:solidFill>
              </a:rPr>
              <a:t>. У </a:t>
            </a:r>
            <a:r>
              <a:rPr lang="ru-RU" dirty="0" err="1" smtClean="0">
                <a:solidFill>
                  <a:srgbClr val="002060"/>
                </a:solidFill>
              </a:rPr>
              <a:t>зв’язку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цим</a:t>
            </a:r>
            <a:r>
              <a:rPr lang="ru-RU" dirty="0" smtClean="0">
                <a:solidFill>
                  <a:srgbClr val="002060"/>
                </a:solidFill>
              </a:rPr>
              <a:t> все </a:t>
            </a:r>
            <a:r>
              <a:rPr lang="ru-RU" dirty="0" err="1" smtClean="0">
                <a:solidFill>
                  <a:srgbClr val="002060"/>
                </a:solidFill>
              </a:rPr>
              <a:t>більшої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актуальності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набуває</a:t>
            </a:r>
            <a:r>
              <a:rPr lang="ru-RU" dirty="0" smtClean="0">
                <a:solidFill>
                  <a:srgbClr val="002060"/>
                </a:solidFill>
              </a:rPr>
              <a:t> проблема </a:t>
            </a:r>
            <a:r>
              <a:rPr lang="ru-RU" dirty="0" err="1" smtClean="0">
                <a:solidFill>
                  <a:srgbClr val="002060"/>
                </a:solidFill>
              </a:rPr>
              <a:t>консолідації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політичних</a:t>
            </a:r>
            <a:r>
              <a:rPr lang="ru-RU" dirty="0" smtClean="0">
                <a:solidFill>
                  <a:srgbClr val="002060"/>
                </a:solidFill>
              </a:rPr>
              <a:t> сил, </a:t>
            </a:r>
            <a:r>
              <a:rPr lang="ru-RU" dirty="0" err="1" smtClean="0">
                <a:solidFill>
                  <a:srgbClr val="002060"/>
                </a:solidFill>
              </a:rPr>
              <a:t>укрупнення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політичних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партій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дасть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змогу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перетворитися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їм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реальну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впливову</a:t>
            </a:r>
            <a:r>
              <a:rPr lang="ru-RU" dirty="0" smtClean="0">
                <a:solidFill>
                  <a:srgbClr val="002060"/>
                </a:solidFill>
              </a:rPr>
              <a:t> силу </a:t>
            </a:r>
            <a:r>
              <a:rPr lang="ru-RU" dirty="0" err="1" smtClean="0">
                <a:solidFill>
                  <a:srgbClr val="002060"/>
                </a:solidFill>
              </a:rPr>
              <a:t>нової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політичної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системи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Україні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Цьому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процесу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сприятимуть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запропоновані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зміни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Конституції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котрі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передбачають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перехід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президентсько-парламентської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республіки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парламентсько-президентської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вибори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народних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депутатів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лише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пропорційній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основі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тобто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відмову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мажоритарної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системи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перехід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виборів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партій</a:t>
            </a:r>
            <a:r>
              <a:rPr lang="ru-RU" dirty="0" smtClean="0">
                <a:solidFill>
                  <a:srgbClr val="002060"/>
                </a:solidFill>
              </a:rPr>
              <a:t>). Посилиться роль та </a:t>
            </a:r>
            <a:r>
              <a:rPr lang="ru-RU" dirty="0" err="1" smtClean="0">
                <a:solidFill>
                  <a:srgbClr val="002060"/>
                </a:solidFill>
              </a:rPr>
              <a:t>відповідальність</a:t>
            </a:r>
            <a:r>
              <a:rPr lang="ru-RU" dirty="0" smtClean="0">
                <a:solidFill>
                  <a:srgbClr val="002060"/>
                </a:solidFill>
              </a:rPr>
              <a:t> тих </a:t>
            </a:r>
            <a:r>
              <a:rPr lang="ru-RU" dirty="0" err="1" smtClean="0">
                <a:solidFill>
                  <a:srgbClr val="002060"/>
                </a:solidFill>
              </a:rPr>
              <a:t>партій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які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фактично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прийдуть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влади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утворять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більшість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парламенті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будуть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формувати</a:t>
            </a:r>
            <a:r>
              <a:rPr lang="ru-RU" dirty="0" smtClean="0">
                <a:solidFill>
                  <a:srgbClr val="002060"/>
                </a:solidFill>
              </a:rPr>
              <a:t> уряд.</a:t>
            </a:r>
          </a:p>
          <a:p>
            <a:endParaRPr lang="ru-RU" dirty="0"/>
          </a:p>
        </p:txBody>
      </p:sp>
      <p:pic>
        <p:nvPicPr>
          <p:cNvPr id="26626" name="Picture 2" descr="http://gdb.voanews.com/2E13D2A7-2C75-4778-8DDD-C5F83170F2F7_w640_r1_s_cx0_cy4_c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2"/>
            <a:ext cx="3683025" cy="20717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9">
      <a:dk1>
        <a:srgbClr val="99CCFF"/>
      </a:dk1>
      <a:lt1>
        <a:sysClr val="window" lastClr="FFFFFF"/>
      </a:lt1>
      <a:dk2>
        <a:srgbClr val="B4ECFC"/>
      </a:dk2>
      <a:lt2>
        <a:srgbClr val="DBF5F9"/>
      </a:lt2>
      <a:accent1>
        <a:srgbClr val="70B7FF"/>
      </a:accent1>
      <a:accent2>
        <a:srgbClr val="009DD9"/>
      </a:accent2>
      <a:accent3>
        <a:srgbClr val="0BD0D9"/>
      </a:accent3>
      <a:accent4>
        <a:srgbClr val="FFF98D"/>
      </a:accent4>
      <a:accent5>
        <a:srgbClr val="7CCA62"/>
      </a:accent5>
      <a:accent6>
        <a:srgbClr val="76D9E8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714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Україна – незалежна держава: проблеми становлення.  </vt:lpstr>
      <vt:lpstr>Міжнародне визнання. Зовнішня політика.</vt:lpstr>
      <vt:lpstr>           Європейський напрямок</vt:lpstr>
      <vt:lpstr>         Європейський напрямок</vt:lpstr>
      <vt:lpstr>       Американський напрямок.</vt:lpstr>
      <vt:lpstr>  Українсько-російські відносини.</vt:lpstr>
      <vt:lpstr>    Соціально-економічний і політичний розвиток.</vt:lpstr>
      <vt:lpstr>    Соціально-економічний і політичний розвиток.</vt:lpstr>
      <vt:lpstr>     Характерні риси розвитку багатопартійності в Україні</vt:lpstr>
      <vt:lpstr>                        Підсумки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– незалежна держава: проблеми становлення.  </dc:title>
  <dc:creator>USER</dc:creator>
  <cp:lastModifiedBy>USER</cp:lastModifiedBy>
  <cp:revision>3</cp:revision>
  <dcterms:created xsi:type="dcterms:W3CDTF">2014-05-13T17:22:53Z</dcterms:created>
  <dcterms:modified xsi:type="dcterms:W3CDTF">2014-05-13T17:51:21Z</dcterms:modified>
</cp:coreProperties>
</file>