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9" autoAdjust="0"/>
  </p:normalViewPr>
  <p:slideViewPr>
    <p:cSldViewPr>
      <p:cViewPr varScale="1">
        <p:scale>
          <a:sx n="58" d="100"/>
          <a:sy n="5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9D72F0-8F75-4450-8E67-73D3DA8CCA98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FAF60D-02A7-4572-9B7B-A4948579E4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0552" y="1052736"/>
            <a:ext cx="6777318" cy="17319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8000" dirty="0" err="1">
                <a:effectLst/>
                <a:latin typeface="Arial, Helvetica, sans-serif"/>
              </a:rPr>
              <a:t>Методи</a:t>
            </a:r>
            <a:r>
              <a:rPr lang="ru-RU" sz="8000" dirty="0">
                <a:effectLst/>
                <a:latin typeface="Arial, Helvetica, sans-serif"/>
              </a:rPr>
              <a:t> </a:t>
            </a:r>
            <a:r>
              <a:rPr lang="ru-RU" sz="8000" dirty="0" err="1">
                <a:effectLst/>
                <a:latin typeface="Arial, Helvetica, sans-serif"/>
              </a:rPr>
              <a:t>очищення</a:t>
            </a:r>
            <a:r>
              <a:rPr lang="ru-RU" sz="8000" dirty="0">
                <a:effectLst/>
                <a:latin typeface="Arial, Helvetica, sans-serif"/>
              </a:rPr>
              <a:t> </a:t>
            </a:r>
            <a:endParaRPr lang="ru-RU" sz="8000" dirty="0" smtClean="0">
              <a:effectLst/>
              <a:latin typeface="Arial, Helvetica, sans-serif"/>
            </a:endParaRPr>
          </a:p>
          <a:p>
            <a:r>
              <a:rPr lang="ru-RU" sz="8000" dirty="0" err="1" smtClean="0">
                <a:effectLst/>
                <a:latin typeface="Arial, Helvetica, sans-serif"/>
              </a:rPr>
              <a:t>стічних</a:t>
            </a:r>
            <a:r>
              <a:rPr lang="ru-RU" sz="8000" dirty="0" smtClean="0">
                <a:effectLst/>
                <a:latin typeface="Arial, Helvetica, sans-serif"/>
              </a:rPr>
              <a:t> вод</a:t>
            </a:r>
            <a:endParaRPr lang="ru-RU" sz="8000" dirty="0">
              <a:effectLst/>
            </a:endParaRPr>
          </a:p>
        </p:txBody>
      </p:sp>
      <p:pic>
        <p:nvPicPr>
          <p:cNvPr id="1026" name="Picture 2" descr="C:\Users\Sasha\Desktop\Новая папка (2)\1358775343_0_k_3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555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Новая папка (2)\33333333333-28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5550"/>
            <a:ext cx="266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56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700" dirty="0" smtClean="0">
              <a:latin typeface="Arial, Helvetica, sans-serif"/>
            </a:endParaRPr>
          </a:p>
          <a:p>
            <a:pPr marL="0" indent="0">
              <a:buNone/>
            </a:pPr>
            <a:endParaRPr lang="uk-UA" sz="1700" dirty="0">
              <a:latin typeface="Arial, Helvetica, sans-serif"/>
            </a:endParaRPr>
          </a:p>
          <a:p>
            <a:pPr marL="0" indent="0">
              <a:buNone/>
            </a:pPr>
            <a:r>
              <a:rPr lang="ru-RU" sz="1700" dirty="0" err="1" smtClean="0">
                <a:latin typeface="Arial, Helvetica, sans-serif"/>
              </a:rPr>
              <a:t>Електроліз</a:t>
            </a:r>
            <a:r>
              <a:rPr lang="ru-RU" sz="1700" dirty="0">
                <a:latin typeface="Arial, Helvetica, sans-serif"/>
              </a:rPr>
              <a:t> — </a:t>
            </a:r>
            <a:r>
              <a:rPr lang="ru-RU" sz="1700" dirty="0" err="1">
                <a:latin typeface="Arial, Helvetica, sans-serif"/>
              </a:rPr>
              <a:t>це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руйнування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органічних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речовин</a:t>
            </a:r>
            <a:r>
              <a:rPr lang="ru-RU" sz="1700" dirty="0">
                <a:latin typeface="Arial, Helvetica, sans-serif"/>
              </a:rPr>
              <a:t> у </a:t>
            </a:r>
            <a:r>
              <a:rPr lang="ru-RU" sz="1700" dirty="0" err="1">
                <a:latin typeface="Arial, Helvetica, sans-serif"/>
              </a:rPr>
              <a:t>стічних</a:t>
            </a:r>
            <a:r>
              <a:rPr lang="ru-RU" sz="1700" dirty="0">
                <a:latin typeface="Arial, Helvetica, sans-serif"/>
              </a:rPr>
              <a:t> водах, </a:t>
            </a:r>
            <a:r>
              <a:rPr lang="ru-RU" sz="1700" dirty="0" err="1">
                <a:latin typeface="Arial, Helvetica, sans-serif"/>
              </a:rPr>
              <a:t>витяг</a:t>
            </a:r>
            <a:r>
              <a:rPr lang="ru-RU" sz="1700" dirty="0">
                <a:latin typeface="Arial, Helvetica, sans-serif"/>
              </a:rPr>
              <a:t> з них </a:t>
            </a:r>
            <a:r>
              <a:rPr lang="ru-RU" sz="1700" dirty="0" err="1">
                <a:latin typeface="Arial, Helvetica, sans-serif"/>
              </a:rPr>
              <a:t>металів</a:t>
            </a:r>
            <a:r>
              <a:rPr lang="ru-RU" sz="1700" dirty="0">
                <a:latin typeface="Arial, Helvetica, sans-serif"/>
              </a:rPr>
              <a:t>, кислот і </a:t>
            </a:r>
            <a:r>
              <a:rPr lang="ru-RU" sz="1700" dirty="0" err="1">
                <a:latin typeface="Arial, Helvetica, sans-serif"/>
              </a:rPr>
              <a:t>інших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неорганічних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з'єднань</a:t>
            </a:r>
            <a:r>
              <a:rPr lang="ru-RU" sz="1700" dirty="0">
                <a:latin typeface="Arial, Helvetica, sans-serif"/>
              </a:rPr>
              <a:t> за </a:t>
            </a:r>
            <a:r>
              <a:rPr lang="ru-RU" sz="1700" dirty="0" err="1">
                <a:latin typeface="Arial, Helvetica, sans-serif"/>
              </a:rPr>
              <a:t>допомогою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електричного</a:t>
            </a:r>
            <a:r>
              <a:rPr lang="ru-RU" sz="1700" dirty="0">
                <a:latin typeface="Arial, Helvetica, sans-serif"/>
              </a:rPr>
              <a:t> струму.</a:t>
            </a:r>
            <a:br>
              <a:rPr lang="ru-RU" sz="1700" dirty="0">
                <a:latin typeface="Arial, Helvetica, sans-serif"/>
              </a:rPr>
            </a:br>
            <a:r>
              <a:rPr lang="ru-RU" sz="1700" dirty="0" err="1">
                <a:latin typeface="Arial, Helvetica, sans-serif"/>
              </a:rPr>
              <a:t>Зворотний</a:t>
            </a:r>
            <a:r>
              <a:rPr lang="ru-RU" sz="1700" dirty="0">
                <a:latin typeface="Arial, Helvetica, sans-serif"/>
              </a:rPr>
              <a:t> осмос </a:t>
            </a:r>
            <a:r>
              <a:rPr lang="ru-RU" sz="1700" dirty="0" err="1">
                <a:latin typeface="Arial, Helvetica, sans-serif"/>
              </a:rPr>
              <a:t>заснований</a:t>
            </a:r>
            <a:r>
              <a:rPr lang="ru-RU" sz="1700" dirty="0">
                <a:latin typeface="Arial, Helvetica, sans-serif"/>
              </a:rPr>
              <a:t> на молекулярному </a:t>
            </a:r>
            <a:r>
              <a:rPr lang="ru-RU" sz="1700" dirty="0" err="1">
                <a:latin typeface="Arial, Helvetica, sans-serif"/>
              </a:rPr>
              <a:t>поділі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розчинів</a:t>
            </a:r>
            <a:r>
              <a:rPr lang="ru-RU" sz="1700" dirty="0">
                <a:latin typeface="Arial, Helvetica, sans-serif"/>
              </a:rPr>
              <a:t> шляхом </a:t>
            </a:r>
            <a:r>
              <a:rPr lang="ru-RU" sz="1700" dirty="0" err="1">
                <a:latin typeface="Arial, Helvetica, sans-serif"/>
              </a:rPr>
              <a:t>їхнього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фільтрування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під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тиском</a:t>
            </a:r>
            <a:r>
              <a:rPr lang="ru-RU" sz="1700" dirty="0">
                <a:latin typeface="Arial, Helvetica, sans-serif"/>
              </a:rPr>
              <a:t> через </a:t>
            </a:r>
            <a:r>
              <a:rPr lang="ru-RU" sz="1700" dirty="0" err="1">
                <a:latin typeface="Arial, Helvetica, sans-serif"/>
              </a:rPr>
              <a:t>напівпроникні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мембрани</a:t>
            </a:r>
            <a:r>
              <a:rPr lang="ru-RU" sz="1700" dirty="0">
                <a:latin typeface="Arial, Helvetica, sans-serif"/>
              </a:rPr>
              <a:t>, </a:t>
            </a:r>
            <a:r>
              <a:rPr lang="ru-RU" sz="1700" dirty="0" err="1">
                <a:latin typeface="Arial, Helvetica, sans-serif"/>
              </a:rPr>
              <a:t>що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затримують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чи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цілком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частково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молекули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розчинної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речовини</a:t>
            </a:r>
            <a:r>
              <a:rPr lang="ru-RU" sz="1700" dirty="0">
                <a:latin typeface="Arial, Helvetica, sans-serif"/>
              </a:rPr>
              <a:t>.</a:t>
            </a:r>
            <a:br>
              <a:rPr lang="ru-RU" sz="1700" dirty="0">
                <a:latin typeface="Arial, Helvetica, sans-serif"/>
              </a:rPr>
            </a:br>
            <a:r>
              <a:rPr lang="ru-RU" sz="1700" dirty="0" err="1">
                <a:latin typeface="Arial, Helvetica, sans-serif"/>
              </a:rPr>
              <a:t>Біологічний</a:t>
            </a:r>
            <a:r>
              <a:rPr lang="ru-RU" sz="1700" dirty="0">
                <a:latin typeface="Arial, Helvetica, sans-serif"/>
              </a:rPr>
              <a:t> метод у </a:t>
            </a:r>
            <a:r>
              <a:rPr lang="ru-RU" sz="1700" dirty="0" err="1">
                <a:latin typeface="Arial, Helvetica, sans-serif"/>
              </a:rPr>
              <a:t>даний</a:t>
            </a:r>
            <a:r>
              <a:rPr lang="ru-RU" sz="1700" dirty="0">
                <a:latin typeface="Arial, Helvetica, sans-serif"/>
              </a:rPr>
              <a:t> час </a:t>
            </a:r>
            <a:r>
              <a:rPr lang="ru-RU" sz="1700" dirty="0" err="1">
                <a:latin typeface="Arial, Helvetica, sans-serif"/>
              </a:rPr>
              <a:t>застосовується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найчастіше</a:t>
            </a:r>
            <a:r>
              <a:rPr lang="ru-RU" sz="1700" dirty="0">
                <a:latin typeface="Arial, Helvetica, sans-serif"/>
              </a:rPr>
              <a:t> для </a:t>
            </a:r>
            <a:r>
              <a:rPr lang="ru-RU" sz="1700" dirty="0" err="1">
                <a:latin typeface="Arial, Helvetica, sans-serif"/>
              </a:rPr>
              <a:t>очищення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комунально-побутових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стічних</a:t>
            </a:r>
            <a:r>
              <a:rPr lang="ru-RU" sz="1700" dirty="0">
                <a:latin typeface="Arial, Helvetica, sans-serif"/>
              </a:rPr>
              <a:t> вод і </a:t>
            </a:r>
            <a:r>
              <a:rPr lang="ru-RU" sz="1700" dirty="0" err="1">
                <a:latin typeface="Arial, Helvetica, sans-serif"/>
              </a:rPr>
              <a:t>стоків</a:t>
            </a:r>
            <a:r>
              <a:rPr lang="ru-RU" sz="1700" dirty="0">
                <a:latin typeface="Arial, Helvetica, sans-serif"/>
              </a:rPr>
              <a:t> цел-</a:t>
            </a:r>
            <a:r>
              <a:rPr lang="ru-RU" sz="1700" dirty="0" err="1">
                <a:latin typeface="Arial, Helvetica, sans-serif"/>
              </a:rPr>
              <a:t>люлозно</a:t>
            </a:r>
            <a:r>
              <a:rPr lang="ru-RU" sz="1700" dirty="0">
                <a:latin typeface="Arial, Helvetica, sans-serif"/>
              </a:rPr>
              <a:t>-бумажных, </a:t>
            </a:r>
            <a:r>
              <a:rPr lang="ru-RU" sz="1700" dirty="0" err="1">
                <a:latin typeface="Arial, Helvetica, sans-serif"/>
              </a:rPr>
              <a:t>нафтопереробних</a:t>
            </a:r>
            <a:r>
              <a:rPr lang="ru-RU" sz="1700" dirty="0">
                <a:latin typeface="Arial, Helvetica, sans-serif"/>
              </a:rPr>
              <a:t>, </a:t>
            </a:r>
            <a:r>
              <a:rPr lang="ru-RU" sz="1700" dirty="0" err="1">
                <a:latin typeface="Arial, Helvetica, sans-serif"/>
              </a:rPr>
              <a:t>харчових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підприємств</a:t>
            </a:r>
            <a:r>
              <a:rPr lang="ru-RU" sz="1700" dirty="0">
                <a:latin typeface="Arial, Helvetica, sans-serif"/>
              </a:rPr>
              <a:t>. </a:t>
            </a:r>
            <a:r>
              <a:rPr lang="ru-RU" sz="1700" dirty="0" err="1">
                <a:latin typeface="Arial, Helvetica, sans-serif"/>
              </a:rPr>
              <a:t>Сутність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біологічного</a:t>
            </a:r>
            <a:r>
              <a:rPr lang="ru-RU" sz="1700" dirty="0">
                <a:latin typeface="Arial, Helvetica, sans-serif"/>
              </a:rPr>
              <a:t> методу </a:t>
            </a:r>
            <a:r>
              <a:rPr lang="ru-RU" sz="1700" dirty="0" err="1">
                <a:latin typeface="Arial, Helvetica, sans-serif"/>
              </a:rPr>
              <a:t>полягає</a:t>
            </a:r>
            <a:r>
              <a:rPr lang="ru-RU" sz="1700" dirty="0">
                <a:latin typeface="Arial, Helvetica, sans-serif"/>
              </a:rPr>
              <a:t> в </a:t>
            </a:r>
            <a:r>
              <a:rPr lang="ru-RU" sz="1700" dirty="0" err="1">
                <a:latin typeface="Arial, Helvetica, sans-serif"/>
              </a:rPr>
              <a:t>мінералізації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органічних</a:t>
            </a:r>
            <a:r>
              <a:rPr lang="ru-RU" sz="1700" dirty="0">
                <a:latin typeface="Arial, Helvetica, sans-serif"/>
              </a:rPr>
              <a:t> загрязнителей </a:t>
            </a:r>
            <a:r>
              <a:rPr lang="ru-RU" sz="1700" dirty="0" err="1">
                <a:latin typeface="Arial, Helvetica, sans-serif"/>
              </a:rPr>
              <a:t>бактеріями</a:t>
            </a:r>
            <a:r>
              <a:rPr lang="ru-RU" sz="1700" dirty="0">
                <a:latin typeface="Arial, Helvetica, sans-serif"/>
              </a:rPr>
              <a:t> і </a:t>
            </a:r>
            <a:r>
              <a:rPr lang="ru-RU" sz="1700" dirty="0" err="1">
                <a:latin typeface="Arial, Helvetica, sans-serif"/>
              </a:rPr>
              <a:t>мікроорганізмами</a:t>
            </a:r>
            <a:r>
              <a:rPr lang="ru-RU" sz="1700" dirty="0">
                <a:latin typeface="Arial, Helvetica, sans-serif"/>
              </a:rPr>
              <a:t>. </a:t>
            </a:r>
            <a:r>
              <a:rPr lang="ru-RU" sz="1700" dirty="0" err="1">
                <a:latin typeface="Arial, Helvetica, sans-serif"/>
              </a:rPr>
              <a:t>Біологічне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очищення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здійснюється</a:t>
            </a:r>
            <a:r>
              <a:rPr lang="ru-RU" sz="1700" dirty="0">
                <a:latin typeface="Arial, Helvetica, sans-serif"/>
              </a:rPr>
              <a:t> на полях </a:t>
            </a:r>
            <a:r>
              <a:rPr lang="ru-RU" sz="1700" dirty="0" err="1">
                <a:latin typeface="Arial, Helvetica, sans-serif"/>
              </a:rPr>
              <a:t>зрошення</a:t>
            </a:r>
            <a:r>
              <a:rPr lang="ru-RU" sz="1700" dirty="0">
                <a:latin typeface="Arial, Helvetica, sans-serif"/>
              </a:rPr>
              <a:t>, </a:t>
            </a:r>
            <a:r>
              <a:rPr lang="ru-RU" sz="1700" dirty="0" err="1">
                <a:latin typeface="Arial, Helvetica, sans-serif"/>
              </a:rPr>
              <a:t>фільтрації</a:t>
            </a:r>
            <a:r>
              <a:rPr lang="ru-RU" sz="1700" dirty="0">
                <a:latin typeface="Arial, Helvetica, sans-serif"/>
              </a:rPr>
              <a:t>, у </a:t>
            </a:r>
            <a:r>
              <a:rPr lang="ru-RU" sz="1700" dirty="0" err="1">
                <a:latin typeface="Arial, Helvetica, sans-serif"/>
              </a:rPr>
              <a:t>біологічних</a:t>
            </a:r>
            <a:r>
              <a:rPr lang="ru-RU" sz="1700" dirty="0">
                <a:latin typeface="Arial, Helvetica, sans-serif"/>
              </a:rPr>
              <a:t> ставках і </a:t>
            </a:r>
            <a:r>
              <a:rPr lang="ru-RU" sz="1700" dirty="0" err="1">
                <a:latin typeface="Arial, Helvetica, sans-serif"/>
              </a:rPr>
              <a:t>аэротенках</a:t>
            </a:r>
            <a:r>
              <a:rPr lang="ru-RU" sz="1700" dirty="0">
                <a:latin typeface="Arial, Helvetica, sans-serif"/>
              </a:rPr>
              <a:t>.</a:t>
            </a:r>
            <a:endParaRPr lang="ru-RU" sz="1700" dirty="0"/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44608" y="620688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Sasha\Desktop\Electrolysis_of_Wat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7147"/>
            <a:ext cx="2938738" cy="2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ov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-1"/>
            <a:ext cx="6600825" cy="17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sha\Desktop\electrolysi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7202"/>
            <a:ext cx="2857500" cy="26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5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3999" cy="685800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    </a:t>
            </a:r>
            <a:r>
              <a:rPr lang="ru-RU" sz="1800" dirty="0" smtClean="0">
                <a:latin typeface="Arial, Helvetica, sans-serif"/>
              </a:rPr>
              <a:t>Поля </a:t>
            </a:r>
            <a:r>
              <a:rPr lang="ru-RU" sz="1800" dirty="0" err="1">
                <a:latin typeface="Arial, Helvetica, sans-serif"/>
              </a:rPr>
              <a:t>зрошення</a:t>
            </a:r>
            <a:r>
              <a:rPr lang="ru-RU" sz="1800" dirty="0">
                <a:latin typeface="Arial, Helvetica, sans-serif"/>
              </a:rPr>
              <a:t> — </a:t>
            </a:r>
            <a:r>
              <a:rPr lang="ru-RU" sz="1800" dirty="0" err="1">
                <a:latin typeface="Arial, Helvetica, sans-serif"/>
              </a:rPr>
              <a:t>це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сплановані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земельні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ділянки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призначені</a:t>
            </a:r>
            <a:r>
              <a:rPr lang="ru-RU" sz="1800" dirty="0">
                <a:latin typeface="Arial, Helvetica, sans-serif"/>
              </a:rPr>
              <a:t> для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стічних</a:t>
            </a:r>
            <a:r>
              <a:rPr lang="ru-RU" sz="1800" dirty="0">
                <a:latin typeface="Arial, Helvetica, sans-serif"/>
              </a:rPr>
              <a:t> вод і </a:t>
            </a:r>
            <a:r>
              <a:rPr lang="ru-RU" sz="1800" dirty="0" err="1">
                <a:latin typeface="Arial, Helvetica, sans-serif"/>
              </a:rPr>
              <a:t>вирощування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сільськогосподарських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smtClean="0">
                <a:latin typeface="Arial, Helvetica, sans-serif"/>
              </a:rPr>
              <a:t>культур.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20672" y="332656"/>
            <a:ext cx="7756263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asha\Desktop\прппнн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07" y="4611064"/>
            <a:ext cx="4752528" cy="22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oroshenie-dachnogo-uchastka-stroika-samostro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27" y="692696"/>
            <a:ext cx="61926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5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</a:t>
            </a:r>
            <a:r>
              <a:rPr lang="ru-RU" sz="1800" dirty="0" smtClean="0">
                <a:latin typeface="Arial, Helvetica, sans-serif"/>
              </a:rPr>
              <a:t>Поля </a:t>
            </a:r>
            <a:r>
              <a:rPr lang="ru-RU" sz="1800" dirty="0" err="1">
                <a:latin typeface="Arial, Helvetica, sans-serif"/>
              </a:rPr>
              <a:t>фільтрації</a:t>
            </a:r>
            <a:r>
              <a:rPr lang="ru-RU" sz="1800" dirty="0">
                <a:latin typeface="Arial, Helvetica, sans-serif"/>
              </a:rPr>
              <a:t> — </a:t>
            </a:r>
            <a:r>
              <a:rPr lang="ru-RU" sz="1800" dirty="0" err="1">
                <a:latin typeface="Arial, Helvetica, sans-serif"/>
              </a:rPr>
              <a:t>ділянки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використовувані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тільки</a:t>
            </a:r>
            <a:r>
              <a:rPr lang="ru-RU" sz="1800" dirty="0">
                <a:latin typeface="Arial, Helvetica, sans-serif"/>
              </a:rPr>
              <a:t> для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стічних</a:t>
            </a:r>
            <a:r>
              <a:rPr lang="ru-RU" sz="1800" dirty="0">
                <a:latin typeface="Arial, Helvetica, sans-serif"/>
              </a:rPr>
              <a:t> вод. На </a:t>
            </a:r>
            <a:r>
              <a:rPr lang="ru-RU" sz="1800" dirty="0" err="1">
                <a:latin typeface="Arial, Helvetica, sans-serif"/>
              </a:rPr>
              <a:t>відведених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під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полючи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чи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зрошення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фільтрації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ділянках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прокладають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магістральні</a:t>
            </a:r>
            <a:r>
              <a:rPr lang="ru-RU" sz="1800" dirty="0">
                <a:latin typeface="Arial, Helvetica, sans-serif"/>
              </a:rPr>
              <a:t> і </a:t>
            </a:r>
            <a:r>
              <a:rPr lang="ru-RU" sz="1800" dirty="0" err="1">
                <a:latin typeface="Arial, Helvetica, sans-serif"/>
              </a:rPr>
              <a:t>зрошувальні</a:t>
            </a:r>
            <a:r>
              <a:rPr lang="ru-RU" sz="1800" dirty="0">
                <a:latin typeface="Arial, Helvetica, sans-serif"/>
              </a:rPr>
              <a:t> канали, </a:t>
            </a:r>
            <a:r>
              <a:rPr lang="ru-RU" sz="1800" dirty="0" err="1">
                <a:latin typeface="Arial, Helvetica, sans-serif"/>
              </a:rPr>
              <a:t>споруджують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ґрати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відстійники</a:t>
            </a:r>
            <a:r>
              <a:rPr lang="ru-RU" sz="1800" dirty="0">
                <a:latin typeface="Arial, Helvetica, sans-serif"/>
              </a:rPr>
              <a:t>, установки </a:t>
            </a:r>
            <a:r>
              <a:rPr lang="ru-RU" sz="1800" dirty="0" err="1">
                <a:latin typeface="Arial, Helvetica, sans-serif"/>
              </a:rPr>
              <a:t>утилізації</a:t>
            </a:r>
            <a:r>
              <a:rPr lang="ru-RU" sz="1800" dirty="0">
                <a:latin typeface="Arial, Helvetica, sans-serif"/>
              </a:rPr>
              <a:t> і </a:t>
            </a:r>
            <a:r>
              <a:rPr lang="ru-RU" sz="1800" dirty="0" err="1">
                <a:latin typeface="Arial, Helvetica, sans-serif"/>
              </a:rPr>
              <a:t>знешкодження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відходів</a:t>
            </a:r>
            <a:r>
              <a:rPr lang="ru-RU" sz="1800" dirty="0">
                <a:latin typeface="Arial, Helvetica, sans-serif"/>
              </a:rPr>
              <a:t>, иловые і </a:t>
            </a:r>
            <a:r>
              <a:rPr lang="ru-RU" sz="1800" dirty="0" err="1">
                <a:latin typeface="Arial, Helvetica, sans-serif"/>
              </a:rPr>
              <a:t>песковые</a:t>
            </a:r>
            <a:r>
              <a:rPr lang="ru-RU" sz="1800" dirty="0">
                <a:latin typeface="Arial, Helvetica, sans-serif"/>
              </a:rPr>
              <a:t> площадки і </a:t>
            </a:r>
            <a:r>
              <a:rPr lang="ru-RU" sz="1800" dirty="0" err="1">
                <a:latin typeface="Arial, Helvetica, sans-serif"/>
              </a:rPr>
              <a:t>розподільні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пристрої</a:t>
            </a:r>
            <a:r>
              <a:rPr lang="ru-RU" sz="1800" dirty="0">
                <a:latin typeface="Arial, Helvetica, sans-serif"/>
              </a:rPr>
              <a:t>, через </a:t>
            </a:r>
            <a:r>
              <a:rPr lang="ru-RU" sz="1800" dirty="0" err="1">
                <a:latin typeface="Arial, Helvetica, sans-serif"/>
              </a:rPr>
              <a:t>які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проходять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стічні</a:t>
            </a:r>
            <a:r>
              <a:rPr lang="ru-RU" sz="1800" dirty="0">
                <a:latin typeface="Arial, Helvetica, sans-serif"/>
              </a:rPr>
              <a:t> води. </a:t>
            </a:r>
            <a:r>
              <a:rPr lang="ru-RU" sz="1800" dirty="0" err="1">
                <a:latin typeface="Arial, Helvetica, sans-serif"/>
              </a:rPr>
              <a:t>Остаточне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води </a:t>
            </a:r>
            <a:r>
              <a:rPr lang="ru-RU" sz="1800" dirty="0" err="1">
                <a:latin typeface="Arial, Helvetica, sans-serif"/>
              </a:rPr>
              <a:t>від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забруднень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відбувається</a:t>
            </a:r>
            <a:r>
              <a:rPr lang="ru-RU" sz="1800" dirty="0">
                <a:latin typeface="Arial, Helvetica, sans-serif"/>
              </a:rPr>
              <a:t> в </a:t>
            </a:r>
            <a:r>
              <a:rPr lang="ru-RU" sz="1800" dirty="0" err="1">
                <a:latin typeface="Arial, Helvetica, sans-serif"/>
              </a:rPr>
              <a:t>процесі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фільтрації</a:t>
            </a:r>
            <a:r>
              <a:rPr lang="ru-RU" sz="1800" dirty="0">
                <a:latin typeface="Arial, Helvetica, sans-serif"/>
              </a:rPr>
              <a:t> через шар </a:t>
            </a:r>
            <a:r>
              <a:rPr lang="ru-RU" sz="1800" dirty="0" err="1">
                <a:latin typeface="Arial, Helvetica, sans-serif"/>
              </a:rPr>
              <a:t>ґрунту</a:t>
            </a:r>
            <a:r>
              <a:rPr lang="ru-RU" sz="1800" dirty="0">
                <a:latin typeface="Arial, Helvetica, 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6576" y="404664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Sasha\Desktop\pole-filtracii-sep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427984" cy="27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ustroistvo-polya-filtra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716016" cy="27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sha\Desktop\37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101"/>
            <a:ext cx="4427984" cy="21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sha\Desktop\111filt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721101"/>
            <a:ext cx="4716017" cy="21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9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</a:t>
            </a:r>
            <a:r>
              <a:rPr lang="ru-RU" sz="2000" dirty="0" err="1" smtClean="0">
                <a:latin typeface="Arial, Helvetica, sans-serif"/>
              </a:rPr>
              <a:t>Біологічні</a:t>
            </a:r>
            <a:r>
              <a:rPr lang="ru-RU" sz="2000" dirty="0" smtClean="0">
                <a:latin typeface="Arial, Helvetica, sans-serif"/>
              </a:rPr>
              <a:t> </a:t>
            </a:r>
            <a:r>
              <a:rPr lang="ru-RU" sz="2000" dirty="0">
                <a:latin typeface="Arial, Helvetica, sans-serif"/>
              </a:rPr>
              <a:t>ставки — штучно </a:t>
            </a:r>
            <a:r>
              <a:rPr lang="ru-RU" sz="2000" dirty="0" err="1">
                <a:latin typeface="Arial, Helvetica, sans-serif"/>
              </a:rPr>
              <a:t>створені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неглибокі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водойми</a:t>
            </a:r>
            <a:r>
              <a:rPr lang="ru-RU" sz="2000" dirty="0">
                <a:latin typeface="Arial, Helvetica, sans-serif"/>
              </a:rPr>
              <a:t>, у </a:t>
            </a:r>
            <a:r>
              <a:rPr lang="ru-RU" sz="2000" dirty="0" err="1">
                <a:latin typeface="Arial, Helvetica, sans-serif"/>
              </a:rPr>
              <a:t>яких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очищення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стічних</a:t>
            </a:r>
            <a:r>
              <a:rPr lang="ru-RU" sz="2000" dirty="0">
                <a:latin typeface="Arial, Helvetica, sans-serif"/>
              </a:rPr>
              <a:t> вод </a:t>
            </a:r>
            <a:r>
              <a:rPr lang="ru-RU" sz="2000" dirty="0" err="1">
                <a:latin typeface="Arial, Helvetica, sans-serif"/>
              </a:rPr>
              <a:t>виробляється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природним</a:t>
            </a:r>
            <a:r>
              <a:rPr lang="ru-RU" sz="2000" dirty="0">
                <a:latin typeface="Arial, Helvetica, sans-serif"/>
              </a:rPr>
              <a:t> шляхом за </a:t>
            </a:r>
            <a:r>
              <a:rPr lang="ru-RU" sz="2000" dirty="0" err="1">
                <a:latin typeface="Arial, Helvetica, sans-serif"/>
              </a:rPr>
              <a:t>участю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рослинних</a:t>
            </a:r>
            <a:r>
              <a:rPr lang="ru-RU" sz="2000" dirty="0">
                <a:latin typeface="Arial, Helvetica, sans-serif"/>
              </a:rPr>
              <a:t> і </a:t>
            </a:r>
            <a:r>
              <a:rPr lang="ru-RU" sz="2000" dirty="0" err="1">
                <a:latin typeface="Arial, Helvetica, sans-serif"/>
              </a:rPr>
              <a:t>тваринних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організмів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що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населяють</a:t>
            </a:r>
            <a:r>
              <a:rPr lang="ru-RU" sz="2000" dirty="0">
                <a:latin typeface="Arial, Helvetica, sans-serif"/>
              </a:rPr>
              <a:t> ставок. </a:t>
            </a:r>
            <a:r>
              <a:rPr lang="ru-RU" sz="2000" dirty="0" err="1">
                <a:latin typeface="Arial, Helvetica, sans-serif"/>
              </a:rPr>
              <a:t>Звичайно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влаштовують</a:t>
            </a:r>
            <a:r>
              <a:rPr lang="ru-RU" sz="2000" dirty="0">
                <a:latin typeface="Arial, Helvetica, sans-serif"/>
              </a:rPr>
              <a:t> каскад, </a:t>
            </a:r>
            <a:r>
              <a:rPr lang="ru-RU" sz="2000" dirty="0" err="1">
                <a:latin typeface="Arial, Helvetica, sans-serif"/>
              </a:rPr>
              <a:t>що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з'єднує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між</a:t>
            </a:r>
            <a:r>
              <a:rPr lang="ru-RU" sz="2000" dirty="0">
                <a:latin typeface="Arial, Helvetica, sans-serif"/>
              </a:rPr>
              <a:t> собою три-</a:t>
            </a:r>
            <a:r>
              <a:rPr lang="ru-RU" sz="2000" dirty="0" err="1">
                <a:latin typeface="Arial, Helvetica, sans-serif"/>
              </a:rPr>
              <a:t>п'ять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ставків</a:t>
            </a:r>
            <a:r>
              <a:rPr lang="ru-RU" sz="2000" dirty="0">
                <a:latin typeface="Arial, Helvetica, sans-serif"/>
              </a:rPr>
              <a:t>. У </a:t>
            </a:r>
            <a:r>
              <a:rPr lang="ru-RU" sz="2000" dirty="0" err="1">
                <a:latin typeface="Arial, Helvetica, sans-serif"/>
              </a:rPr>
              <a:t>штучних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умовах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біологічне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очищення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стічних</a:t>
            </a:r>
            <a:r>
              <a:rPr lang="ru-RU" sz="2000" dirty="0">
                <a:latin typeface="Arial, Helvetica, sans-serif"/>
              </a:rPr>
              <a:t> вод </a:t>
            </a:r>
            <a:r>
              <a:rPr lang="ru-RU" sz="2000" dirty="0" err="1">
                <a:latin typeface="Arial, Helvetica, sans-serif"/>
              </a:rPr>
              <a:t>здійснюється</a:t>
            </a:r>
            <a:r>
              <a:rPr lang="ru-RU" sz="2000" dirty="0">
                <a:latin typeface="Arial, Helvetica, sans-serif"/>
              </a:rPr>
              <a:t> в </a:t>
            </a:r>
            <a:r>
              <a:rPr lang="ru-RU" sz="2000" dirty="0" err="1">
                <a:latin typeface="Arial, Helvetica, sans-serif"/>
              </a:rPr>
              <a:t>біофільтрах</a:t>
            </a:r>
            <a:r>
              <a:rPr lang="ru-RU" sz="2000" dirty="0">
                <a:latin typeface="Arial, Helvetica, sans-serif"/>
              </a:rPr>
              <a:t> і </a:t>
            </a:r>
            <a:r>
              <a:rPr lang="ru-RU" sz="2000" dirty="0" err="1" smtClean="0">
                <a:latin typeface="Arial, Helvetica, sans-serif"/>
              </a:rPr>
              <a:t>аэротенках</a:t>
            </a:r>
            <a:r>
              <a:rPr lang="ru-RU" sz="2000" dirty="0" smtClean="0">
                <a:latin typeface="Arial, Helvetica, sans-serif"/>
              </a:rPr>
              <a:t>.</a:t>
            </a:r>
            <a:r>
              <a:rPr lang="ru-RU" sz="2000" dirty="0">
                <a:latin typeface="Arial, Helvetica, sans-serif"/>
              </a:rPr>
              <a:t> </a:t>
            </a:r>
            <a:br>
              <a:rPr lang="ru-RU" sz="2000" dirty="0">
                <a:latin typeface="Arial, Helvetica, sans-serif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6576" y="476672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Sasha\Desktop\300px-%D0%9D%D0%B0%D0%BB%D0%B8%D0%B2%D0%BD%D0%BE%D0%B9_%D0%B1%D0%B8%D0%BE%D0%BF%D1%80%D1%83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2839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8600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esktop\300px-%D0%91%D0%B8%D0%BE%D0%BF%D1%80%D1%83%D0%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112"/>
            <a:ext cx="428396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sha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437112"/>
            <a:ext cx="486003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6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ru-RU" sz="2000" dirty="0" err="1" smtClean="0">
                <a:latin typeface="Arial, Helvetica, sans-serif"/>
              </a:rPr>
              <a:t>Біофільтри</a:t>
            </a:r>
            <a:r>
              <a:rPr lang="ru-RU" sz="2000" dirty="0">
                <a:latin typeface="Arial, Helvetica, sans-serif"/>
              </a:rPr>
              <a:t> — </a:t>
            </a:r>
            <a:r>
              <a:rPr lang="ru-RU" sz="2000" dirty="0" err="1">
                <a:latin typeface="Arial, Helvetica, sans-serif"/>
              </a:rPr>
              <a:t>залізобетонні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резервуари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заповнені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грубозернистим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матеріалом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поверхня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якого</a:t>
            </a:r>
            <a:r>
              <a:rPr lang="ru-RU" sz="2000" dirty="0">
                <a:latin typeface="Arial, Helvetica, sans-serif"/>
              </a:rPr>
              <a:t> заселена </a:t>
            </a:r>
            <a:r>
              <a:rPr lang="ru-RU" sz="2000" dirty="0" err="1">
                <a:latin typeface="Arial, Helvetica, sans-serif"/>
              </a:rPr>
              <a:t>аеробними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мікроорганізмами</a:t>
            </a:r>
            <a:r>
              <a:rPr lang="ru-RU" sz="2000" dirty="0">
                <a:latin typeface="Arial, Helvetica, sans-serif"/>
              </a:rPr>
              <a:t>. При </a:t>
            </a:r>
            <a:r>
              <a:rPr lang="ru-RU" sz="2000" dirty="0" err="1">
                <a:latin typeface="Arial, Helvetica, sans-serif"/>
              </a:rPr>
              <a:t>проходженні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стічної</a:t>
            </a:r>
            <a:r>
              <a:rPr lang="ru-RU" sz="2000" dirty="0">
                <a:latin typeface="Arial, Helvetica, sans-serif"/>
              </a:rPr>
              <a:t> води через </a:t>
            </a:r>
            <a:r>
              <a:rPr lang="ru-RU" sz="2000" dirty="0" err="1">
                <a:latin typeface="Arial, Helvetica, sans-serif"/>
              </a:rPr>
              <a:t>біофільтр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мікроорганізми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витягають</a:t>
            </a:r>
            <a:r>
              <a:rPr lang="ru-RU" sz="2000" dirty="0">
                <a:latin typeface="Arial, Helvetica, sans-serif"/>
              </a:rPr>
              <a:t> з </a:t>
            </a:r>
            <a:r>
              <a:rPr lang="ru-RU" sz="2000" dirty="0" err="1">
                <a:latin typeface="Arial, Helvetica, sans-serif"/>
              </a:rPr>
              <a:t>рідини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розчинені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органічні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речовини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 smtClean="0">
                <a:latin typeface="Arial, Helvetica, sans-serif"/>
              </a:rPr>
              <a:t>минералізуют</a:t>
            </a:r>
            <a:r>
              <a:rPr lang="ru-RU" sz="2000" dirty="0" smtClean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їх</a:t>
            </a:r>
            <a:r>
              <a:rPr lang="ru-RU" sz="2000" dirty="0">
                <a:latin typeface="Arial, Helvetica, sans-serif"/>
              </a:rPr>
              <a:t>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44608" y="476672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Sasha\Desktop\9075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267745" cy="32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1078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645024"/>
            <a:ext cx="6876255" cy="32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esktop\bi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504"/>
            <a:ext cx="4064904" cy="21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sha\Desktop\biofiltry-ki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4" y="1478504"/>
            <a:ext cx="5079096" cy="21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7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ru-RU" sz="1600" dirty="0" err="1" smtClean="0">
                <a:latin typeface="Arial, Helvetica, sans-serif"/>
              </a:rPr>
              <a:t>Аэротенки</a:t>
            </a:r>
            <a:r>
              <a:rPr lang="ru-RU" sz="1600" dirty="0">
                <a:latin typeface="Arial, Helvetica, sans-serif"/>
              </a:rPr>
              <a:t> — </a:t>
            </a:r>
            <a:r>
              <a:rPr lang="ru-RU" sz="1600" dirty="0" err="1">
                <a:latin typeface="Arial, Helvetica, sans-serif"/>
              </a:rPr>
              <a:t>залізобетонні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резервуари</a:t>
            </a:r>
            <a:r>
              <a:rPr lang="ru-RU" sz="1600" dirty="0">
                <a:latin typeface="Arial, Helvetica, sans-serif"/>
              </a:rPr>
              <a:t>, по </a:t>
            </a:r>
            <a:r>
              <a:rPr lang="ru-RU" sz="1600" dirty="0" err="1">
                <a:latin typeface="Arial, Helvetica, sans-serif"/>
              </a:rPr>
              <a:t>яких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повільно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пропускаються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стічні</a:t>
            </a:r>
            <a:r>
              <a:rPr lang="ru-RU" sz="1600" dirty="0">
                <a:latin typeface="Arial, Helvetica, sans-serif"/>
              </a:rPr>
              <a:t> води, </a:t>
            </a:r>
            <a:r>
              <a:rPr lang="ru-RU" sz="1600" dirty="0" err="1">
                <a:latin typeface="Arial, Helvetica, sans-serif"/>
              </a:rPr>
              <a:t>збагачені</a:t>
            </a:r>
            <a:r>
              <a:rPr lang="ru-RU" sz="1600" dirty="0">
                <a:latin typeface="Arial, Helvetica, sans-serif"/>
              </a:rPr>
              <a:t> киснем і </a:t>
            </a:r>
            <a:r>
              <a:rPr lang="ru-RU" sz="1600" dirty="0" err="1">
                <a:latin typeface="Arial, Helvetica, sans-serif"/>
              </a:rPr>
              <a:t>змішані</a:t>
            </a:r>
            <a:r>
              <a:rPr lang="ru-RU" sz="1600" dirty="0">
                <a:latin typeface="Arial, Helvetica, sans-serif"/>
              </a:rPr>
              <a:t> з </a:t>
            </a:r>
            <a:r>
              <a:rPr lang="ru-RU" sz="1600" dirty="0" err="1">
                <a:latin typeface="Arial, Helvetica, sans-serif"/>
              </a:rPr>
              <a:t>активним</a:t>
            </a:r>
            <a:r>
              <a:rPr lang="ru-RU" sz="1600" dirty="0">
                <a:latin typeface="Arial, Helvetica, sans-serif"/>
              </a:rPr>
              <a:t> мулом. </a:t>
            </a:r>
            <a:r>
              <a:rPr lang="ru-RU" sz="1600" dirty="0" err="1">
                <a:latin typeface="Arial, Helvetica, sans-serif"/>
              </a:rPr>
              <a:t>Активний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іл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являє</a:t>
            </a:r>
            <a:r>
              <a:rPr lang="ru-RU" sz="1600" dirty="0">
                <a:latin typeface="Arial, Helvetica, sans-serif"/>
              </a:rPr>
              <a:t> собою </a:t>
            </a:r>
            <a:r>
              <a:rPr lang="ru-RU" sz="1600" dirty="0" err="1">
                <a:latin typeface="Arial, Helvetica, sans-serif"/>
              </a:rPr>
              <a:t>скупчення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бактерій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найпростіших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організмів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мікроскопічних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тварин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водяних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грибів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дріжджів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цвілі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що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окисляють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органічну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речовину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стічних</a:t>
            </a:r>
            <a:r>
              <a:rPr lang="ru-RU" sz="1600" dirty="0">
                <a:latin typeface="Arial, Helvetica, sans-serif"/>
              </a:rPr>
              <a:t> вод. </a:t>
            </a:r>
            <a:r>
              <a:rPr lang="ru-RU" sz="1600" dirty="0" err="1">
                <a:latin typeface="Arial, Helvetica, sans-serif"/>
              </a:rPr>
              <a:t>Після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біологічного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очищення</a:t>
            </a:r>
            <a:r>
              <a:rPr lang="ru-RU" sz="1600" dirty="0">
                <a:latin typeface="Arial, Helvetica, sans-serif"/>
              </a:rPr>
              <a:t> воду </a:t>
            </a:r>
            <a:r>
              <a:rPr lang="ru-RU" sz="1600" dirty="0" err="1">
                <a:latin typeface="Arial, Helvetica, sans-serif"/>
              </a:rPr>
              <a:t>дезінфікують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рідким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чи</a:t>
            </a:r>
            <a:r>
              <a:rPr lang="ru-RU" sz="1600" dirty="0">
                <a:latin typeface="Arial, Helvetica, sans-serif"/>
              </a:rPr>
              <a:t> хлором </a:t>
            </a:r>
            <a:r>
              <a:rPr lang="ru-RU" sz="1600" dirty="0" err="1">
                <a:latin typeface="Arial, Helvetica, sans-serif"/>
              </a:rPr>
              <a:t>хлорним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вапном</a:t>
            </a:r>
            <a:r>
              <a:rPr lang="ru-RU" sz="1600" dirty="0">
                <a:latin typeface="Arial, Helvetica, sans-serif"/>
              </a:rPr>
              <a:t>. Для </a:t>
            </a:r>
            <a:r>
              <a:rPr lang="ru-RU" sz="1600" dirty="0" err="1">
                <a:latin typeface="Arial, Helvetica, sans-serif"/>
              </a:rPr>
              <a:t>дезінфекції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використовують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також</a:t>
            </a:r>
            <a:r>
              <a:rPr lang="ru-RU" sz="1600" dirty="0">
                <a:latin typeface="Arial, Helvetica, sans-serif"/>
              </a:rPr>
              <a:t> і </a:t>
            </a:r>
            <a:r>
              <a:rPr lang="ru-RU" sz="1600" dirty="0" err="1">
                <a:latin typeface="Arial, Helvetica, sans-serif"/>
              </a:rPr>
              <a:t>інші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фізико-хімічні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прийоми</a:t>
            </a:r>
            <a:r>
              <a:rPr lang="ru-RU" sz="1600" dirty="0">
                <a:latin typeface="Arial, Helvetica, sans-serif"/>
              </a:rPr>
              <a:t> (ультразвук, </a:t>
            </a:r>
            <a:r>
              <a:rPr lang="ru-RU" sz="1600" dirty="0" err="1">
                <a:latin typeface="Arial, Helvetica, sans-serif"/>
              </a:rPr>
              <a:t>електроліз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озонування</a:t>
            </a:r>
            <a:r>
              <a:rPr lang="ru-RU" sz="1600" dirty="0">
                <a:latin typeface="Arial, Helvetica, sans-serif"/>
              </a:rPr>
              <a:t> й </a:t>
            </a:r>
            <a:r>
              <a:rPr lang="ru-RU" sz="1600" dirty="0" err="1">
                <a:latin typeface="Arial, Helvetica, sans-serif"/>
              </a:rPr>
              <a:t>ін</a:t>
            </a:r>
            <a:r>
              <a:rPr lang="ru-RU" sz="1600" dirty="0">
                <a:latin typeface="Arial, Helvetica, sans-serif"/>
              </a:rPr>
              <a:t>.), при </a:t>
            </a:r>
            <a:r>
              <a:rPr lang="ru-RU" sz="1600" dirty="0" err="1">
                <a:latin typeface="Arial, Helvetica, sans-serif"/>
              </a:rPr>
              <a:t>яких</a:t>
            </a:r>
            <a:r>
              <a:rPr lang="ru-RU" sz="1600" dirty="0">
                <a:latin typeface="Arial, Helvetica, sans-serif"/>
              </a:rPr>
              <a:t> гинуть </a:t>
            </a:r>
            <a:r>
              <a:rPr lang="ru-RU" sz="1600" dirty="0" err="1">
                <a:latin typeface="Arial, Helvetica, sans-serif"/>
              </a:rPr>
              <a:t>усі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бактерії</a:t>
            </a:r>
            <a:r>
              <a:rPr lang="ru-RU" sz="1600" dirty="0">
                <a:latin typeface="Arial, Helvetica, sans-serif"/>
              </a:rPr>
              <a:t>, у тому </a:t>
            </a:r>
            <a:r>
              <a:rPr lang="ru-RU" sz="1600" dirty="0" err="1">
                <a:latin typeface="Arial, Helvetica, sans-serif"/>
              </a:rPr>
              <a:t>числі</a:t>
            </a:r>
            <a:r>
              <a:rPr lang="ru-RU" sz="1600" dirty="0">
                <a:latin typeface="Arial, Helvetica, sans-serif"/>
              </a:rPr>
              <a:t> і </a:t>
            </a:r>
            <a:r>
              <a:rPr lang="ru-RU" sz="1600" dirty="0" err="1">
                <a:latin typeface="Arial, Helvetica, sans-serif"/>
              </a:rPr>
              <a:t>хвороботворні</a:t>
            </a:r>
            <a:r>
              <a:rPr lang="ru-RU" sz="1600" dirty="0">
                <a:latin typeface="Arial, Helvetica, 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84568" y="188640"/>
            <a:ext cx="7756263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asha\Desktop\28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2839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7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8600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sha\Desktop\$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641"/>
            <a:ext cx="4283968" cy="24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sha\Desktop\RTEmagicC_260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0641"/>
            <a:ext cx="4860032" cy="24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</a:t>
            </a:r>
            <a:r>
              <a:rPr lang="ru-RU" sz="2000" dirty="0">
                <a:latin typeface="Arial, Helvetica, sans-serif"/>
              </a:rPr>
              <a:t>В </a:t>
            </a:r>
            <a:r>
              <a:rPr lang="ru-RU" sz="2000" dirty="0" err="1">
                <a:latin typeface="Arial, Helvetica, sans-serif"/>
              </a:rPr>
              <a:t>останні</a:t>
            </a:r>
            <a:r>
              <a:rPr lang="ru-RU" sz="2000" dirty="0">
                <a:latin typeface="Arial, Helvetica, sans-serif"/>
              </a:rPr>
              <a:t> роки </a:t>
            </a:r>
            <a:r>
              <a:rPr lang="ru-RU" sz="2000" dirty="0" err="1">
                <a:latin typeface="Arial, Helvetica, sans-serif"/>
              </a:rPr>
              <a:t>застосовують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двох</a:t>
            </a:r>
            <a:r>
              <a:rPr lang="ru-RU" sz="2000" dirty="0">
                <a:latin typeface="Arial, Helvetica, sans-serif"/>
              </a:rPr>
              <a:t>- і </a:t>
            </a:r>
            <a:r>
              <a:rPr lang="ru-RU" sz="2000" dirty="0" err="1">
                <a:latin typeface="Arial, Helvetica, sans-serif"/>
              </a:rPr>
              <a:t>триступінчасту</a:t>
            </a:r>
            <a:r>
              <a:rPr lang="ru-RU" sz="2000" dirty="0">
                <a:latin typeface="Arial, Helvetica, sans-serif"/>
              </a:rPr>
              <a:t> схему </a:t>
            </a:r>
            <a:r>
              <a:rPr lang="ru-RU" sz="2000" dirty="0" err="1">
                <a:latin typeface="Arial, Helvetica, sans-serif"/>
              </a:rPr>
              <a:t>біологічного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очищення</a:t>
            </a:r>
            <a:r>
              <a:rPr lang="ru-RU" sz="2000" dirty="0">
                <a:latin typeface="Arial, Helvetica, sans-serif"/>
              </a:rPr>
              <a:t>. При </a:t>
            </a:r>
            <a:r>
              <a:rPr lang="ru-RU" sz="2000" dirty="0" err="1">
                <a:latin typeface="Arial, Helvetica, sans-serif"/>
              </a:rPr>
              <a:t>цьому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обсяг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аэротенка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зменшується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знижується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витрата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повітря</a:t>
            </a:r>
            <a:r>
              <a:rPr lang="ru-RU" sz="2000" dirty="0">
                <a:latin typeface="Arial, Helvetica, sans-serif"/>
              </a:rPr>
              <a:t> на 30...40%, </a:t>
            </a:r>
            <a:r>
              <a:rPr lang="ru-RU" sz="2000" dirty="0" err="1">
                <a:latin typeface="Arial, Helvetica, sans-serif"/>
              </a:rPr>
              <a:t>підвищується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ступінь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очищення</a:t>
            </a:r>
            <a:r>
              <a:rPr lang="ru-RU" sz="2000" dirty="0">
                <a:latin typeface="Arial, Helvetica, sans-serif"/>
              </a:rPr>
              <a:t> на 10...15%.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0552" y="548680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Sasha\Desktop\bioconv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55976" cy="27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%D0%9E%D1%87%D0%B8%D1%89%D0%B5%D0%BD%D0%BD%D1%8F_%D1%81%D1%82%D1%96%D1%87%D0%BD%D0%B8%D1%85_%D0%B2%D0%BE%D0%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28699"/>
            <a:ext cx="4788023" cy="2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sha\Desktop\full-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599"/>
            <a:ext cx="4355976" cy="29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asha\Desktop\v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908599"/>
            <a:ext cx="4772024" cy="29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2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6600" dirty="0" smtClean="0"/>
              <a:t>              ДЯКУЮ</a:t>
            </a:r>
          </a:p>
          <a:p>
            <a:pPr marL="0" indent="0">
              <a:buNone/>
            </a:pPr>
            <a:r>
              <a:rPr lang="uk-UA" sz="6600" dirty="0"/>
              <a:t> </a:t>
            </a:r>
            <a:r>
              <a:rPr lang="uk-UA" sz="6600" dirty="0" smtClean="0"/>
              <a:t>                  ЗА</a:t>
            </a:r>
          </a:p>
          <a:p>
            <a:pPr marL="0" indent="0">
              <a:buNone/>
            </a:pPr>
            <a:r>
              <a:rPr lang="uk-UA" sz="6600" dirty="0"/>
              <a:t> </a:t>
            </a:r>
            <a:r>
              <a:rPr lang="uk-UA" sz="6600" dirty="0" smtClean="0"/>
              <a:t>              УВАГУ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2560" y="404664"/>
            <a:ext cx="7756263" cy="1054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Sasha\Desktop\Smile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31" y="8367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7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ru-RU" dirty="0" err="1">
                <a:latin typeface="Arial, Helvetica, sans-serif"/>
              </a:rPr>
              <a:t>Методи</a:t>
            </a:r>
            <a:r>
              <a:rPr lang="ru-RU" dirty="0">
                <a:latin typeface="Arial, Helvetica, sans-serif"/>
              </a:rPr>
              <a:t> </a:t>
            </a:r>
            <a:r>
              <a:rPr lang="ru-RU" dirty="0" err="1">
                <a:latin typeface="Arial, Helvetica, sans-serif"/>
              </a:rPr>
              <a:t>очищення</a:t>
            </a:r>
            <a:r>
              <a:rPr lang="ru-RU" dirty="0">
                <a:latin typeface="Arial, Helvetica, sans-serif"/>
              </a:rPr>
              <a:t> </a:t>
            </a:r>
            <a:r>
              <a:rPr lang="ru-RU" dirty="0" err="1">
                <a:latin typeface="Arial, Helvetica, sans-serif"/>
              </a:rPr>
              <a:t>стічних</a:t>
            </a:r>
            <a:r>
              <a:rPr lang="ru-RU" dirty="0">
                <a:latin typeface="Arial, Helvetica, sans-serif"/>
              </a:rPr>
              <a:t> вод </a:t>
            </a:r>
            <a:r>
              <a:rPr lang="ru-RU" dirty="0" err="1">
                <a:latin typeface="Arial, Helvetica, sans-serif"/>
              </a:rPr>
              <a:t>розділяють</a:t>
            </a:r>
            <a:r>
              <a:rPr lang="ru-RU" dirty="0">
                <a:latin typeface="Arial, Helvetica, sans-serif"/>
              </a:rPr>
              <a:t> на </a:t>
            </a:r>
            <a:r>
              <a:rPr lang="ru-RU" dirty="0" err="1">
                <a:latin typeface="Arial, Helvetica, sans-serif"/>
              </a:rPr>
              <a:t>механічні</a:t>
            </a:r>
            <a:r>
              <a:rPr lang="ru-RU" dirty="0">
                <a:latin typeface="Arial, Helvetica, sans-serif"/>
              </a:rPr>
              <a:t>, </a:t>
            </a:r>
            <a:r>
              <a:rPr lang="ru-RU" dirty="0" err="1">
                <a:latin typeface="Arial, Helvetica, sans-serif"/>
              </a:rPr>
              <a:t>хімічні</a:t>
            </a:r>
            <a:r>
              <a:rPr lang="ru-RU" dirty="0">
                <a:latin typeface="Arial, Helvetica, sans-serif"/>
              </a:rPr>
              <a:t>, </a:t>
            </a:r>
            <a:r>
              <a:rPr lang="ru-RU" dirty="0" err="1">
                <a:latin typeface="Arial, Helvetica, sans-serif"/>
              </a:rPr>
              <a:t>фізико-хімічні</a:t>
            </a:r>
            <a:r>
              <a:rPr lang="ru-RU" dirty="0">
                <a:latin typeface="Arial, Helvetica, sans-serif"/>
              </a:rPr>
              <a:t> і </a:t>
            </a:r>
            <a:r>
              <a:rPr lang="ru-RU" dirty="0" err="1">
                <a:latin typeface="Arial, Helvetica, sans-serif"/>
              </a:rPr>
              <a:t>біологічні</a:t>
            </a:r>
            <a:r>
              <a:rPr lang="ru-RU" dirty="0">
                <a:latin typeface="Arial, Helvetica, sans-serif"/>
              </a:rPr>
              <a:t>. </a:t>
            </a:r>
            <a:r>
              <a:rPr lang="ru-RU" dirty="0" err="1">
                <a:latin typeface="Arial, Helvetica, sans-serif"/>
              </a:rPr>
              <a:t>Застосування</a:t>
            </a:r>
            <a:r>
              <a:rPr lang="ru-RU" dirty="0">
                <a:latin typeface="Arial, Helvetica, sans-serif"/>
              </a:rPr>
              <a:t> того </a:t>
            </a:r>
            <a:r>
              <a:rPr lang="ru-RU" dirty="0" err="1">
                <a:latin typeface="Arial, Helvetica, sans-serif"/>
              </a:rPr>
              <a:t>чи</a:t>
            </a:r>
            <a:r>
              <a:rPr lang="ru-RU" dirty="0">
                <a:latin typeface="Arial, Helvetica, sans-serif"/>
              </a:rPr>
              <a:t> </a:t>
            </a:r>
            <a:r>
              <a:rPr lang="ru-RU" dirty="0" err="1">
                <a:latin typeface="Arial, Helvetica, sans-serif"/>
              </a:rPr>
              <a:t>іншого</a:t>
            </a:r>
            <a:r>
              <a:rPr lang="ru-RU" dirty="0">
                <a:latin typeface="Arial, Helvetica, sans-serif"/>
              </a:rPr>
              <a:t> методу </a:t>
            </a:r>
            <a:r>
              <a:rPr lang="ru-RU" dirty="0" err="1">
                <a:latin typeface="Arial, Helvetica, sans-serif"/>
              </a:rPr>
              <a:t>визначається</a:t>
            </a:r>
            <a:r>
              <a:rPr lang="ru-RU" dirty="0">
                <a:latin typeface="Arial, Helvetica, sans-serif"/>
              </a:rPr>
              <a:t> характером </a:t>
            </a:r>
            <a:r>
              <a:rPr lang="ru-RU" dirty="0" err="1">
                <a:latin typeface="Arial, Helvetica, sans-serif"/>
              </a:rPr>
              <a:t>забруднення</a:t>
            </a:r>
            <a:r>
              <a:rPr lang="ru-RU" dirty="0">
                <a:latin typeface="Arial, Helvetica, sans-serif"/>
              </a:rPr>
              <a:t> і </a:t>
            </a:r>
            <a:r>
              <a:rPr lang="ru-RU" dirty="0" err="1">
                <a:latin typeface="Arial, Helvetica, sans-serif"/>
              </a:rPr>
              <a:t>ступенем</a:t>
            </a:r>
            <a:r>
              <a:rPr lang="ru-RU" dirty="0">
                <a:latin typeface="Arial, Helvetica, sans-serif"/>
              </a:rPr>
              <a:t> </a:t>
            </a:r>
            <a:r>
              <a:rPr lang="ru-RU" dirty="0" err="1">
                <a:latin typeface="Arial, Helvetica, sans-serif"/>
              </a:rPr>
              <a:t>шкідливих</a:t>
            </a:r>
            <a:r>
              <a:rPr lang="ru-RU" dirty="0">
                <a:latin typeface="Arial, Helvetica, sans-serif"/>
              </a:rPr>
              <a:t> </a:t>
            </a:r>
            <a:r>
              <a:rPr lang="ru-RU" dirty="0" err="1">
                <a:latin typeface="Arial, Helvetica, sans-serif"/>
              </a:rPr>
              <a:t>домішок</a:t>
            </a:r>
            <a:r>
              <a:rPr lang="ru-RU" dirty="0">
                <a:latin typeface="Arial, Helvetica, sans-serif"/>
              </a:rPr>
              <a:t> у </a:t>
            </a:r>
            <a:r>
              <a:rPr lang="ru-RU" dirty="0" err="1">
                <a:latin typeface="Arial, Helvetica, sans-serif"/>
              </a:rPr>
              <a:t>стічних</a:t>
            </a:r>
            <a:r>
              <a:rPr lang="ru-RU" dirty="0">
                <a:latin typeface="Arial, Helvetica, sans-serif"/>
              </a:rPr>
              <a:t> водах.</a:t>
            </a:r>
            <a:br>
              <a:rPr lang="ru-RU" dirty="0">
                <a:latin typeface="Arial, Helvetica, sans-serif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uk-UA" sz="3200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624" y="404664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Sasha\Desktop\Новая папка (2)\stok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600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Новая папка (2)\zakarpattya20090325183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95351"/>
            <a:ext cx="28003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sha\Desktop\Новая папка (2)\h_5498588_240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68654"/>
            <a:ext cx="31683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sha\Desktop\Новая папка (2)\industrial-wastewater_Med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384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4648" y="332656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Sasha\Desktop\Новая папка (2)\image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00800" cy="56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3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>
              <a:latin typeface="Arial, Helvetica, sans-serif"/>
            </a:endParaRPr>
          </a:p>
          <a:p>
            <a:pPr marL="0" indent="0">
              <a:buNone/>
            </a:pPr>
            <a:endParaRPr lang="uk-UA" dirty="0" smtClean="0">
              <a:latin typeface="Arial, Helvetica, sans-serif"/>
            </a:endParaRPr>
          </a:p>
          <a:p>
            <a:pPr marL="0" indent="0">
              <a:buNone/>
            </a:pPr>
            <a:endParaRPr lang="uk-UA" dirty="0">
              <a:latin typeface="Arial, Helvetica, sans-serif"/>
            </a:endParaRPr>
          </a:p>
          <a:p>
            <a:pPr marL="0" indent="0">
              <a:buNone/>
            </a:pPr>
            <a:endParaRPr lang="uk-UA" dirty="0" smtClean="0">
              <a:latin typeface="Arial, Helvetica, sans-serif"/>
            </a:endParaRPr>
          </a:p>
          <a:p>
            <a:pPr marL="0" indent="0">
              <a:buNone/>
            </a:pPr>
            <a:endParaRPr lang="uk-UA" dirty="0">
              <a:latin typeface="Arial, Helvetica, sans-serif"/>
            </a:endParaRPr>
          </a:p>
          <a:p>
            <a:pPr marL="0" indent="0">
              <a:buNone/>
            </a:pPr>
            <a:endParaRPr lang="uk-UA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>
              <a:latin typeface="Arial, Helvetica, sans-serif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Arial, Helvetica, sans-serif"/>
              </a:rPr>
              <a:t>Механічне</a:t>
            </a:r>
            <a:r>
              <a:rPr lang="ru-RU" sz="1800" dirty="0" smtClean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полягає</a:t>
            </a:r>
            <a:r>
              <a:rPr lang="ru-RU" sz="1800" dirty="0">
                <a:latin typeface="Arial, Helvetica, sans-serif"/>
              </a:rPr>
              <a:t> в </a:t>
            </a:r>
            <a:r>
              <a:rPr lang="ru-RU" sz="1800" dirty="0" err="1">
                <a:latin typeface="Arial, Helvetica, sans-serif"/>
              </a:rPr>
              <a:t>механічному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видаленні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нерозчинних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речовин</a:t>
            </a:r>
            <a:r>
              <a:rPr lang="ru-RU" sz="1800" dirty="0">
                <a:latin typeface="Arial, Helvetica, sans-serif"/>
              </a:rPr>
              <a:t> шляхом </a:t>
            </a:r>
            <a:r>
              <a:rPr lang="ru-RU" sz="1800" dirty="0" err="1">
                <a:latin typeface="Arial, Helvetica, sans-serif"/>
              </a:rPr>
              <a:t>відстоювання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проціджування</a:t>
            </a:r>
            <a:r>
              <a:rPr lang="ru-RU" sz="1800" dirty="0">
                <a:latin typeface="Arial, Helvetica, sans-serif"/>
              </a:rPr>
              <a:t> і </a:t>
            </a:r>
            <a:r>
              <a:rPr lang="ru-RU" sz="1800" dirty="0" err="1">
                <a:latin typeface="Arial, Helvetica, sans-serif"/>
              </a:rPr>
              <a:t>фільтрування</a:t>
            </a:r>
            <a:r>
              <a:rPr lang="ru-RU" sz="1800" dirty="0">
                <a:latin typeface="Arial, Helvetica, sans-serif"/>
              </a:rPr>
              <a:t>.</a:t>
            </a:r>
            <a:br>
              <a:rPr lang="ru-RU" sz="1800" dirty="0">
                <a:latin typeface="Arial, Helvetica, sans-serif"/>
              </a:rPr>
            </a:br>
            <a:r>
              <a:rPr lang="ru-RU" sz="1800" dirty="0">
                <a:latin typeface="Arial, Helvetica, sans-serif"/>
              </a:rPr>
              <a:t>Для </a:t>
            </a:r>
            <a:r>
              <a:rPr lang="ru-RU" sz="1800" dirty="0" err="1">
                <a:latin typeface="Arial, Helvetica, sans-serif"/>
              </a:rPr>
              <a:t>затримки</a:t>
            </a:r>
            <a:r>
              <a:rPr lang="ru-RU" sz="1800" dirty="0">
                <a:latin typeface="Arial, Helvetica, sans-serif"/>
              </a:rPr>
              <a:t> великих </a:t>
            </a:r>
            <a:r>
              <a:rPr lang="ru-RU" sz="1800" dirty="0" err="1">
                <a:latin typeface="Arial, Helvetica, sans-serif"/>
              </a:rPr>
              <a:t>часток</a:t>
            </a:r>
            <a:r>
              <a:rPr lang="ru-RU" sz="1800" dirty="0">
                <a:latin typeface="Arial, Helvetica, sans-serif"/>
              </a:rPr>
              <a:t> воду </a:t>
            </a:r>
            <a:r>
              <a:rPr lang="ru-RU" sz="1800" dirty="0" err="1">
                <a:latin typeface="Arial, Helvetica, sans-serif"/>
              </a:rPr>
              <a:t>проціджують</a:t>
            </a:r>
            <a:r>
              <a:rPr lang="ru-RU" sz="1800" dirty="0">
                <a:latin typeface="Arial, Helvetica, sans-serif"/>
              </a:rPr>
              <a:t> через </a:t>
            </a:r>
            <a:r>
              <a:rPr lang="ru-RU" sz="1800" dirty="0" err="1">
                <a:latin typeface="Arial, Helvetica, sans-serif"/>
              </a:rPr>
              <a:t>ґрати</a:t>
            </a:r>
            <a:r>
              <a:rPr lang="ru-RU" sz="1800" dirty="0">
                <a:latin typeface="Arial, Helvetica, sans-serif"/>
              </a:rPr>
              <a:t> і </a:t>
            </a:r>
            <a:r>
              <a:rPr lang="ru-RU" sz="1800" dirty="0" err="1">
                <a:latin typeface="Arial, Helvetica, sans-serif"/>
              </a:rPr>
              <a:t>сітки</a:t>
            </a:r>
            <a:r>
              <a:rPr lang="ru-RU" sz="1800" dirty="0">
                <a:latin typeface="Arial, Helvetica, sans-serif"/>
              </a:rPr>
              <a:t>; для </a:t>
            </a:r>
            <a:r>
              <a:rPr lang="ru-RU" sz="1800" dirty="0" err="1">
                <a:latin typeface="Arial, Helvetica, sans-serif"/>
              </a:rPr>
              <a:t>затримки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більш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дрібних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зважених</a:t>
            </a:r>
            <a:r>
              <a:rPr lang="ru-RU" sz="1800" dirty="0">
                <a:latin typeface="Arial, Helvetica, sans-serif"/>
              </a:rPr>
              <a:t> у </a:t>
            </a:r>
            <a:r>
              <a:rPr lang="ru-RU" sz="1800" dirty="0" err="1">
                <a:latin typeface="Arial, Helvetica, sans-serif"/>
              </a:rPr>
              <a:t>воді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домішок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застосовують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відстійники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фільтри</a:t>
            </a:r>
            <a:r>
              <a:rPr lang="ru-RU" sz="1800" dirty="0">
                <a:latin typeface="Arial, Helvetica, sans-serif"/>
              </a:rPr>
              <a:t> з </a:t>
            </a:r>
            <a:r>
              <a:rPr lang="ru-RU" sz="1800" dirty="0" err="1">
                <a:latin typeface="Arial, Helvetica, sans-serif"/>
              </a:rPr>
              <a:t>зернистим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завантаженням</a:t>
            </a:r>
            <a:r>
              <a:rPr lang="ru-RU" sz="1800" dirty="0">
                <a:latin typeface="Arial, Helvetica, sans-serif"/>
              </a:rPr>
              <a:t> (</a:t>
            </a:r>
            <a:r>
              <a:rPr lang="ru-RU" sz="1800" dirty="0" err="1">
                <a:latin typeface="Arial, Helvetica, sans-serif"/>
              </a:rPr>
              <a:t>кварцовий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пісок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гранітний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щебінь</a:t>
            </a:r>
            <a:r>
              <a:rPr lang="ru-RU" sz="1800" dirty="0">
                <a:latin typeface="Arial, Helvetica, sans-serif"/>
              </a:rPr>
              <a:t>, керамзит, </a:t>
            </a:r>
            <a:r>
              <a:rPr lang="ru-RU" sz="1800" dirty="0" err="1">
                <a:latin typeface="Arial, Helvetica, sans-serif"/>
              </a:rPr>
              <a:t>гранульований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доменний</a:t>
            </a:r>
            <a:r>
              <a:rPr lang="ru-RU" sz="1800" dirty="0">
                <a:latin typeface="Arial, Helvetica, sans-serif"/>
              </a:rPr>
              <a:t> шлак), </a:t>
            </a:r>
            <a:r>
              <a:rPr lang="ru-RU" sz="1800" dirty="0" err="1">
                <a:latin typeface="Arial, Helvetica, sans-serif"/>
              </a:rPr>
              <a:t>із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завантаженням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що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плавають</a:t>
            </a:r>
            <a:r>
              <a:rPr lang="ru-RU" sz="1800" dirty="0">
                <a:latin typeface="Arial, Helvetica, sans-serif"/>
              </a:rPr>
              <a:t>, (</a:t>
            </a:r>
            <a:r>
              <a:rPr lang="ru-RU" sz="1800" dirty="0" err="1">
                <a:latin typeface="Arial, Helvetica, sans-serif"/>
              </a:rPr>
              <a:t>пенополистирол</a:t>
            </a:r>
            <a:r>
              <a:rPr lang="ru-RU" sz="1800" dirty="0">
                <a:latin typeface="Arial, Helvetica, sans-serif"/>
              </a:rPr>
              <a:t>) </a:t>
            </a:r>
            <a:r>
              <a:rPr lang="ru-RU" sz="1800" dirty="0" err="1">
                <a:latin typeface="Arial, Helvetica, sans-serif"/>
              </a:rPr>
              <a:t>чи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сітчасті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фільтри</a:t>
            </a:r>
            <a:r>
              <a:rPr lang="ru-RU" sz="1800" dirty="0">
                <a:latin typeface="Arial, Helvetica, sans-serif"/>
              </a:rPr>
              <a:t> і </a:t>
            </a:r>
            <a:r>
              <a:rPr lang="ru-RU" sz="1800" dirty="0" err="1">
                <a:latin typeface="Arial, Helvetica, sans-serif"/>
              </a:rPr>
              <a:t>мікрофільтри</a:t>
            </a:r>
            <a:r>
              <a:rPr lang="ru-RU" sz="1800" dirty="0">
                <a:latin typeface="Arial, Helvetica, sans-serif"/>
              </a:rPr>
              <a:t>, а </a:t>
            </a:r>
            <a:r>
              <a:rPr lang="ru-RU" sz="1800" dirty="0" err="1">
                <a:latin typeface="Arial, Helvetica, sans-serif"/>
              </a:rPr>
              <a:t>також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сепаратори</a:t>
            </a:r>
            <a:r>
              <a:rPr lang="ru-RU" sz="1800" dirty="0">
                <a:latin typeface="Arial, Helvetica, sans-serif"/>
              </a:rPr>
              <a:t> й </a:t>
            </a:r>
            <a:r>
              <a:rPr lang="ru-RU" sz="1800" dirty="0" smtClean="0">
                <a:latin typeface="Arial, Helvetica, sans-serif"/>
              </a:rPr>
              <a:t>осади-</a:t>
            </a:r>
            <a:r>
              <a:rPr lang="ru-RU" sz="1800" dirty="0" err="1" smtClean="0">
                <a:latin typeface="Arial, Helvetica, sans-serif"/>
              </a:rPr>
              <a:t>тельниє</a:t>
            </a:r>
            <a:r>
              <a:rPr lang="ru-RU" sz="1800" dirty="0" smtClean="0">
                <a:latin typeface="Arial, Helvetica, sans-serif"/>
              </a:rPr>
              <a:t> </a:t>
            </a:r>
            <a:r>
              <a:rPr lang="ru-RU" sz="1800" dirty="0">
                <a:latin typeface="Arial, Helvetica, sans-serif"/>
              </a:rPr>
              <a:t>центрифуги.</a:t>
            </a:r>
            <a:endParaRPr lang="ru-RU" sz="1800" dirty="0"/>
          </a:p>
          <a:p>
            <a:pPr marL="0" indent="0">
              <a:buNone/>
            </a:pPr>
            <a:r>
              <a:rPr lang="ru-RU" sz="1700" dirty="0" err="1">
                <a:latin typeface="Arial, Helvetica, sans-serif"/>
              </a:rPr>
              <a:t>Механічне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очищення</a:t>
            </a:r>
            <a:r>
              <a:rPr lang="ru-RU" sz="1700" dirty="0">
                <a:latin typeface="Arial, Helvetica, sans-serif"/>
              </a:rPr>
              <a:t> в основному є </a:t>
            </a:r>
            <a:r>
              <a:rPr lang="ru-RU" sz="1700" dirty="0" err="1">
                <a:latin typeface="Arial, Helvetica, sans-serif"/>
              </a:rPr>
              <a:t>попереднім</a:t>
            </a:r>
            <a:r>
              <a:rPr lang="ru-RU" sz="1700" dirty="0">
                <a:latin typeface="Arial, Helvetica, sans-serif"/>
              </a:rPr>
              <a:t>, </a:t>
            </a:r>
            <a:r>
              <a:rPr lang="ru-RU" sz="1700" dirty="0" err="1">
                <a:latin typeface="Arial, Helvetica, sans-serif"/>
              </a:rPr>
              <a:t>рідше</a:t>
            </a:r>
            <a:r>
              <a:rPr lang="ru-RU" sz="1700" dirty="0">
                <a:latin typeface="Arial, Helvetica, sans-serif"/>
              </a:rPr>
              <a:t> — </a:t>
            </a:r>
            <a:r>
              <a:rPr lang="ru-RU" sz="1700" dirty="0" err="1">
                <a:latin typeface="Arial, Helvetica, sans-serif"/>
              </a:rPr>
              <a:t>остаточним</a:t>
            </a:r>
            <a:r>
              <a:rPr lang="ru-RU" sz="1700" dirty="0">
                <a:latin typeface="Arial, Helvetica, sans-serif"/>
              </a:rPr>
              <a:t> способом </a:t>
            </a:r>
            <a:r>
              <a:rPr lang="ru-RU" sz="1700" dirty="0" err="1">
                <a:latin typeface="Arial, Helvetica, sans-serif"/>
              </a:rPr>
              <a:t>очищення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стічних</a:t>
            </a:r>
            <a:r>
              <a:rPr lang="ru-RU" sz="1700" dirty="0">
                <a:latin typeface="Arial, Helvetica, sans-serif"/>
              </a:rPr>
              <a:t> вод. З </a:t>
            </a:r>
            <a:r>
              <a:rPr lang="ru-RU" sz="1700" dirty="0" err="1">
                <a:latin typeface="Arial, Helvetica, sans-serif"/>
              </a:rPr>
              <a:t>побутових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стічних</a:t>
            </a:r>
            <a:r>
              <a:rPr lang="ru-RU" sz="1700" dirty="0">
                <a:latin typeface="Arial, Helvetica, sans-serif"/>
              </a:rPr>
              <a:t> вод вона </a:t>
            </a:r>
            <a:r>
              <a:rPr lang="ru-RU" sz="1700" dirty="0" err="1">
                <a:latin typeface="Arial, Helvetica, sans-serif"/>
              </a:rPr>
              <a:t>дозволяє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видалити</a:t>
            </a:r>
            <a:r>
              <a:rPr lang="ru-RU" sz="1700" dirty="0">
                <a:latin typeface="Arial, Helvetica, sans-serif"/>
              </a:rPr>
              <a:t> до 60%, а з до 95% </a:t>
            </a:r>
            <a:r>
              <a:rPr lang="ru-RU" sz="1700" dirty="0" err="1">
                <a:latin typeface="Arial, Helvetica, sans-serif"/>
              </a:rPr>
              <a:t>нерозчинних</a:t>
            </a:r>
            <a:r>
              <a:rPr lang="ru-RU" sz="1700" dirty="0">
                <a:latin typeface="Arial, Helvetica, sans-serif"/>
              </a:rPr>
              <a:t> </a:t>
            </a:r>
            <a:r>
              <a:rPr lang="ru-RU" sz="1700" dirty="0" err="1">
                <a:latin typeface="Arial, Helvetica, sans-serif"/>
              </a:rPr>
              <a:t>домішок</a:t>
            </a:r>
            <a:r>
              <a:rPr lang="ru-RU" sz="1700" dirty="0">
                <a:latin typeface="Arial, Helvetica, sans-serif"/>
              </a:rPr>
              <a:t>.</a:t>
            </a:r>
            <a:endParaRPr lang="ru-RU" sz="1700" dirty="0"/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48664" y="260648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Sasha\Desktop\Новая папка (2)\Bar_er_Grand_NEO_Nefrit_89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2491"/>
            <a:ext cx="38770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mainpage_1282949947_i_5_pesok_ovrazhnyj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915"/>
            <a:ext cx="28803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sha\Desktop\%D0%9A%D0%B5%D1%80%D0%B0%D0%BC%D0%B7%D0%B8%D1%82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2491"/>
            <a:ext cx="4032447" cy="23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sha\Desktop\1272919172_91494269_1-----12729191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2" y="136915"/>
            <a:ext cx="4472880" cy="15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 smtClean="0">
              <a:latin typeface="Arial, Helvetica, sans-serif"/>
            </a:endParaRPr>
          </a:p>
          <a:p>
            <a:pPr marL="0" indent="0">
              <a:buNone/>
            </a:pPr>
            <a:endParaRPr lang="ru-RU" dirty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>
              <a:latin typeface="Arial, Helvetica, sans-serif"/>
            </a:endParaRPr>
          </a:p>
          <a:p>
            <a:pPr marL="0" indent="0">
              <a:buNone/>
            </a:pPr>
            <a:endParaRPr lang="ru-RU" sz="1800" dirty="0" smtClean="0">
              <a:latin typeface="Arial, Helvetica, sans-serif"/>
            </a:endParaRPr>
          </a:p>
          <a:p>
            <a:pPr marL="0" indent="0">
              <a:buNone/>
            </a:pPr>
            <a:endParaRPr lang="ru-RU" sz="1800" dirty="0">
              <a:latin typeface="Arial, Helvetica, sans-serif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Arial, Helvetica, sans-serif"/>
              </a:rPr>
              <a:t>Хімічне</a:t>
            </a:r>
            <a:r>
              <a:rPr lang="ru-RU" sz="1800" dirty="0" smtClean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складається</a:t>
            </a:r>
            <a:r>
              <a:rPr lang="ru-RU" sz="1800" dirty="0">
                <a:latin typeface="Arial, Helvetica, sans-serif"/>
              </a:rPr>
              <a:t> в </a:t>
            </a:r>
            <a:r>
              <a:rPr lang="ru-RU" sz="1800" dirty="0" err="1">
                <a:latin typeface="Arial, Helvetica, sans-serif"/>
              </a:rPr>
              <a:t>додаванні</a:t>
            </a:r>
            <a:r>
              <a:rPr lang="ru-RU" sz="1800" dirty="0">
                <a:latin typeface="Arial, Helvetica, sans-serif"/>
              </a:rPr>
              <a:t> в </a:t>
            </a:r>
            <a:r>
              <a:rPr lang="ru-RU" sz="1800" dirty="0" err="1">
                <a:latin typeface="Arial, Helvetica, sans-serif"/>
              </a:rPr>
              <a:t>забруднену</a:t>
            </a:r>
            <a:r>
              <a:rPr lang="ru-RU" sz="1800" dirty="0">
                <a:latin typeface="Arial, Helvetica, sans-serif"/>
              </a:rPr>
              <a:t> воду </a:t>
            </a:r>
            <a:r>
              <a:rPr lang="ru-RU" sz="1800" dirty="0" err="1">
                <a:latin typeface="Arial, Helvetica, sans-serif"/>
              </a:rPr>
              <a:t>різних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хімічних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речовин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що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вступають</a:t>
            </a:r>
            <a:r>
              <a:rPr lang="ru-RU" sz="1800" dirty="0">
                <a:latin typeface="Arial, Helvetica, sans-serif"/>
              </a:rPr>
              <a:t> у </a:t>
            </a:r>
            <a:r>
              <a:rPr lang="ru-RU" sz="1800" dirty="0" err="1">
                <a:latin typeface="Arial, Helvetica, sans-serif"/>
              </a:rPr>
              <a:t>реакцію</a:t>
            </a:r>
            <a:r>
              <a:rPr lang="ru-RU" sz="1800" dirty="0">
                <a:latin typeface="Arial, Helvetica, sans-serif"/>
              </a:rPr>
              <a:t> з загрязнителями й </a:t>
            </a:r>
            <a:r>
              <a:rPr lang="ru-RU" sz="1800" dirty="0" err="1">
                <a:latin typeface="Arial, Helvetica, sans-serif"/>
              </a:rPr>
              <a:t>осаджують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їх</a:t>
            </a:r>
            <a:r>
              <a:rPr lang="ru-RU" sz="1800" dirty="0">
                <a:latin typeface="Arial, Helvetica, sans-serif"/>
              </a:rPr>
              <a:t> у </a:t>
            </a:r>
            <a:r>
              <a:rPr lang="ru-RU" sz="1800" dirty="0" err="1">
                <a:latin typeface="Arial, Helvetica, sans-serif"/>
              </a:rPr>
              <a:t>виді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нерозчинних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 smtClean="0">
                <a:latin typeface="Arial, Helvetica, sans-serif"/>
              </a:rPr>
              <a:t>опадів</a:t>
            </a:r>
            <a:r>
              <a:rPr lang="ru-RU" sz="1800" dirty="0" smtClean="0">
                <a:latin typeface="Arial, Helvetica, sans-serif"/>
              </a:rPr>
              <a:t>.</a:t>
            </a:r>
            <a:r>
              <a:rPr lang="ru-RU" sz="1800" dirty="0">
                <a:latin typeface="Arial, Helvetica, sans-serif"/>
              </a:rPr>
              <a:t/>
            </a:r>
            <a:br>
              <a:rPr lang="ru-RU" sz="1800" dirty="0">
                <a:latin typeface="Arial, Helvetica, sans-serif"/>
              </a:rPr>
            </a:br>
            <a:r>
              <a:rPr lang="ru-RU" sz="1800" dirty="0" smtClean="0">
                <a:latin typeface="Arial, Helvetica, sans-serif"/>
              </a:rPr>
              <a:t>Як </a:t>
            </a:r>
            <a:r>
              <a:rPr lang="ru-RU" sz="1800" dirty="0" err="1">
                <a:latin typeface="Arial, Helvetica, sans-serif"/>
              </a:rPr>
              <a:t>самостійний</a:t>
            </a:r>
            <a:r>
              <a:rPr lang="ru-RU" sz="1800" dirty="0">
                <a:latin typeface="Arial, Helvetica, sans-serif"/>
              </a:rPr>
              <a:t> метод </a:t>
            </a:r>
            <a:r>
              <a:rPr lang="ru-RU" sz="1800" dirty="0" err="1">
                <a:latin typeface="Arial, Helvetica, sans-serif"/>
              </a:rPr>
              <a:t>хімічне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проводиться перед подачею </a:t>
            </a:r>
            <a:r>
              <a:rPr lang="ru-RU" sz="1800" dirty="0" err="1">
                <a:latin typeface="Arial, Helvetica, sans-serif"/>
              </a:rPr>
              <a:t>виробничих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стічних</a:t>
            </a:r>
            <a:r>
              <a:rPr lang="ru-RU" sz="1800" dirty="0">
                <a:latin typeface="Arial, Helvetica, sans-serif"/>
              </a:rPr>
              <a:t> вод у систему оборотного </a:t>
            </a:r>
            <a:r>
              <a:rPr lang="ru-RU" sz="1800" dirty="0" err="1">
                <a:latin typeface="Arial, Helvetica, sans-serif"/>
              </a:rPr>
              <a:t>водопостачання</a:t>
            </a:r>
            <a:r>
              <a:rPr lang="ru-RU" sz="1800" dirty="0">
                <a:latin typeface="Arial, Helvetica, sans-serif"/>
              </a:rPr>
              <a:t>, а </a:t>
            </a:r>
            <a:r>
              <a:rPr lang="ru-RU" sz="1800" dirty="0" err="1">
                <a:latin typeface="Arial, Helvetica, sans-serif"/>
              </a:rPr>
              <a:t>також</a:t>
            </a:r>
            <a:r>
              <a:rPr lang="ru-RU" sz="1800" dirty="0">
                <a:latin typeface="Arial, Helvetica, sans-serif"/>
              </a:rPr>
              <a:t> перед спуском вод у </a:t>
            </a:r>
            <a:r>
              <a:rPr lang="ru-RU" sz="1800" dirty="0" err="1">
                <a:latin typeface="Arial, Helvetica, sans-serif"/>
              </a:rPr>
              <a:t>чи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водойми</a:t>
            </a:r>
            <a:r>
              <a:rPr lang="ru-RU" sz="1800" dirty="0">
                <a:latin typeface="Arial, Helvetica, sans-serif"/>
              </a:rPr>
              <a:t> в </a:t>
            </a:r>
            <a:r>
              <a:rPr lang="ru-RU" sz="1800" dirty="0" err="1">
                <a:latin typeface="Arial, Helvetica, sans-serif"/>
              </a:rPr>
              <a:t>каналізаційну</a:t>
            </a:r>
            <a:r>
              <a:rPr lang="ru-RU" sz="1800" dirty="0">
                <a:latin typeface="Arial, Helvetica, sans-serif"/>
              </a:rPr>
              <a:t> мережу. Як </a:t>
            </a:r>
            <a:r>
              <a:rPr lang="ru-RU" sz="1800" dirty="0" err="1">
                <a:latin typeface="Arial, Helvetica, sans-serif"/>
              </a:rPr>
              <a:t>попередній</a:t>
            </a:r>
            <a:r>
              <a:rPr lang="ru-RU" sz="1800" dirty="0">
                <a:latin typeface="Arial, Helvetica, sans-serif"/>
              </a:rPr>
              <a:t> метод, </a:t>
            </a:r>
            <a:r>
              <a:rPr lang="ru-RU" sz="1800" dirty="0" err="1">
                <a:latin typeface="Arial, Helvetica, sans-serif"/>
              </a:rPr>
              <a:t>хімічне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проводиться перед </a:t>
            </a:r>
            <a:r>
              <a:rPr lang="ru-RU" sz="1800" dirty="0" err="1">
                <a:latin typeface="Arial, Helvetica, sans-serif"/>
              </a:rPr>
              <a:t>біологічною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чи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фізичною</a:t>
            </a:r>
            <a:r>
              <a:rPr lang="ru-RU" sz="1800" dirty="0">
                <a:latin typeface="Arial, Helvetica, sans-serif"/>
              </a:rPr>
              <a:t>. </a:t>
            </a:r>
            <a:r>
              <a:rPr lang="ru-RU" sz="1800" dirty="0" err="1">
                <a:latin typeface="Arial, Helvetica, sans-serif"/>
              </a:rPr>
              <a:t>Основні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види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наступні</a:t>
            </a:r>
            <a:r>
              <a:rPr lang="ru-RU" sz="1800" dirty="0">
                <a:latin typeface="Arial, Helvetica, sans-serif"/>
              </a:rPr>
              <a:t>: </a:t>
            </a:r>
            <a:r>
              <a:rPr lang="ru-RU" sz="1800" dirty="0" err="1">
                <a:latin typeface="Arial, Helvetica, sans-serif"/>
              </a:rPr>
              <a:t>нейтралізація</a:t>
            </a:r>
            <a:r>
              <a:rPr lang="ru-RU" sz="1800" dirty="0">
                <a:latin typeface="Arial, Helvetica, sans-serif"/>
              </a:rPr>
              <a:t> й </a:t>
            </a:r>
            <a:r>
              <a:rPr lang="ru-RU" sz="1800" dirty="0" err="1">
                <a:latin typeface="Arial, Helvetica, sans-serif"/>
              </a:rPr>
              <a:t>окислювання</a:t>
            </a:r>
            <a:r>
              <a:rPr lang="ru-RU" sz="1800" dirty="0">
                <a:latin typeface="Arial, Helvetica, 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72600" y="332656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Sasha\Desktop\Новая папка (2)\[kjhedfy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7" y="2420888"/>
            <a:ext cx="4114800" cy="24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Новая папка (2)\02043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657600" cy="35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sha\Desktop\Новая папка (2)\3835485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17176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0"/>
            <a:ext cx="9143999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   </a:t>
            </a:r>
          </a:p>
          <a:p>
            <a:endParaRPr lang="uk-UA" dirty="0">
              <a:latin typeface="Arial, Helvetica, sans-serif"/>
            </a:endParaRPr>
          </a:p>
          <a:p>
            <a:endParaRPr lang="uk-UA" dirty="0" smtClean="0">
              <a:latin typeface="Arial, Helvetica, sans-serif"/>
            </a:endParaRPr>
          </a:p>
          <a:p>
            <a:endParaRPr lang="uk-UA" dirty="0">
              <a:latin typeface="Arial, Helvetica, sans-serif"/>
            </a:endParaRPr>
          </a:p>
          <a:p>
            <a:endParaRPr lang="uk-UA" dirty="0" smtClean="0">
              <a:latin typeface="Arial, Helvetica, sans-serif"/>
            </a:endParaRPr>
          </a:p>
          <a:p>
            <a:pPr marL="0" indent="0">
              <a:buNone/>
            </a:pPr>
            <a:endParaRPr lang="uk-UA" dirty="0">
              <a:latin typeface="Arial, Helvetica, sans-serif"/>
            </a:endParaRPr>
          </a:p>
          <a:p>
            <a:pPr marL="0" indent="0">
              <a:buNone/>
            </a:pPr>
            <a:endParaRPr lang="ru-RU" dirty="0" smtClean="0">
              <a:latin typeface="Arial, Helvetica, sans-serif"/>
            </a:endParaRPr>
          </a:p>
          <a:p>
            <a:pPr marL="0" indent="0">
              <a:buNone/>
            </a:pPr>
            <a:r>
              <a:rPr lang="ru-RU" sz="1600" dirty="0" smtClean="0">
                <a:latin typeface="Arial, Helvetica, sans-serif"/>
              </a:rPr>
              <a:t>      </a:t>
            </a:r>
          </a:p>
          <a:p>
            <a:pPr marL="0" indent="0">
              <a:buNone/>
            </a:pPr>
            <a:r>
              <a:rPr lang="ru-RU" sz="1600" dirty="0" err="1" smtClean="0">
                <a:latin typeface="Arial, Helvetica, sans-serif"/>
              </a:rPr>
              <a:t>Хімічну</a:t>
            </a:r>
            <a:r>
              <a:rPr lang="ru-RU" sz="1600" dirty="0" smtClean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нейтралізацію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проводять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трьома</a:t>
            </a:r>
            <a:r>
              <a:rPr lang="ru-RU" sz="1600" dirty="0">
                <a:latin typeface="Arial, Helvetica, sans-serif"/>
              </a:rPr>
              <a:t> способами: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>
                <a:latin typeface="Arial, Helvetica, sans-serif"/>
              </a:rPr>
              <a:t>а</a:t>
            </a:r>
            <a:r>
              <a:rPr lang="ru-RU" sz="1600" dirty="0">
                <a:latin typeface="Arial, Helvetica, sans-serif"/>
              </a:rPr>
              <a:t>) </a:t>
            </a:r>
            <a:r>
              <a:rPr lang="ru-RU" sz="1600" dirty="0" err="1">
                <a:latin typeface="Arial, Helvetica, sans-serif"/>
              </a:rPr>
              <a:t>взаємна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нейтралізація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кислих</a:t>
            </a:r>
            <a:r>
              <a:rPr lang="ru-RU" sz="1600" dirty="0">
                <a:latin typeface="Arial, Helvetica, sans-serif"/>
              </a:rPr>
              <a:t> і </a:t>
            </a:r>
            <a:r>
              <a:rPr lang="ru-RU" sz="1600" dirty="0" err="1">
                <a:latin typeface="Arial, Helvetica, sans-serif"/>
              </a:rPr>
              <a:t>лужних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стічних</a:t>
            </a:r>
            <a:r>
              <a:rPr lang="ru-RU" sz="1600" dirty="0">
                <a:latin typeface="Arial, Helvetica, sans-serif"/>
              </a:rPr>
              <a:t> вод;</a:t>
            </a:r>
            <a:br>
              <a:rPr lang="ru-RU" sz="1600" dirty="0">
                <a:latin typeface="Arial, Helvetica, sans-serif"/>
              </a:rPr>
            </a:br>
            <a:r>
              <a:rPr lang="ru-RU" sz="1600" dirty="0">
                <a:latin typeface="Arial, Helvetica, sans-serif"/>
              </a:rPr>
              <a:t>б) </a:t>
            </a:r>
            <a:r>
              <a:rPr lang="ru-RU" sz="1600" dirty="0" err="1">
                <a:latin typeface="Arial, Helvetica, sans-serif"/>
              </a:rPr>
              <a:t>нейтралізація</a:t>
            </a:r>
            <a:r>
              <a:rPr lang="ru-RU" sz="1600" dirty="0">
                <a:latin typeface="Arial, Helvetica, sans-serif"/>
              </a:rPr>
              <a:t> реагентами (</a:t>
            </a:r>
            <a:r>
              <a:rPr lang="ru-RU" sz="1600" dirty="0" err="1">
                <a:latin typeface="Arial, Helvetica, sans-serif"/>
              </a:rPr>
              <a:t>розчини</a:t>
            </a:r>
            <a:r>
              <a:rPr lang="ru-RU" sz="1600" dirty="0">
                <a:latin typeface="Arial, Helvetica, sans-serif"/>
              </a:rPr>
              <a:t> кислот, </a:t>
            </a:r>
            <a:r>
              <a:rPr lang="ru-RU" sz="1600" dirty="0" err="1">
                <a:latin typeface="Arial, Helvetica, sans-serif"/>
              </a:rPr>
              <a:t>вапно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сода,аміак</a:t>
            </a:r>
            <a:r>
              <a:rPr lang="ru-RU" sz="1600" dirty="0">
                <a:latin typeface="Arial, Helvetica, sans-serif"/>
              </a:rPr>
              <a:t>);</a:t>
            </a:r>
            <a:br>
              <a:rPr lang="ru-RU" sz="1600" dirty="0">
                <a:latin typeface="Arial, Helvetica, sans-serif"/>
              </a:rPr>
            </a:br>
            <a:r>
              <a:rPr lang="ru-RU" sz="1600" dirty="0">
                <a:latin typeface="Arial, Helvetica, sans-serif"/>
              </a:rPr>
              <a:t>в) </a:t>
            </a:r>
            <a:r>
              <a:rPr lang="ru-RU" sz="1600" dirty="0" err="1">
                <a:latin typeface="Arial, Helvetica, sans-serif"/>
              </a:rPr>
              <a:t>фільтрування</a:t>
            </a:r>
            <a:r>
              <a:rPr lang="ru-RU" sz="1600" dirty="0">
                <a:latin typeface="Arial, Helvetica, sans-serif"/>
              </a:rPr>
              <a:t> через </a:t>
            </a:r>
            <a:r>
              <a:rPr lang="ru-RU" sz="1600" dirty="0" err="1">
                <a:latin typeface="Arial, Helvetica, sans-serif"/>
              </a:rPr>
              <a:t>нейтралізуючі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матеріали</a:t>
            </a:r>
            <a:r>
              <a:rPr lang="ru-RU" sz="1600" dirty="0">
                <a:latin typeface="Arial, Helvetica, sans-serif"/>
              </a:rPr>
              <a:t> (</a:t>
            </a:r>
            <a:r>
              <a:rPr lang="ru-RU" sz="1600" dirty="0" err="1">
                <a:latin typeface="Arial, Helvetica, sans-serif"/>
              </a:rPr>
              <a:t>вапно,вапняк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доломіт</a:t>
            </a:r>
            <a:r>
              <a:rPr lang="ru-RU" sz="1600" dirty="0">
                <a:latin typeface="Arial, Helvetica, sans-serif"/>
              </a:rPr>
              <a:t>, магнезит, </a:t>
            </a:r>
            <a:r>
              <a:rPr lang="ru-RU" sz="1600" dirty="0" err="1">
                <a:latin typeface="Arial, Helvetica, sans-serif"/>
              </a:rPr>
              <a:t>крейда</a:t>
            </a:r>
            <a:r>
              <a:rPr lang="ru-RU" sz="1600" dirty="0">
                <a:latin typeface="Arial, Helvetica, sans-serif"/>
              </a:rPr>
              <a:t>).</a:t>
            </a:r>
            <a:br>
              <a:rPr lang="ru-RU" sz="1600" dirty="0">
                <a:latin typeface="Arial, Helvetica, sans-serif"/>
              </a:rPr>
            </a:br>
            <a:endParaRPr lang="ru-RU" sz="1600" dirty="0" smtClean="0">
              <a:latin typeface="Arial, Helvetica, sans-serif"/>
            </a:endParaRPr>
          </a:p>
          <a:p>
            <a:pPr marL="0" indent="0" algn="just">
              <a:buNone/>
            </a:pPr>
            <a:r>
              <a:rPr lang="ru-RU" sz="1600" dirty="0" err="1" smtClean="0">
                <a:latin typeface="Arial, Helvetica, sans-serif"/>
              </a:rPr>
              <a:t>Окислювання</a:t>
            </a:r>
            <a:r>
              <a:rPr lang="ru-RU" sz="1600" dirty="0" smtClean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застосовують</a:t>
            </a:r>
            <a:r>
              <a:rPr lang="ru-RU" sz="1600" dirty="0">
                <a:latin typeface="Arial, Helvetica, sans-serif"/>
              </a:rPr>
              <a:t> для </a:t>
            </a:r>
            <a:r>
              <a:rPr lang="ru-RU" sz="1600" dirty="0" err="1">
                <a:latin typeface="Arial, Helvetica, sans-serif"/>
              </a:rPr>
              <a:t>знешкодження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стічних</a:t>
            </a:r>
            <a:r>
              <a:rPr lang="ru-RU" sz="1600" dirty="0">
                <a:latin typeface="Arial, Helvetica, sans-serif"/>
              </a:rPr>
              <a:t> вод </a:t>
            </a:r>
            <a:r>
              <a:rPr lang="ru-RU" sz="1600" dirty="0" err="1">
                <a:latin typeface="Arial, Helvetica, sans-serif"/>
              </a:rPr>
              <a:t>машинобудівної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гірничодобувної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целюлозно-паперової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нафтової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промисловості</a:t>
            </a:r>
            <a:r>
              <a:rPr lang="ru-RU" sz="1600" dirty="0">
                <a:latin typeface="Arial, Helvetica, sans-serif"/>
              </a:rPr>
              <a:t>. </a:t>
            </a:r>
            <a:r>
              <a:rPr lang="ru-RU" sz="1600" dirty="0" err="1">
                <a:latin typeface="Arial, Helvetica, sans-serif"/>
              </a:rPr>
              <a:t>Стічні</a:t>
            </a:r>
            <a:r>
              <a:rPr lang="ru-RU" sz="1600" dirty="0">
                <a:latin typeface="Arial, Helvetica, sans-serif"/>
              </a:rPr>
              <a:t> води </a:t>
            </a:r>
            <a:r>
              <a:rPr lang="ru-RU" sz="1600" dirty="0" err="1">
                <a:latin typeface="Arial, Helvetica, sans-serif"/>
              </a:rPr>
              <a:t>цих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підприємств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містять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технічні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домішки</a:t>
            </a:r>
            <a:r>
              <a:rPr lang="ru-RU" sz="1600" dirty="0">
                <a:latin typeface="Arial, Helvetica, sans-serif"/>
              </a:rPr>
              <a:t> (</a:t>
            </a:r>
            <a:r>
              <a:rPr lang="ru-RU" sz="1600" dirty="0" err="1">
                <a:latin typeface="Arial, Helvetica, sans-serif"/>
              </a:rPr>
              <a:t>ціаніди</a:t>
            </a:r>
            <a:r>
              <a:rPr lang="ru-RU" sz="1600" dirty="0">
                <a:latin typeface="Arial, Helvetica, sans-serif"/>
              </a:rPr>
              <a:t>) </a:t>
            </a:r>
            <a:r>
              <a:rPr lang="ru-RU" sz="1600" dirty="0" err="1">
                <a:latin typeface="Arial, Helvetica, sans-serif"/>
              </a:rPr>
              <a:t>чи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з'єднання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що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недоцільно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очищати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іншими</a:t>
            </a:r>
            <a:r>
              <a:rPr lang="ru-RU" sz="1600" dirty="0">
                <a:latin typeface="Arial, Helvetica, sans-serif"/>
              </a:rPr>
              <a:t> методами (</a:t>
            </a:r>
            <a:r>
              <a:rPr lang="ru-RU" sz="1600" dirty="0" err="1">
                <a:latin typeface="Arial, Helvetica, sans-serif"/>
              </a:rPr>
              <a:t>сульфіди</a:t>
            </a:r>
            <a:r>
              <a:rPr lang="ru-RU" sz="1600" dirty="0">
                <a:latin typeface="Arial, Helvetica, sans-serif"/>
              </a:rPr>
              <a:t>). Як </a:t>
            </a:r>
            <a:r>
              <a:rPr lang="ru-RU" sz="1600" dirty="0" err="1">
                <a:latin typeface="Arial, Helvetica, sans-serif"/>
              </a:rPr>
              <a:t>окислювачі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використовують</a:t>
            </a:r>
            <a:r>
              <a:rPr lang="ru-RU" sz="1600" dirty="0">
                <a:latin typeface="Arial, Helvetica, sans-serif"/>
              </a:rPr>
              <a:t> хлор, </a:t>
            </a:r>
            <a:r>
              <a:rPr lang="ru-RU" sz="1600" dirty="0" err="1">
                <a:latin typeface="Arial, Helvetica, sans-serif"/>
              </a:rPr>
              <a:t>гипохлорид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кальцію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хлорне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вапно</a:t>
            </a:r>
            <a:r>
              <a:rPr lang="ru-RU" sz="1600" dirty="0">
                <a:latin typeface="Arial, Helvetica, sans-serif"/>
              </a:rPr>
              <a:t>, азот, </a:t>
            </a:r>
            <a:r>
              <a:rPr lang="ru-RU" sz="1600" dirty="0" err="1">
                <a:latin typeface="Arial, Helvetica, sans-serif"/>
              </a:rPr>
              <a:t>кисень</a:t>
            </a:r>
            <a:r>
              <a:rPr lang="ru-RU" sz="1600" dirty="0">
                <a:latin typeface="Arial, Helvetica, sans-serif"/>
              </a:rPr>
              <a:t> і </a:t>
            </a:r>
            <a:r>
              <a:rPr lang="ru-RU" sz="1600" dirty="0" err="1">
                <a:latin typeface="Arial, Helvetica, sans-serif"/>
              </a:rPr>
              <a:t>ін</a:t>
            </a:r>
            <a:r>
              <a:rPr lang="ru-RU" sz="1600" dirty="0">
                <a:latin typeface="Arial, Helvetica, sans-serif"/>
              </a:rPr>
              <a:t>.</a:t>
            </a:r>
            <a:br>
              <a:rPr lang="ru-RU" sz="1600" dirty="0">
                <a:latin typeface="Arial, Helvetica, sans-serif"/>
              </a:rPr>
            </a:br>
            <a:r>
              <a:rPr lang="ru-RU" sz="1600" dirty="0">
                <a:latin typeface="Arial, Helvetica, sans-serif"/>
              </a:rPr>
              <a:t>При </a:t>
            </a:r>
            <a:r>
              <a:rPr lang="ru-RU" sz="1600" dirty="0" err="1">
                <a:latin typeface="Arial, Helvetica, sans-serif"/>
              </a:rPr>
              <a:t>хімічному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очищенні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стічні</a:t>
            </a:r>
            <a:r>
              <a:rPr lang="ru-RU" sz="1600" dirty="0">
                <a:latin typeface="Arial, Helvetica, sans-serif"/>
              </a:rPr>
              <a:t> води, </a:t>
            </a:r>
            <a:r>
              <a:rPr lang="ru-RU" sz="1600" dirty="0" err="1">
                <a:latin typeface="Arial, Helvetica, sans-serif"/>
              </a:rPr>
              <a:t>що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містять</a:t>
            </a:r>
            <a:r>
              <a:rPr lang="ru-RU" sz="1600" dirty="0">
                <a:latin typeface="Arial, Helvetica, sans-serif"/>
              </a:rPr>
              <a:t> токсические </a:t>
            </a:r>
            <a:r>
              <a:rPr lang="ru-RU" sz="1600" dirty="0" err="1">
                <a:latin typeface="Arial, Helvetica, sans-serif"/>
              </a:rPr>
              <a:t>домішки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надходять</a:t>
            </a:r>
            <a:r>
              <a:rPr lang="ru-RU" sz="1600" dirty="0">
                <a:latin typeface="Arial, Helvetica, sans-serif"/>
              </a:rPr>
              <a:t> у резервуар, у </a:t>
            </a:r>
            <a:r>
              <a:rPr lang="ru-RU" sz="1600" dirty="0" err="1">
                <a:latin typeface="Arial, Helvetica, sans-serif"/>
              </a:rPr>
              <a:t>якому</a:t>
            </a:r>
            <a:r>
              <a:rPr lang="ru-RU" sz="1600" dirty="0">
                <a:latin typeface="Arial, Helvetica, sans-serif"/>
              </a:rPr>
              <a:t> вони </a:t>
            </a:r>
            <a:r>
              <a:rPr lang="ru-RU" sz="1600" dirty="0" err="1">
                <a:latin typeface="Arial, Helvetica, sans-serif"/>
              </a:rPr>
              <a:t>змішуються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між</a:t>
            </a:r>
            <a:r>
              <a:rPr lang="ru-RU" sz="1600" dirty="0">
                <a:latin typeface="Arial, Helvetica, sans-serif"/>
              </a:rPr>
              <a:t> собою (</a:t>
            </a:r>
            <a:r>
              <a:rPr lang="ru-RU" sz="1600" dirty="0" err="1">
                <a:latin typeface="Arial, Helvetica, sans-serif"/>
              </a:rPr>
              <a:t>кислі</a:t>
            </a:r>
            <a:r>
              <a:rPr lang="ru-RU" sz="1600" dirty="0">
                <a:latin typeface="Arial, Helvetica, sans-serif"/>
              </a:rPr>
              <a:t> з </a:t>
            </a:r>
            <a:r>
              <a:rPr lang="ru-RU" sz="1600" dirty="0" err="1">
                <a:latin typeface="Arial, Helvetica, sans-serif"/>
              </a:rPr>
              <a:t>лужними</a:t>
            </a:r>
            <a:r>
              <a:rPr lang="ru-RU" sz="1600" dirty="0">
                <a:latin typeface="Arial, Helvetica, sans-serif"/>
              </a:rPr>
              <a:t>) </a:t>
            </a:r>
            <a:r>
              <a:rPr lang="ru-RU" sz="1600" dirty="0" err="1">
                <a:latin typeface="Arial, Helvetica, sans-serif"/>
              </a:rPr>
              <a:t>чи</a:t>
            </a:r>
            <a:r>
              <a:rPr lang="ru-RU" sz="1600" dirty="0">
                <a:latin typeface="Arial, Helvetica, sans-serif"/>
              </a:rPr>
              <a:t> з реагентами. </a:t>
            </a:r>
            <a:r>
              <a:rPr lang="ru-RU" sz="1600" dirty="0" err="1">
                <a:latin typeface="Arial, Helvetica, sans-serif"/>
              </a:rPr>
              <a:t>Під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дією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хімічних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реакцій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стічні</a:t>
            </a:r>
            <a:r>
              <a:rPr lang="ru-RU" sz="1600" dirty="0">
                <a:latin typeface="Arial, Helvetica, sans-serif"/>
              </a:rPr>
              <a:t> води </a:t>
            </a:r>
            <a:r>
              <a:rPr lang="ru-RU" sz="1600" dirty="0" err="1">
                <a:latin typeface="Arial, Helvetica, sans-serif"/>
              </a:rPr>
              <a:t>знешкоджуються</a:t>
            </a:r>
            <a:r>
              <a:rPr lang="ru-RU" sz="1600" dirty="0">
                <a:latin typeface="Arial, Helvetica, sans-serif"/>
              </a:rPr>
              <a:t> і </a:t>
            </a:r>
            <a:r>
              <a:rPr lang="ru-RU" sz="1600" dirty="0" err="1">
                <a:latin typeface="Arial, Helvetica, sans-serif"/>
              </a:rPr>
              <a:t>нейтралізуються</a:t>
            </a:r>
            <a:r>
              <a:rPr lang="ru-RU" sz="1600" dirty="0">
                <a:latin typeface="Arial, Helvetica, sans-serif"/>
              </a:rPr>
              <a:t>. </a:t>
            </a:r>
            <a:r>
              <a:rPr lang="ru-RU" sz="1600" dirty="0" err="1">
                <a:latin typeface="Arial, Helvetica, sans-serif"/>
              </a:rPr>
              <a:t>Знешкоджені</a:t>
            </a:r>
            <a:r>
              <a:rPr lang="ru-RU" sz="1600" dirty="0">
                <a:latin typeface="Arial, Helvetica, sans-serif"/>
              </a:rPr>
              <a:t> стоки </a:t>
            </a:r>
            <a:r>
              <a:rPr lang="ru-RU" sz="1600" dirty="0" err="1">
                <a:latin typeface="Arial, Helvetica, sans-serif"/>
              </a:rPr>
              <a:t>направляються</a:t>
            </a:r>
            <a:r>
              <a:rPr lang="ru-RU" sz="1600" dirty="0">
                <a:latin typeface="Arial, Helvetica, sans-serif"/>
              </a:rPr>
              <a:t> у </a:t>
            </a:r>
            <a:r>
              <a:rPr lang="ru-RU" sz="1600" dirty="0" err="1">
                <a:latin typeface="Arial, Helvetica, sans-serif"/>
              </a:rPr>
              <a:t>відстійники</a:t>
            </a:r>
            <a:r>
              <a:rPr lang="ru-RU" sz="1600" dirty="0">
                <a:latin typeface="Arial, Helvetica, sans-serif"/>
              </a:rPr>
              <a:t>, де </a:t>
            </a:r>
            <a:r>
              <a:rPr lang="ru-RU" sz="1600" dirty="0" err="1">
                <a:latin typeface="Arial, Helvetica, sans-serif"/>
              </a:rPr>
              <a:t>відбувається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випадання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нерозчинного</a:t>
            </a:r>
            <a:r>
              <a:rPr lang="ru-RU" sz="1600" dirty="0">
                <a:latin typeface="Arial, Helvetica, sans-serif"/>
              </a:rPr>
              <a:t> осаду.</a:t>
            </a:r>
            <a:endParaRPr lang="ru-RU" sz="1600" dirty="0"/>
          </a:p>
          <a:p>
            <a:pPr marL="0" indent="0">
              <a:buNone/>
            </a:pPr>
            <a:endParaRPr lang="ru-RU" dirty="0">
              <a:latin typeface="Arial, Helvetica, sans-serif"/>
            </a:endParaRPr>
          </a:p>
          <a:p>
            <a:pPr marL="0" indent="0">
              <a:buNone/>
            </a:pPr>
            <a:endParaRPr lang="ru-RU" sz="1600" dirty="0" smtClean="0">
              <a:latin typeface="Arial, Helvetica, sans-serif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32640" y="908720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Sasha\Desktop\Екстракційна_кол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63" y="188640"/>
            <a:ext cx="3333751" cy="23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u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3240360" cy="24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esktop\7454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61" y="692696"/>
            <a:ext cx="2544118" cy="22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ru-RU" sz="1600" dirty="0" err="1" smtClean="0">
                <a:latin typeface="Arial, Helvetica, sans-serif"/>
              </a:rPr>
              <a:t>Існують</a:t>
            </a:r>
            <a:r>
              <a:rPr lang="ru-RU" sz="1600" dirty="0" smtClean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наступні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способи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фізико-хімічного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очищення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стічних</a:t>
            </a:r>
            <a:r>
              <a:rPr lang="ru-RU" sz="1600" dirty="0">
                <a:latin typeface="Arial, Helvetica, sans-serif"/>
              </a:rPr>
              <a:t> вод: </a:t>
            </a:r>
            <a:r>
              <a:rPr lang="ru-RU" sz="1600" dirty="0" err="1">
                <a:latin typeface="Arial, Helvetica, sans-serif"/>
              </a:rPr>
              <a:t>коагуляція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сорбція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флотація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електроліз</a:t>
            </a:r>
            <a:r>
              <a:rPr lang="ru-RU" sz="1600" dirty="0">
                <a:latin typeface="Arial, Helvetica, sans-serif"/>
              </a:rPr>
              <a:t>... .</a:t>
            </a:r>
            <a:br>
              <a:rPr lang="ru-RU" sz="1600" dirty="0">
                <a:latin typeface="Arial, Helvetica, sans-serif"/>
              </a:rPr>
            </a:br>
            <a:r>
              <a:rPr lang="ru-RU" sz="1600" dirty="0" err="1" smtClean="0">
                <a:latin typeface="Arial, Helvetica, sans-serif"/>
              </a:rPr>
              <a:t>Коагуляція</a:t>
            </a:r>
            <a:r>
              <a:rPr lang="ru-RU" sz="1600" dirty="0">
                <a:latin typeface="Arial, Helvetica, sans-serif"/>
              </a:rPr>
              <a:t> — </a:t>
            </a:r>
            <a:r>
              <a:rPr lang="ru-RU" sz="1600" dirty="0" err="1">
                <a:latin typeface="Arial, Helvetica, sans-serif"/>
              </a:rPr>
              <a:t>процес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ущільнення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дрібних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часток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що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знаходяться</a:t>
            </a:r>
            <a:r>
              <a:rPr lang="ru-RU" sz="1600" dirty="0">
                <a:latin typeface="Arial, Helvetica, sans-serif"/>
              </a:rPr>
              <a:t> в </a:t>
            </a:r>
            <a:r>
              <a:rPr lang="ru-RU" sz="1600" dirty="0" err="1">
                <a:latin typeface="Arial, Helvetica, sans-serif"/>
              </a:rPr>
              <a:t>зваженому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стані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під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впливом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коагулянтів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що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спеціально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додаються</a:t>
            </a:r>
            <a:r>
              <a:rPr lang="ru-RU" sz="1600" dirty="0">
                <a:latin typeface="Arial, Helvetica, sans-serif"/>
              </a:rPr>
              <a:t>. </a:t>
            </a:r>
            <a:r>
              <a:rPr lang="ru-RU" sz="1600" dirty="0" err="1">
                <a:latin typeface="Arial, Helvetica, sans-serif"/>
              </a:rPr>
              <a:t>Частки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утворять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інтенсивно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осідаючі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пухкі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пластівчасті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скупчення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що</a:t>
            </a:r>
            <a:r>
              <a:rPr lang="ru-RU" sz="1600" dirty="0">
                <a:latin typeface="Arial, Helvetica, sans-serif"/>
              </a:rPr>
              <a:t> сорбируют </a:t>
            </a:r>
            <a:r>
              <a:rPr lang="ru-RU" sz="1600" dirty="0" err="1">
                <a:latin typeface="Arial, Helvetica, sans-serif"/>
              </a:rPr>
              <a:t>забруднюючі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речовини</a:t>
            </a:r>
            <a:r>
              <a:rPr lang="ru-RU" sz="1600" dirty="0">
                <a:latin typeface="Arial, Helvetica, sans-serif"/>
              </a:rPr>
              <a:t> і, </a:t>
            </a:r>
            <a:r>
              <a:rPr lang="ru-RU" sz="1600" dirty="0" err="1">
                <a:latin typeface="Arial, Helvetica, sans-serif"/>
              </a:rPr>
              <a:t>осаджуючи</a:t>
            </a:r>
            <a:r>
              <a:rPr lang="ru-RU" sz="1600" dirty="0">
                <a:latin typeface="Arial, Helvetica, sans-serif"/>
              </a:rPr>
              <a:t> з ними, </a:t>
            </a:r>
            <a:r>
              <a:rPr lang="ru-RU" sz="1600" dirty="0" err="1">
                <a:latin typeface="Arial, Helvetica, sans-serif"/>
              </a:rPr>
              <a:t>очищають</a:t>
            </a:r>
            <a:r>
              <a:rPr lang="ru-RU" sz="1600" dirty="0">
                <a:latin typeface="Arial, Helvetica, sans-serif"/>
              </a:rPr>
              <a:t> воду. Як </a:t>
            </a:r>
            <a:r>
              <a:rPr lang="ru-RU" sz="1600" dirty="0" err="1">
                <a:latin typeface="Arial, Helvetica, sans-serif"/>
              </a:rPr>
              <a:t>коагулянти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використовують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солі</a:t>
            </a:r>
            <a:r>
              <a:rPr lang="ru-RU" sz="1600" dirty="0">
                <a:latin typeface="Arial, Helvetica, sans-serif"/>
              </a:rPr>
              <a:t> </a:t>
            </a:r>
            <a:r>
              <a:rPr lang="ru-RU" sz="1600" dirty="0" err="1">
                <a:latin typeface="Arial, Helvetica, sans-serif"/>
              </a:rPr>
              <a:t>алюмінію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заліза</a:t>
            </a:r>
            <a:r>
              <a:rPr lang="ru-RU" sz="1600" dirty="0">
                <a:latin typeface="Arial, Helvetica, sans-serif"/>
              </a:rPr>
              <a:t>, </a:t>
            </a:r>
            <a:r>
              <a:rPr lang="ru-RU" sz="1600" dirty="0" err="1">
                <a:latin typeface="Arial, Helvetica, sans-serif"/>
              </a:rPr>
              <a:t>магнію</a:t>
            </a:r>
            <a:r>
              <a:rPr lang="ru-RU" sz="1600" dirty="0">
                <a:latin typeface="Arial, Helvetica, 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0592" y="188640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Sasha\Desktop\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6107"/>
            <a:ext cx="308610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79006"/>
            <a:ext cx="3312368" cy="33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esktop\10405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2" y="3861048"/>
            <a:ext cx="460851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ru-RU" sz="1800" dirty="0" err="1" smtClean="0">
                <a:latin typeface="Arial, Helvetica, sans-serif"/>
              </a:rPr>
              <a:t>Сорбція-застосовується</a:t>
            </a:r>
            <a:r>
              <a:rPr lang="ru-RU" sz="1800" dirty="0" smtClean="0">
                <a:latin typeface="Arial, Helvetica, sans-serif"/>
              </a:rPr>
              <a:t> </a:t>
            </a:r>
            <a:r>
              <a:rPr lang="ru-RU" sz="1800" dirty="0">
                <a:latin typeface="Arial, Helvetica, sans-serif"/>
              </a:rPr>
              <a:t>для </a:t>
            </a:r>
            <a:r>
              <a:rPr lang="ru-RU" sz="1800" dirty="0" err="1">
                <a:latin typeface="Arial, Helvetica, sans-serif"/>
              </a:rPr>
              <a:t>глибокого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очищення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стічних</a:t>
            </a:r>
            <a:r>
              <a:rPr lang="ru-RU" sz="1800" dirty="0">
                <a:latin typeface="Arial, Helvetica, sans-serif"/>
              </a:rPr>
              <a:t> вод </a:t>
            </a:r>
            <a:r>
              <a:rPr lang="ru-RU" sz="1800" dirty="0" err="1">
                <a:latin typeface="Arial, Helvetica, sans-serif"/>
              </a:rPr>
              <a:t>підприємств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целюлозно-паперової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текстильної</a:t>
            </a:r>
            <a:r>
              <a:rPr lang="ru-RU" sz="1800" dirty="0">
                <a:latin typeface="Arial, Helvetica, sans-serif"/>
              </a:rPr>
              <a:t> й </a:t>
            </a:r>
            <a:r>
              <a:rPr lang="ru-RU" sz="1800" dirty="0" err="1">
                <a:latin typeface="Arial, Helvetica, sans-serif"/>
              </a:rPr>
              <a:t>іншої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галузей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промисловості</a:t>
            </a:r>
            <a:r>
              <a:rPr lang="ru-RU" sz="1800" dirty="0">
                <a:latin typeface="Arial, Helvetica, sans-serif"/>
              </a:rPr>
              <a:t>. </a:t>
            </a:r>
            <a:r>
              <a:rPr lang="ru-RU" sz="1800" dirty="0" err="1">
                <a:latin typeface="Arial, Helvetica, sans-serif"/>
              </a:rPr>
              <a:t>Спосіб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ефективний</a:t>
            </a:r>
            <a:r>
              <a:rPr lang="ru-RU" sz="1800" dirty="0">
                <a:latin typeface="Arial, Helvetica, sans-serif"/>
              </a:rPr>
              <a:t> для </a:t>
            </a:r>
            <a:r>
              <a:rPr lang="ru-RU" sz="1800" dirty="0" err="1">
                <a:latin typeface="Arial, Helvetica, sans-serif"/>
              </a:rPr>
              <a:t>витягу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стоків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коштовних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розчинних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речовин</a:t>
            </a:r>
            <a:r>
              <a:rPr lang="ru-RU" sz="1800" dirty="0">
                <a:latin typeface="Arial, Helvetica, sans-serif"/>
              </a:rPr>
              <a:t> з </a:t>
            </a:r>
            <a:r>
              <a:rPr lang="ru-RU" sz="1800" dirty="0" err="1">
                <a:latin typeface="Arial, Helvetica, sans-serif"/>
              </a:rPr>
              <a:t>їхньою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наступною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утилізацією</a:t>
            </a:r>
            <a:r>
              <a:rPr lang="ru-RU" sz="1800" dirty="0">
                <a:latin typeface="Arial, Helvetica, sans-serif"/>
              </a:rPr>
              <a:t>. Як </a:t>
            </a:r>
            <a:r>
              <a:rPr lang="ru-RU" sz="1800" dirty="0" err="1">
                <a:latin typeface="Arial, Helvetica, sans-serif"/>
              </a:rPr>
              <a:t>сорбенти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застосовують</a:t>
            </a:r>
            <a:r>
              <a:rPr lang="ru-RU" sz="1800" dirty="0">
                <a:latin typeface="Arial, Helvetica, sans-serif"/>
              </a:rPr>
              <a:t> золу, </a:t>
            </a:r>
            <a:r>
              <a:rPr lang="ru-RU" sz="1800" dirty="0" err="1">
                <a:latin typeface="Arial, Helvetica, sans-serif"/>
              </a:rPr>
              <a:t>коксовий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дріб'язок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глини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активовані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вугілля</a:t>
            </a:r>
            <a:r>
              <a:rPr lang="ru-RU" sz="1800" dirty="0">
                <a:latin typeface="Arial, Helvetica, sans-serif"/>
              </a:rPr>
              <a:t>, </a:t>
            </a:r>
            <a:r>
              <a:rPr lang="ru-RU" sz="1800" dirty="0" err="1">
                <a:latin typeface="Arial, Helvetica, sans-serif"/>
              </a:rPr>
              <a:t>пропускаючи</a:t>
            </a:r>
            <a:r>
              <a:rPr lang="ru-RU" sz="1800" dirty="0">
                <a:latin typeface="Arial, Helvetica, sans-serif"/>
              </a:rPr>
              <a:t> через шар </a:t>
            </a:r>
            <a:r>
              <a:rPr lang="ru-RU" sz="1800" dirty="0" err="1">
                <a:latin typeface="Arial, Helvetica, sans-serif"/>
              </a:rPr>
              <a:t>цих</a:t>
            </a:r>
            <a:r>
              <a:rPr lang="ru-RU" sz="1800" dirty="0">
                <a:latin typeface="Arial, Helvetica, sans-serif"/>
              </a:rPr>
              <a:t> </a:t>
            </a:r>
            <a:r>
              <a:rPr lang="ru-RU" sz="1800" dirty="0" err="1">
                <a:latin typeface="Arial, Helvetica, sans-serif"/>
              </a:rPr>
              <a:t>матеріалів</a:t>
            </a:r>
            <a:r>
              <a:rPr lang="ru-RU" sz="1800" dirty="0">
                <a:latin typeface="Arial, Helvetica, sans-serif"/>
              </a:rPr>
              <a:t> воду.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6576" y="260648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 descr="C:\Users\Sasha\Desktop\pg48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600399" cy="26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779912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sha\Desktop\Sorbziy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3888432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22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695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ru-RU" sz="2000" dirty="0" err="1" smtClean="0">
                <a:latin typeface="Arial, Helvetica, sans-serif"/>
              </a:rPr>
              <a:t>Флотація</a:t>
            </a:r>
            <a:r>
              <a:rPr lang="ru-RU" sz="2000" dirty="0">
                <a:latin typeface="Arial, Helvetica, sans-serif"/>
              </a:rPr>
              <a:t> — </a:t>
            </a:r>
            <a:r>
              <a:rPr lang="ru-RU" sz="2000" dirty="0" err="1">
                <a:latin typeface="Arial, Helvetica, sans-serif"/>
              </a:rPr>
              <a:t>особливий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процес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утворення</a:t>
            </a:r>
            <a:r>
              <a:rPr lang="ru-RU" sz="2000" dirty="0">
                <a:latin typeface="Arial, Helvetica, sans-serif"/>
              </a:rPr>
              <a:t> в </a:t>
            </a:r>
            <a:r>
              <a:rPr lang="ru-RU" sz="2000" dirty="0" err="1">
                <a:latin typeface="Arial, Helvetica, sans-serif"/>
              </a:rPr>
              <a:t>спеціальних</a:t>
            </a:r>
            <a:r>
              <a:rPr lang="ru-RU" sz="2000" dirty="0">
                <a:latin typeface="Arial, Helvetica, sans-serif"/>
              </a:rPr>
              <a:t> установках </a:t>
            </a:r>
            <a:r>
              <a:rPr lang="ru-RU" sz="2000" dirty="0" err="1">
                <a:latin typeface="Arial, Helvetica, sans-serif"/>
              </a:rPr>
              <a:t>комплексів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частка-пухирець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їхнього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спливання</a:t>
            </a:r>
            <a:r>
              <a:rPr lang="ru-RU" sz="2000" dirty="0">
                <a:latin typeface="Arial, Helvetica, sans-serif"/>
              </a:rPr>
              <a:t> і </a:t>
            </a:r>
            <a:r>
              <a:rPr lang="ru-RU" sz="2000" dirty="0" err="1">
                <a:latin typeface="Arial, Helvetica, sans-serif"/>
              </a:rPr>
              <a:t>видалення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пінного</a:t>
            </a:r>
            <a:r>
              <a:rPr lang="ru-RU" sz="2000" dirty="0">
                <a:latin typeface="Arial, Helvetica, sans-serif"/>
              </a:rPr>
              <a:t> шару, </a:t>
            </a:r>
            <a:r>
              <a:rPr lang="ru-RU" sz="2000" dirty="0" err="1">
                <a:latin typeface="Arial, Helvetica, sans-serif"/>
              </a:rPr>
              <a:t>що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утворився</a:t>
            </a:r>
            <a:r>
              <a:rPr lang="ru-RU" sz="2000" dirty="0">
                <a:latin typeface="Arial, Helvetica, sans-serif"/>
              </a:rPr>
              <a:t>, з </a:t>
            </a:r>
            <a:r>
              <a:rPr lang="ru-RU" sz="2000" dirty="0" err="1">
                <a:latin typeface="Arial, Helvetica, sans-serif"/>
              </a:rPr>
              <a:t>поверхні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оброблюваної</a:t>
            </a:r>
            <a:r>
              <a:rPr lang="ru-RU" sz="2000" dirty="0">
                <a:latin typeface="Arial, Helvetica, sans-serif"/>
              </a:rPr>
              <a:t> води. За </a:t>
            </a:r>
            <a:r>
              <a:rPr lang="ru-RU" sz="2000" dirty="0" err="1">
                <a:latin typeface="Arial, Helvetica, sans-serif"/>
              </a:rPr>
              <a:t>допомогою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флотації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очищають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стічні</a:t>
            </a:r>
            <a:r>
              <a:rPr lang="ru-RU" sz="2000" dirty="0">
                <a:latin typeface="Arial, Helvetica, sans-serif"/>
              </a:rPr>
              <a:t> води, </a:t>
            </a:r>
            <a:r>
              <a:rPr lang="ru-RU" sz="2000" dirty="0" err="1">
                <a:latin typeface="Arial, Helvetica, sans-serif"/>
              </a:rPr>
              <a:t>що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містять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нафту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нафтопродукти</a:t>
            </a:r>
            <a:r>
              <a:rPr lang="ru-RU" sz="2000" dirty="0">
                <a:latin typeface="Arial, Helvetica, sans-serif"/>
              </a:rPr>
              <a:t>, </a:t>
            </a:r>
            <a:r>
              <a:rPr lang="ru-RU" sz="2000" dirty="0" err="1">
                <a:latin typeface="Arial, Helvetica, sans-serif"/>
              </a:rPr>
              <a:t>олії</a:t>
            </a:r>
            <a:r>
              <a:rPr lang="ru-RU" sz="2000" dirty="0">
                <a:latin typeface="Arial, Helvetica, sans-serif"/>
              </a:rPr>
              <a:t> і </a:t>
            </a:r>
            <a:r>
              <a:rPr lang="ru-RU" sz="2000" dirty="0" err="1">
                <a:latin typeface="Arial, Helvetica, sans-serif"/>
              </a:rPr>
              <a:t>волокнисті</a:t>
            </a:r>
            <a:r>
              <a:rPr lang="ru-RU" sz="2000" dirty="0">
                <a:latin typeface="Arial, Helvetica, sans-serif"/>
              </a:rPr>
              <a:t> </a:t>
            </a:r>
            <a:r>
              <a:rPr lang="ru-RU" sz="2000" dirty="0" err="1">
                <a:latin typeface="Arial, Helvetica, sans-serif"/>
              </a:rPr>
              <a:t>матеріали</a:t>
            </a:r>
            <a:r>
              <a:rPr lang="ru-RU" sz="2000" dirty="0">
                <a:latin typeface="Arial, Helvetica, sans-serif"/>
              </a:rPr>
              <a:t>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72600" y="188640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Sash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9728"/>
            <a:ext cx="26479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clip_image002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68759"/>
            <a:ext cx="27432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sha\Desktop\0973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486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160</TotalTime>
  <Words>187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29</cp:revision>
  <dcterms:created xsi:type="dcterms:W3CDTF">2013-02-23T10:10:49Z</dcterms:created>
  <dcterms:modified xsi:type="dcterms:W3CDTF">2013-02-23T12:53:36Z</dcterms:modified>
</cp:coreProperties>
</file>