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D925F2CC-D770-421B-AE37-7EE1DEDF6C9F}"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D925F2CC-D770-421B-AE37-7EE1DEDF6C9F}"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925F2CC-D770-421B-AE37-7EE1DEDF6C9F}" type="slidenum">
              <a:rPr lang="ru-RU" smtClean="0"/>
              <a:pPr/>
              <a:t>‹#›</a:t>
            </a:fld>
            <a:endParaRPr lang="ru-RU"/>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2F64A2B8-B40B-4652-AB03-2159010067B9}" type="datetimeFigureOut">
              <a:rPr lang="ru-RU" smtClean="0"/>
              <a:pPr/>
              <a:t>17.02.2015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D925F2CC-D770-421B-AE37-7EE1DEDF6C9F}"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F64A2B8-B40B-4652-AB03-2159010067B9}" type="datetimeFigureOut">
              <a:rPr lang="ru-RU" smtClean="0"/>
              <a:pPr/>
              <a:t>17.02.2015</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D925F2CC-D770-421B-AE37-7EE1DEDF6C9F}"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7.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132856"/>
            <a:ext cx="8458200" cy="1222375"/>
          </a:xfrm>
        </p:spPr>
        <p:txBody>
          <a:bodyPr>
            <a:normAutofit fontScale="90000"/>
          </a:bodyPr>
          <a:lstStyle/>
          <a:p>
            <a:r>
              <a:rPr lang="uk-UA" sz="8000" b="1" dirty="0" smtClean="0"/>
              <a:t>Гаррі Трумен</a:t>
            </a:r>
            <a:r>
              <a:rPr lang="uk-UA" b="1" dirty="0" smtClean="0"/>
              <a:t/>
            </a:r>
            <a:br>
              <a:rPr lang="uk-UA" b="1" dirty="0" smtClean="0"/>
            </a:br>
            <a:endParaRPr lang="ru-RU" dirty="0"/>
          </a:p>
        </p:txBody>
      </p:sp>
      <p:sp>
        <p:nvSpPr>
          <p:cNvPr id="3" name="Подзаголовок 2"/>
          <p:cNvSpPr>
            <a:spLocks noGrp="1"/>
          </p:cNvSpPr>
          <p:nvPr>
            <p:ph type="subTitle" idx="1"/>
          </p:nvPr>
        </p:nvSpPr>
        <p:spPr>
          <a:xfrm>
            <a:off x="2483768" y="4725144"/>
            <a:ext cx="6400800" cy="1752600"/>
          </a:xfrm>
        </p:spPr>
        <p:txBody>
          <a:bodyPr>
            <a:normAutofit/>
          </a:bodyPr>
          <a:lstStyle/>
          <a:p>
            <a:pPr algn="r"/>
            <a:r>
              <a:rPr lang="uk-UA" dirty="0" smtClean="0"/>
              <a:t>Підготували: Грабенко Анастасія та </a:t>
            </a:r>
            <a:r>
              <a:rPr lang="uk-UA" dirty="0" err="1" smtClean="0"/>
              <a:t>Гримашевич</a:t>
            </a:r>
            <a:r>
              <a:rPr lang="uk-UA" smtClean="0"/>
              <a:t> Діана</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23528" y="587297"/>
            <a:ext cx="468052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Повоєнний період </a:t>
            </a:r>
            <a:r>
              <a:rPr lang="ru-RU" sz="2000" dirty="0" smtClean="0">
                <a:latin typeface="Comic Sans MS" pitchFamily="66" charset="0"/>
              </a:rPr>
              <a:t>(1945–1953) </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в історії США пов`язаний з президентством Г.Трумена</a:t>
            </a:r>
            <a:r>
              <a:rPr kumimoji="0" lang="uk-UA" sz="2000" b="0" i="0" u="none" strike="noStrike" cap="none" normalizeH="0" dirty="0" smtClean="0">
                <a:ln>
                  <a:noFill/>
                </a:ln>
                <a:solidFill>
                  <a:schemeClr val="tx1"/>
                </a:solidFill>
                <a:effectLst/>
                <a:latin typeface="Comic Sans MS" pitchFamily="66" charset="0"/>
                <a:ea typeface="Times New Roman" pitchFamily="18" charset="0"/>
                <a:cs typeface="Arial" pitchFamily="34" charset="0"/>
              </a:rPr>
              <a:t> – 33-го президента Сполучених Штатів </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(1884-1972), який був обраний 12 квітня 1945 року. На його політику мали значний відбиток наслідки війни і програмні установки демократичної партії.</a:t>
            </a:r>
            <a:endParaRPr kumimoji="0" lang="uk-UA" sz="20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1027" name="Picture 3" descr="&amp;Gcy;&amp;acy;&amp;rcy;&amp;rcy;&amp;iukcy; &amp;Scy;. &amp;Tcy;&amp;rcy;&amp;ucy;&amp;mcy;&amp;iecy;&amp;ncy;Harry S. Truman"/>
          <p:cNvPicPr>
            <a:picLocks noChangeAspect="1" noChangeArrowheads="1"/>
          </p:cNvPicPr>
          <p:nvPr/>
        </p:nvPicPr>
        <p:blipFill>
          <a:blip r:embed="rId2" cstate="print"/>
          <a:srcRect/>
          <a:stretch>
            <a:fillRect/>
          </a:stretch>
        </p:blipFill>
        <p:spPr bwMode="auto">
          <a:xfrm>
            <a:off x="5292080" y="332656"/>
            <a:ext cx="3607668" cy="4493188"/>
          </a:xfrm>
          <a:prstGeom prst="rect">
            <a:avLst/>
          </a:prstGeom>
          <a:noFill/>
        </p:spPr>
      </p:pic>
      <p:pic>
        <p:nvPicPr>
          <p:cNvPr id="1029" name="Picture 5" descr="http://upload.wikimedia.org/wikipedia/commons/2/22/Harry_S._Truman_signature.png"/>
          <p:cNvPicPr>
            <a:picLocks noChangeAspect="1" noChangeArrowheads="1"/>
          </p:cNvPicPr>
          <p:nvPr/>
        </p:nvPicPr>
        <p:blipFill>
          <a:blip r:embed="rId3" cstate="print"/>
          <a:srcRect/>
          <a:stretch>
            <a:fillRect/>
          </a:stretch>
        </p:blipFill>
        <p:spPr bwMode="auto">
          <a:xfrm>
            <a:off x="4895528" y="5445224"/>
            <a:ext cx="4248472" cy="1085027"/>
          </a:xfrm>
          <a:prstGeom prst="rect">
            <a:avLst/>
          </a:prstGeom>
          <a:noFill/>
        </p:spPr>
      </p:pic>
      <p:sp>
        <p:nvSpPr>
          <p:cNvPr id="5" name="Прямоугольник 4"/>
          <p:cNvSpPr/>
          <p:nvPr/>
        </p:nvSpPr>
        <p:spPr>
          <a:xfrm>
            <a:off x="323528" y="3645024"/>
            <a:ext cx="4572000" cy="2554545"/>
          </a:xfrm>
          <a:prstGeom prst="rect">
            <a:avLst/>
          </a:prstGeom>
        </p:spPr>
        <p:txBody>
          <a:bodyPr>
            <a:spAutoFit/>
          </a:bodyPr>
          <a:lstStyle/>
          <a:p>
            <a:r>
              <a:rPr lang="ru-RU" sz="2000" dirty="0" err="1" smtClean="0">
                <a:latin typeface="Comic Sans MS" pitchFamily="66" charset="0"/>
              </a:rPr>
              <a:t>Трумен</a:t>
            </a:r>
            <a:r>
              <a:rPr lang="ru-RU" sz="2000" dirty="0" smtClean="0">
                <a:latin typeface="Comic Sans MS" pitchFamily="66" charset="0"/>
              </a:rPr>
              <a:t>, </a:t>
            </a:r>
            <a:r>
              <a:rPr lang="ru-RU" sz="2000" dirty="0" err="1" smtClean="0">
                <a:latin typeface="Comic Sans MS" pitchFamily="66" charset="0"/>
              </a:rPr>
              <a:t>манери</a:t>
            </a:r>
            <a:r>
              <a:rPr lang="ru-RU" sz="2000" dirty="0" smtClean="0">
                <a:latin typeface="Comic Sans MS" pitchFamily="66" charset="0"/>
              </a:rPr>
              <a:t> </a:t>
            </a:r>
            <a:r>
              <a:rPr lang="ru-RU" sz="2000" dirty="0" err="1" smtClean="0">
                <a:latin typeface="Comic Sans MS" pitchFamily="66" charset="0"/>
              </a:rPr>
              <a:t>якого</a:t>
            </a:r>
            <a:r>
              <a:rPr lang="ru-RU" sz="2000" dirty="0" smtClean="0">
                <a:latin typeface="Comic Sans MS" pitchFamily="66" charset="0"/>
              </a:rPr>
              <a:t> </a:t>
            </a:r>
            <a:r>
              <a:rPr lang="ru-RU" sz="2000" dirty="0" err="1" smtClean="0">
                <a:latin typeface="Comic Sans MS" pitchFamily="66" charset="0"/>
              </a:rPr>
              <a:t>дуже</a:t>
            </a:r>
            <a:r>
              <a:rPr lang="ru-RU" sz="2000" dirty="0" smtClean="0">
                <a:latin typeface="Comic Sans MS" pitchFamily="66" charset="0"/>
              </a:rPr>
              <a:t> </a:t>
            </a:r>
            <a:r>
              <a:rPr lang="ru-RU" sz="2000" dirty="0" err="1" smtClean="0">
                <a:latin typeface="Comic Sans MS" pitchFamily="66" charset="0"/>
              </a:rPr>
              <a:t>відрізнялись</a:t>
            </a:r>
            <a:r>
              <a:rPr lang="ru-RU" sz="2000" dirty="0" smtClean="0">
                <a:latin typeface="Comic Sans MS" pitchFamily="66" charset="0"/>
              </a:rPr>
              <a:t> </a:t>
            </a:r>
            <a:r>
              <a:rPr lang="ru-RU" sz="2000" dirty="0" err="1" smtClean="0">
                <a:latin typeface="Comic Sans MS" pitchFamily="66" charset="0"/>
              </a:rPr>
              <a:t>від</a:t>
            </a:r>
            <a:r>
              <a:rPr lang="ru-RU" sz="2000" dirty="0" smtClean="0">
                <a:latin typeface="Comic Sans MS" pitchFamily="66" charset="0"/>
              </a:rPr>
              <a:t> </a:t>
            </a:r>
            <a:r>
              <a:rPr lang="ru-RU" sz="2000" dirty="0" err="1" smtClean="0">
                <a:latin typeface="Comic Sans MS" pitchFamily="66" charset="0"/>
              </a:rPr>
              <a:t>патриціанського</a:t>
            </a:r>
            <a:r>
              <a:rPr lang="ru-RU" sz="2000" dirty="0" smtClean="0">
                <a:latin typeface="Comic Sans MS" pitchFamily="66" charset="0"/>
              </a:rPr>
              <a:t> Рузвельта, </a:t>
            </a:r>
            <a:r>
              <a:rPr lang="ru-RU" sz="2000" dirty="0" err="1" smtClean="0">
                <a:latin typeface="Comic Sans MS" pitchFamily="66" charset="0"/>
              </a:rPr>
              <a:t>був</a:t>
            </a:r>
            <a:r>
              <a:rPr lang="ru-RU" sz="2000" dirty="0" smtClean="0">
                <a:latin typeface="Comic Sans MS" pitchFamily="66" charset="0"/>
              </a:rPr>
              <a:t> </a:t>
            </a:r>
            <a:r>
              <a:rPr lang="ru-RU" sz="2000" dirty="0" err="1" smtClean="0">
                <a:latin typeface="Comic Sans MS" pitchFamily="66" charset="0"/>
              </a:rPr>
              <a:t>народним</a:t>
            </a:r>
            <a:r>
              <a:rPr lang="ru-RU" sz="2000" dirty="0" smtClean="0">
                <a:latin typeface="Comic Sans MS" pitchFamily="66" charset="0"/>
              </a:rPr>
              <a:t>, </a:t>
            </a:r>
            <a:r>
              <a:rPr lang="ru-RU" sz="2000" dirty="0" err="1" smtClean="0">
                <a:latin typeface="Comic Sans MS" pitchFamily="66" charset="0"/>
              </a:rPr>
              <a:t>невибагливим</a:t>
            </a:r>
            <a:r>
              <a:rPr lang="ru-RU" sz="2000" dirty="0" smtClean="0">
                <a:latin typeface="Comic Sans MS" pitchFamily="66" charset="0"/>
              </a:rPr>
              <a:t> президентом. На </a:t>
            </a:r>
            <a:r>
              <a:rPr lang="ru-RU" sz="2000" dirty="0" err="1" smtClean="0">
                <a:latin typeface="Comic Sans MS" pitchFamily="66" charset="0"/>
              </a:rPr>
              <a:t>різних</a:t>
            </a:r>
            <a:r>
              <a:rPr lang="ru-RU" sz="2000" dirty="0" smtClean="0">
                <a:latin typeface="Comic Sans MS" pitchFamily="66" charset="0"/>
              </a:rPr>
              <a:t> </a:t>
            </a:r>
            <a:r>
              <a:rPr lang="ru-RU" sz="2000" dirty="0" err="1" smtClean="0">
                <a:latin typeface="Comic Sans MS" pitchFamily="66" charset="0"/>
              </a:rPr>
              <a:t>етапах</a:t>
            </a:r>
            <a:r>
              <a:rPr lang="ru-RU" sz="2000" dirty="0" smtClean="0">
                <a:latin typeface="Comic Sans MS" pitchFamily="66" charset="0"/>
              </a:rPr>
              <a:t> </a:t>
            </a:r>
            <a:r>
              <a:rPr lang="ru-RU" sz="2000" dirty="0" err="1" smtClean="0">
                <a:latin typeface="Comic Sans MS" pitchFamily="66" charset="0"/>
              </a:rPr>
              <a:t>свого</a:t>
            </a:r>
            <a:r>
              <a:rPr lang="ru-RU" sz="2000" dirty="0" smtClean="0">
                <a:latin typeface="Comic Sans MS" pitchFamily="66" charset="0"/>
              </a:rPr>
              <a:t> президентства </a:t>
            </a:r>
            <a:r>
              <a:rPr lang="ru-RU" sz="2000" dirty="0" err="1" smtClean="0">
                <a:latin typeface="Comic Sans MS" pitchFamily="66" charset="0"/>
              </a:rPr>
              <a:t>Трумен</a:t>
            </a:r>
            <a:r>
              <a:rPr lang="ru-RU" sz="2000" dirty="0" smtClean="0">
                <a:latin typeface="Comic Sans MS" pitchFamily="66" charset="0"/>
              </a:rPr>
              <a:t> </a:t>
            </a:r>
            <a:r>
              <a:rPr lang="ru-RU" sz="2000" dirty="0" err="1" smtClean="0">
                <a:latin typeface="Comic Sans MS" pitchFamily="66" charset="0"/>
              </a:rPr>
              <a:t>отримав</a:t>
            </a:r>
            <a:r>
              <a:rPr lang="ru-RU" sz="2000" dirty="0" smtClean="0">
                <a:latin typeface="Comic Sans MS" pitchFamily="66" charset="0"/>
              </a:rPr>
              <a:t> як </a:t>
            </a:r>
            <a:r>
              <a:rPr lang="ru-RU" sz="2000" dirty="0" err="1" smtClean="0">
                <a:latin typeface="Comic Sans MS" pitchFamily="66" charset="0"/>
              </a:rPr>
              <a:t>найвищий</a:t>
            </a:r>
            <a:r>
              <a:rPr lang="ru-RU" sz="2000" dirty="0" smtClean="0">
                <a:latin typeface="Comic Sans MS" pitchFamily="66" charset="0"/>
              </a:rPr>
              <a:t> так </a:t>
            </a:r>
            <a:r>
              <a:rPr lang="ru-RU" sz="2000" dirty="0" err="1" smtClean="0">
                <a:latin typeface="Comic Sans MS" pitchFamily="66" charset="0"/>
              </a:rPr>
              <a:t>і</a:t>
            </a:r>
            <a:r>
              <a:rPr lang="ru-RU" sz="2000" dirty="0" smtClean="0">
                <a:latin typeface="Comic Sans MS" pitchFamily="66" charset="0"/>
              </a:rPr>
              <a:t> </a:t>
            </a:r>
            <a:r>
              <a:rPr lang="ru-RU" sz="2000" dirty="0" err="1" smtClean="0">
                <a:latin typeface="Comic Sans MS" pitchFamily="66" charset="0"/>
              </a:rPr>
              <a:t>найнижчий</a:t>
            </a:r>
            <a:r>
              <a:rPr lang="ru-RU" sz="2000" dirty="0" smtClean="0">
                <a:latin typeface="Comic Sans MS" pitchFamily="66" charset="0"/>
              </a:rPr>
              <a:t> рейтинги </a:t>
            </a:r>
            <a:r>
              <a:rPr lang="ru-RU" sz="2000" dirty="0" err="1" smtClean="0">
                <a:latin typeface="Comic Sans MS" pitchFamily="66" charset="0"/>
              </a:rPr>
              <a:t>схвалення</a:t>
            </a:r>
            <a:r>
              <a:rPr lang="ru-RU" sz="2000" dirty="0" smtClean="0">
                <a:latin typeface="Comic Sans MS" pitchFamily="66" charset="0"/>
              </a:rPr>
              <a:t> </a:t>
            </a:r>
            <a:r>
              <a:rPr lang="ru-RU" sz="2000" dirty="0" err="1" smtClean="0">
                <a:latin typeface="Comic Sans MS" pitchFamily="66" charset="0"/>
              </a:rPr>
              <a:t>громадськості</a:t>
            </a:r>
            <a:r>
              <a:rPr lang="ru-RU" sz="2000" dirty="0" smtClean="0">
                <a:latin typeface="Comic Sans MS" pitchFamily="66" charset="0"/>
              </a:rPr>
              <a:t> в </a:t>
            </a:r>
            <a:r>
              <a:rPr lang="ru-RU" sz="2000" dirty="0" err="1" smtClean="0">
                <a:latin typeface="Comic Sans MS" pitchFamily="66" charset="0"/>
              </a:rPr>
              <a:t>історії</a:t>
            </a:r>
            <a:r>
              <a:rPr lang="ru-RU" sz="2000" dirty="0" smtClean="0">
                <a:latin typeface="Comic Sans MS" pitchFamily="66" charset="0"/>
              </a:rPr>
              <a:t> </a:t>
            </a:r>
            <a:r>
              <a:rPr lang="ru-RU" sz="2000" dirty="0" err="1" smtClean="0">
                <a:latin typeface="Comic Sans MS" pitchFamily="66" charset="0"/>
              </a:rPr>
              <a:t>президентів</a:t>
            </a:r>
            <a:r>
              <a:rPr lang="ru-RU" sz="2000" dirty="0" smtClean="0">
                <a:latin typeface="Comic Sans MS" pitchFamily="66" charset="0"/>
              </a:rPr>
              <a:t>.</a:t>
            </a:r>
            <a:endParaRPr lang="ru-RU" sz="2000" dirty="0">
              <a:latin typeface="Comic Sans MS" pitchFamily="66" charset="0"/>
            </a:endParaRPr>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Таблица 4"/>
          <p:cNvGraphicFramePr>
            <a:graphicFrameLocks noGrp="1"/>
          </p:cNvGraphicFramePr>
          <p:nvPr/>
        </p:nvGraphicFramePr>
        <p:xfrm>
          <a:off x="395536" y="1124744"/>
          <a:ext cx="8352928" cy="1368152"/>
        </p:xfrm>
        <a:graphic>
          <a:graphicData uri="http://schemas.openxmlformats.org/drawingml/2006/table">
            <a:tbl>
              <a:tblPr/>
              <a:tblGrid>
                <a:gridCol w="4176464"/>
                <a:gridCol w="4176464"/>
              </a:tblGrid>
              <a:tr h="228026">
                <a:tc>
                  <a:txBody>
                    <a:bodyPr/>
                    <a:lstStyle/>
                    <a:p>
                      <a:pPr>
                        <a:lnSpc>
                          <a:spcPts val="1500"/>
                        </a:lnSpc>
                        <a:spcAft>
                          <a:spcPts val="0"/>
                        </a:spcAft>
                      </a:pPr>
                      <a:r>
                        <a:rPr lang="uk-UA" sz="1200" dirty="0">
                          <a:latin typeface="Arial"/>
                          <a:ea typeface="Times New Roman"/>
                          <a:cs typeface="Times New Roman"/>
                        </a:rPr>
                        <a:t>Негативні</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500"/>
                        </a:lnSpc>
                        <a:spcAft>
                          <a:spcPts val="0"/>
                        </a:spcAft>
                      </a:pPr>
                      <a:r>
                        <a:rPr lang="uk-UA" sz="1200">
                          <a:latin typeface="Arial"/>
                          <a:ea typeface="Times New Roman"/>
                          <a:cs typeface="Times New Roman"/>
                        </a:rPr>
                        <a:t>Позитивні</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0126">
                <a:tc>
                  <a:txBody>
                    <a:bodyPr/>
                    <a:lstStyle/>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Спад повоєнного виробництва.</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Початок </a:t>
                      </a:r>
                      <a:r>
                        <a:rPr lang="uk-UA" sz="1200" dirty="0" err="1">
                          <a:latin typeface="Arial"/>
                          <a:ea typeface="Times New Roman"/>
                          <a:cs typeface="Times New Roman"/>
                        </a:rPr>
                        <a:t>“холодної</a:t>
                      </a:r>
                      <a:r>
                        <a:rPr lang="uk-UA" sz="1200" dirty="0">
                          <a:latin typeface="Arial"/>
                          <a:ea typeface="Times New Roman"/>
                          <a:cs typeface="Times New Roman"/>
                        </a:rPr>
                        <a:t> </a:t>
                      </a:r>
                      <a:r>
                        <a:rPr lang="uk-UA" sz="1200" dirty="0" err="1">
                          <a:latin typeface="Arial"/>
                          <a:ea typeface="Times New Roman"/>
                          <a:cs typeface="Times New Roman"/>
                        </a:rPr>
                        <a:t>війни”</a:t>
                      </a:r>
                      <a:r>
                        <a:rPr lang="uk-UA" sz="1200" dirty="0">
                          <a:latin typeface="Arial"/>
                          <a:ea typeface="Times New Roman"/>
                          <a:cs typeface="Times New Roman"/>
                        </a:rPr>
                        <a:t> ведення якої вимагало значних фінансових і матеріальних ресурсів.</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Війна в Кореї (1950-1953).</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Звуження зовнішнього ринку.</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Набуття США статусу наддержави.</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Значні фінансові і матеріальні ресурси нагромаджені в роки війни.</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Позитивні наслідки </a:t>
                      </a:r>
                      <a:r>
                        <a:rPr lang="uk-UA" sz="1200" dirty="0" err="1">
                          <a:latin typeface="Arial"/>
                          <a:ea typeface="Times New Roman"/>
                          <a:cs typeface="Times New Roman"/>
                        </a:rPr>
                        <a:t>“Нового</a:t>
                      </a:r>
                      <a:r>
                        <a:rPr lang="uk-UA" sz="1200" dirty="0">
                          <a:latin typeface="Arial"/>
                          <a:ea typeface="Times New Roman"/>
                          <a:cs typeface="Times New Roman"/>
                        </a:rPr>
                        <a:t> </a:t>
                      </a:r>
                      <a:r>
                        <a:rPr lang="uk-UA" sz="1200" dirty="0" err="1">
                          <a:latin typeface="Arial"/>
                          <a:ea typeface="Times New Roman"/>
                          <a:cs typeface="Times New Roman"/>
                        </a:rPr>
                        <a:t>курсу”</a:t>
                      </a:r>
                      <a:r>
                        <a:rPr lang="uk-UA" sz="1200" dirty="0">
                          <a:latin typeface="Arial"/>
                          <a:ea typeface="Times New Roman"/>
                          <a:cs typeface="Times New Roman"/>
                        </a:rPr>
                        <a:t> Ф.Рузвельта.</a:t>
                      </a:r>
                      <a:endParaRPr lang="ru-RU" sz="1100" dirty="0">
                        <a:latin typeface="Calibri"/>
                        <a:ea typeface="Calibri"/>
                        <a:cs typeface="Times New Roman"/>
                      </a:endParaRPr>
                    </a:p>
                    <a:p>
                      <a:pPr marL="228600" indent="-228600">
                        <a:lnSpc>
                          <a:spcPts val="1500"/>
                        </a:lnSpc>
                        <a:spcAft>
                          <a:spcPts val="0"/>
                        </a:spcAft>
                      </a:pPr>
                      <a:r>
                        <a:rPr lang="uk-UA" sz="1200" dirty="0">
                          <a:latin typeface="Symbol"/>
                          <a:ea typeface="Times New Roman"/>
                          <a:cs typeface="Times New Roman"/>
                        </a:rPr>
                        <a:t>·</a:t>
                      </a:r>
                      <a:r>
                        <a:rPr lang="uk-UA" sz="1200" dirty="0">
                          <a:latin typeface="Times New Roman"/>
                          <a:ea typeface="Times New Roman"/>
                          <a:cs typeface="Times New Roman"/>
                        </a:rPr>
                        <a:t>         </a:t>
                      </a:r>
                      <a:r>
                        <a:rPr lang="uk-UA" sz="1200" dirty="0">
                          <a:latin typeface="Arial"/>
                          <a:ea typeface="Times New Roman"/>
                          <a:cs typeface="Times New Roman"/>
                        </a:rPr>
                        <a:t>Початок НТР.</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361" name="Rectangle 1"/>
          <p:cNvSpPr>
            <a:spLocks noChangeArrowheads="1"/>
          </p:cNvSpPr>
          <p:nvPr/>
        </p:nvSpPr>
        <p:spPr bwMode="auto">
          <a:xfrm>
            <a:off x="568308" y="577225"/>
            <a:ext cx="8007384"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Фактори впливу на діяльність адміністрації президента Г.Трумена</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026" name="Picture 2" descr="http://upload.wikimedia.org/wikipedia/uk/thumb/6/67/NewDeal.jpg/350px-NewDeal.jpg"/>
          <p:cNvPicPr>
            <a:picLocks noChangeAspect="1" noChangeArrowheads="1"/>
          </p:cNvPicPr>
          <p:nvPr/>
        </p:nvPicPr>
        <p:blipFill>
          <a:blip r:embed="rId2" cstate="print"/>
          <a:srcRect/>
          <a:stretch>
            <a:fillRect/>
          </a:stretch>
        </p:blipFill>
        <p:spPr bwMode="auto">
          <a:xfrm>
            <a:off x="1763688" y="2636912"/>
            <a:ext cx="5760640" cy="3933694"/>
          </a:xfrm>
          <a:prstGeom prst="rect">
            <a:avLst/>
          </a:prstGeom>
          <a:noFill/>
        </p:spPr>
      </p:pic>
      <p:sp>
        <p:nvSpPr>
          <p:cNvPr id="6" name="Прямоугольник 5"/>
          <p:cNvSpPr/>
          <p:nvPr/>
        </p:nvSpPr>
        <p:spPr>
          <a:xfrm>
            <a:off x="1763688" y="6488668"/>
            <a:ext cx="5904656" cy="369332"/>
          </a:xfrm>
          <a:prstGeom prst="rect">
            <a:avLst/>
          </a:prstGeom>
        </p:spPr>
        <p:txBody>
          <a:bodyPr wrap="square">
            <a:spAutoFit/>
          </a:bodyPr>
          <a:lstStyle/>
          <a:p>
            <a:r>
              <a:rPr lang="ru-RU" dirty="0" err="1" smtClean="0"/>
              <a:t>Громадські</a:t>
            </a:r>
            <a:r>
              <a:rPr lang="ru-RU" dirty="0" smtClean="0"/>
              <a:t> </a:t>
            </a:r>
            <a:r>
              <a:rPr lang="ru-RU" dirty="0" err="1" smtClean="0"/>
              <a:t>роботи</a:t>
            </a:r>
            <a:r>
              <a:rPr lang="ru-RU" dirty="0" smtClean="0"/>
              <a:t> на </a:t>
            </a:r>
            <a:r>
              <a:rPr lang="ru-RU" dirty="0" err="1" smtClean="0"/>
              <a:t>фресці</a:t>
            </a:r>
            <a:r>
              <a:rPr lang="ru-RU" dirty="0" smtClean="0"/>
              <a:t> </a:t>
            </a:r>
            <a:r>
              <a:rPr lang="ru-RU" dirty="0" err="1" smtClean="0"/>
              <a:t>присвяченій</a:t>
            </a:r>
            <a:r>
              <a:rPr lang="ru-RU" dirty="0" smtClean="0"/>
              <a:t> Новому курсу.</a:t>
            </a:r>
            <a:endParaRPr lang="ru-RU" dirty="0"/>
          </a:p>
        </p:txBody>
      </p:sp>
      <p:sp>
        <p:nvSpPr>
          <p:cNvPr id="7" name="Прямоугольник 6"/>
          <p:cNvSpPr/>
          <p:nvPr/>
        </p:nvSpPr>
        <p:spPr>
          <a:xfrm>
            <a:off x="0" y="2636912"/>
            <a:ext cx="1763688" cy="2462213"/>
          </a:xfrm>
          <a:prstGeom prst="rect">
            <a:avLst/>
          </a:prstGeom>
        </p:spPr>
        <p:txBody>
          <a:bodyPr wrap="square">
            <a:spAutoFit/>
          </a:bodyPr>
          <a:lstStyle/>
          <a:p>
            <a:pPr algn="ctr"/>
            <a:r>
              <a:rPr lang="ru-RU" sz="1400" dirty="0" err="1" smtClean="0"/>
              <a:t>Підписання</a:t>
            </a:r>
            <a:r>
              <a:rPr lang="ru-RU" sz="1400" dirty="0" smtClean="0"/>
              <a:t> </a:t>
            </a:r>
            <a:r>
              <a:rPr lang="ru-RU" sz="1400" dirty="0" err="1" smtClean="0"/>
              <a:t>документів</a:t>
            </a:r>
            <a:r>
              <a:rPr lang="ru-RU" sz="1400" dirty="0" smtClean="0"/>
              <a:t> про </a:t>
            </a:r>
            <a:r>
              <a:rPr lang="ru-RU" sz="1400" dirty="0" err="1" smtClean="0"/>
              <a:t>створення</a:t>
            </a:r>
            <a:r>
              <a:rPr lang="ru-RU" sz="1400" dirty="0" smtClean="0"/>
              <a:t> </a:t>
            </a:r>
            <a:r>
              <a:rPr lang="ru-RU" sz="1400" dirty="0" err="1" smtClean="0"/>
              <a:t>державної</a:t>
            </a:r>
            <a:r>
              <a:rPr lang="ru-RU" sz="1400" dirty="0" smtClean="0"/>
              <a:t> </a:t>
            </a:r>
            <a:r>
              <a:rPr lang="ru-RU" sz="1400" dirty="0" err="1" smtClean="0"/>
              <a:t>корпорації</a:t>
            </a:r>
            <a:r>
              <a:rPr lang="ru-RU" sz="1400" dirty="0" smtClean="0"/>
              <a:t> </a:t>
            </a:r>
            <a:r>
              <a:rPr lang="ru-RU" sz="1400" dirty="0" err="1" smtClean="0"/>
              <a:t>Адміністрація</a:t>
            </a:r>
            <a:r>
              <a:rPr lang="ru-RU" sz="1400" dirty="0" smtClean="0"/>
              <a:t> </a:t>
            </a:r>
            <a:r>
              <a:rPr lang="ru-RU" sz="1400" dirty="0" err="1" smtClean="0"/>
              <a:t>долини</a:t>
            </a:r>
            <a:r>
              <a:rPr lang="ru-RU" sz="1400" dirty="0" smtClean="0"/>
              <a:t> </a:t>
            </a:r>
            <a:r>
              <a:rPr lang="ru-RU" sz="1400" dirty="0" err="1" smtClean="0"/>
              <a:t>Теннессі</a:t>
            </a:r>
            <a:r>
              <a:rPr lang="ru-RU" sz="1400" dirty="0" smtClean="0"/>
              <a:t> </a:t>
            </a:r>
            <a:r>
              <a:rPr lang="ru-RU" sz="1400" dirty="0" err="1" smtClean="0"/>
              <a:t>частини</a:t>
            </a:r>
            <a:r>
              <a:rPr lang="ru-RU" sz="1400" dirty="0" smtClean="0"/>
              <a:t> плану </a:t>
            </a:r>
            <a:r>
              <a:rPr lang="ru-RU" sz="1400" dirty="0" err="1" smtClean="0"/>
              <a:t>реалізації</a:t>
            </a:r>
            <a:r>
              <a:rPr lang="ru-RU" sz="1400" dirty="0" smtClean="0"/>
              <a:t> Нового курсу, </a:t>
            </a:r>
            <a:r>
              <a:rPr lang="ru-RU" sz="1400" dirty="0" err="1" smtClean="0"/>
              <a:t>травень</a:t>
            </a:r>
            <a:r>
              <a:rPr lang="ru-RU" sz="1400" dirty="0" smtClean="0"/>
              <a:t> 1933.</a:t>
            </a:r>
            <a:endParaRPr lang="ru-RU" sz="1400" dirty="0"/>
          </a:p>
        </p:txBody>
      </p:sp>
      <p:sp>
        <p:nvSpPr>
          <p:cNvPr id="8" name="Прямоугольник 7"/>
          <p:cNvSpPr/>
          <p:nvPr/>
        </p:nvSpPr>
        <p:spPr>
          <a:xfrm>
            <a:off x="7507132" y="2996952"/>
            <a:ext cx="1636868" cy="1200329"/>
          </a:xfrm>
          <a:prstGeom prst="rect">
            <a:avLst/>
          </a:prstGeom>
        </p:spPr>
        <p:txBody>
          <a:bodyPr wrap="square">
            <a:spAutoFit/>
          </a:bodyPr>
          <a:lstStyle/>
          <a:p>
            <a:pPr algn="ctr"/>
            <a:r>
              <a:rPr lang="ru-RU" dirty="0" smtClean="0"/>
              <a:t>Президент </a:t>
            </a:r>
            <a:r>
              <a:rPr lang="ru-RU" dirty="0" err="1" smtClean="0"/>
              <a:t>Франклін</a:t>
            </a:r>
            <a:r>
              <a:rPr lang="ru-RU" dirty="0" smtClean="0"/>
              <a:t> Делано Рузвельт</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0"/>
            <a:ext cx="889248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12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uk-UA" sz="20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Внутрішня політика.</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У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внутрішній</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політиці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адміністрації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Трумена</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було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значною</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мірою</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продовже­но</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традиції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"нового курсу" Рузвельта</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31 грудня 1946 р. президент Г.Трумен оголосив "закінчення воєнних дій". Було ліквідовано органи надзвичайного контролю над виробництвом, які існували під час війни, монополії отримали свободу дій, але це не означало ліквідацію державної системи регулювання, створеної в період 1929-1945 рр. Активно проводився в життя «план Маршалла» (1947-1951</a:t>
            </a:r>
            <a:r>
              <a:rPr kumimoji="0" lang="en-US"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r>
              <a:rPr kumimoji="0" lang="en-US" sz="2000" b="0" i="0" u="none" strike="noStrike" cap="none" normalizeH="0" dirty="0" smtClean="0">
                <a:ln>
                  <a:noFill/>
                </a:ln>
                <a:solidFill>
                  <a:schemeClr val="tx1"/>
                </a:solidFill>
                <a:effectLst/>
                <a:latin typeface="Comic Sans MS" pitchFamily="66" charset="0"/>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Було проведено реорганізацію державного апарату. До Конституції США внесено поправку, згідно з якою президент може обиратися не більш, ніж на два строки підряд. </a:t>
            </a:r>
            <a:endParaRPr kumimoji="0" lang="uk-UA" sz="20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1026" name="Picture 2" descr="https://upload.wikimedia.org/wikipedia/commons/thumb/b/b3/Marshall_Plan_poster.JPG/220px-Marshall_Plan_poster.JPG"/>
          <p:cNvPicPr>
            <a:picLocks noChangeAspect="1" noChangeArrowheads="1"/>
          </p:cNvPicPr>
          <p:nvPr/>
        </p:nvPicPr>
        <p:blipFill>
          <a:blip r:embed="rId2" cstate="print"/>
          <a:srcRect/>
          <a:stretch>
            <a:fillRect/>
          </a:stretch>
        </p:blipFill>
        <p:spPr bwMode="auto">
          <a:xfrm>
            <a:off x="5220072" y="3238823"/>
            <a:ext cx="2627784" cy="3619177"/>
          </a:xfrm>
          <a:prstGeom prst="rect">
            <a:avLst/>
          </a:prstGeom>
          <a:noFill/>
        </p:spPr>
      </p:pic>
      <p:pic>
        <p:nvPicPr>
          <p:cNvPr id="1028" name="Picture 4" descr="General George C. Marshall, official military photo, 1946.JPEG"/>
          <p:cNvPicPr>
            <a:picLocks noChangeAspect="1" noChangeArrowheads="1"/>
          </p:cNvPicPr>
          <p:nvPr/>
        </p:nvPicPr>
        <p:blipFill>
          <a:blip r:embed="rId3" cstate="print"/>
          <a:srcRect/>
          <a:stretch>
            <a:fillRect/>
          </a:stretch>
        </p:blipFill>
        <p:spPr bwMode="auto">
          <a:xfrm>
            <a:off x="1691680" y="3501008"/>
            <a:ext cx="2215835" cy="335699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395536" y="0"/>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Однак ці заходи не врятували американську економіку від спаду. Зменшились прибутки більшості американців, зросло безробіття, підвищились ціни. Таке становище призвело до розгортання масової страйкової боротьби. У 1945</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 страйкувало 3,5</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млн. осіб, а у 1946</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4,6 млн.</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осіб. Зростання страйкової боротьби викликало в адміністрації реакцію, яка призвела до прийняття у червні 1947</a:t>
            </a:r>
            <a:r>
              <a:rPr kumimoji="0" lang="uk-UA" sz="2000" b="0" i="0" u="none" strike="noStrike" cap="none" normalizeH="0" baseline="0" dirty="0" smtClean="0">
                <a:ln>
                  <a:noFill/>
                </a:ln>
                <a:solidFill>
                  <a:schemeClr val="tx1"/>
                </a:solidFill>
                <a:effectLst/>
                <a:latin typeface="Calibri"/>
                <a:ea typeface="Times New Roman" pitchFamily="18" charset="0"/>
                <a:cs typeface="Arial" pitchFamily="34" charset="0"/>
              </a:rPr>
              <a:t> </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 антипрофспілкового закону </a:t>
            </a:r>
            <a:r>
              <a:rPr kumimoji="0" lang="uk-UA"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Тафта-Хартлі</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(названий за прізвищами сенатора Роберта Тафта і члена палати представників </a:t>
            </a:r>
            <a:r>
              <a:rPr kumimoji="0" lang="uk-UA"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Фреда</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20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Хартлі</a:t>
            </a:r>
            <a:r>
              <a:rPr kumimoji="0" lang="uk-UA"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k-UA"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411" name="Picture 3" descr="&amp;Icy;&amp;scy;&amp;tcy;&amp;ocy;&amp;rcy;&amp;icy;&amp;yacy; &amp;pcy;&amp;rcy;&amp;acy;&amp;vcy;&amp;acy; - &amp;ecy;&amp;tcy;&amp;ocy;&amp;tcy; &amp;dcy;&amp;iecy;&amp;ncy;&amp;softcy; &amp;vcy; &amp;pcy;&amp;rcy;&amp;acy;&amp;vcy;&amp;ocy;&amp;vcy;&amp;ocy;&amp;jcy; &amp;icy;&amp;scy;&amp;tcy;&amp;ocy;&amp;rcy;&amp;icy;&amp;icy;"/>
          <p:cNvPicPr>
            <a:picLocks noChangeAspect="1" noChangeArrowheads="1"/>
          </p:cNvPicPr>
          <p:nvPr/>
        </p:nvPicPr>
        <p:blipFill>
          <a:blip r:embed="rId2" cstate="print"/>
          <a:srcRect/>
          <a:stretch>
            <a:fillRect/>
          </a:stretch>
        </p:blipFill>
        <p:spPr bwMode="auto">
          <a:xfrm>
            <a:off x="3587892" y="2996952"/>
            <a:ext cx="5148064" cy="3861048"/>
          </a:xfrm>
          <a:prstGeom prst="rect">
            <a:avLst/>
          </a:prstGeom>
          <a:noFill/>
        </p:spPr>
      </p:pic>
      <p:pic>
        <p:nvPicPr>
          <p:cNvPr id="17413" name="Picture 5" descr="APUSH Review Timeline"/>
          <p:cNvPicPr>
            <a:picLocks noChangeAspect="1" noChangeArrowheads="1"/>
          </p:cNvPicPr>
          <p:nvPr/>
        </p:nvPicPr>
        <p:blipFill>
          <a:blip r:embed="rId3" cstate="print"/>
          <a:srcRect/>
          <a:stretch>
            <a:fillRect/>
          </a:stretch>
        </p:blipFill>
        <p:spPr bwMode="auto">
          <a:xfrm>
            <a:off x="683568" y="3001570"/>
            <a:ext cx="2304256" cy="3856430"/>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0" name="Picture 4" descr="Joseph McCarthy.jpg"/>
          <p:cNvPicPr>
            <a:picLocks noChangeAspect="1" noChangeArrowheads="1"/>
          </p:cNvPicPr>
          <p:nvPr/>
        </p:nvPicPr>
        <p:blipFill>
          <a:blip r:embed="rId2" cstate="print"/>
          <a:srcRect/>
          <a:stretch>
            <a:fillRect/>
          </a:stretch>
        </p:blipFill>
        <p:spPr bwMode="auto">
          <a:xfrm>
            <a:off x="5406618" y="127590"/>
            <a:ext cx="3275856" cy="3914648"/>
          </a:xfrm>
          <a:prstGeom prst="rect">
            <a:avLst/>
          </a:prstGeom>
          <a:noFill/>
        </p:spPr>
      </p:pic>
      <p:sp>
        <p:nvSpPr>
          <p:cNvPr id="19461" name="Rectangle 5"/>
          <p:cNvSpPr>
            <a:spLocks noChangeArrowheads="1"/>
          </p:cNvSpPr>
          <p:nvPr/>
        </p:nvSpPr>
        <p:spPr bwMode="auto">
          <a:xfrm>
            <a:off x="0" y="151179"/>
            <a:ext cx="4716016"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Найбільш</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яскравим</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прикладом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наступу</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правих</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на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рубежі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40—50-х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років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став маккартизм. Сенатор Джозеф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Маккарті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у 1950 р.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виступив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із</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заявою</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про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засилля</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комуністичних</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елементів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у дер­жавному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апараті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Владні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структури</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потім</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керівництво</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установ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фірм</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та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організацій</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почали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масові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перевірки</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працівників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"на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лояльність</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Під</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підозрою</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опинилися</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всі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ліві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організації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зокрема</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Компартія</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США.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Внаслідок</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діяльності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комісії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Конгресу</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по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розслідуванню</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антиамериканської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діяльності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та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аналогічних</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комісій</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в штатах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тисячі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громадян</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лівих</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поглядів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втратили</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роботу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зазнали</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дискримінації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1954 р.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сенатори</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засудили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екстремістську</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діяльність</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Маккарті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a:t>
            </a:r>
            <a:endParaRPr kumimoji="0" lang="ru-RU" sz="20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19463" name="Picture 7" descr="&amp;Kcy;&amp;ocy;&amp;mcy;&amp;mcy;&amp;ucy;&amp;ncy;&amp;icy;&amp;scy;&amp;tcy;&amp;icy;&amp;chcy;&amp;iecy;&amp;scy;&amp;kcy;&amp;icy;&amp;iecy; &amp;pcy;&amp;acy;&amp;rcy;&amp;tcy;&amp;icy;&amp;icy;: &amp;Kcy;&amp;ocy;&amp;mcy;&amp;mcy;&amp;ucy;&amp;ncy;&amp;icy;&amp;scy;&amp;tcy;&amp;icy;&amp;chcy;&amp;iecy;&amp;scy;&amp;kcy;&amp;acy;&amp;yacy; &amp;pcy;&amp;acy;&amp;rcy;&amp;tcy;&amp;icy;&amp;yacy; &amp;YAcy;&amp;pcy;&amp;ocy;&amp;ncy;&amp;icy;&amp;icy;, &amp;Kcy;&amp;ocy;&amp;mcy;&amp;mcy;&amp;ucy;&amp;ncy;&amp;icy;&amp;scy;&amp;tcy;&amp;icy;&amp;chcy;&amp;iecy;&amp;scy;&amp;kcy;&amp;acy;&amp;yacy; &amp;pcy;&amp;acy;&amp;rcy;&amp;tcy;&amp;icy;&amp;yacy; &amp;Scy;&amp;SHcy;&amp;Acy;, &amp;Ocy; &amp;bcy;&amp;iecy;&amp;scy;&amp;pcy;&amp;rcy;&amp;icy;&amp;ncy;&amp;tscy;&amp;icy;&amp;pcy;&amp;ncy;&amp;ocy;&amp;jcy; &amp;scy;&amp;ucy;&amp;shchcy;&amp;ncy;&amp;ocy;&amp;scy;&amp;tcy;&amp;icy; &amp;Kcy;&amp;Pcy;&amp;Kcy;, &amp;Scy;&amp;ucy;&amp;shchcy;&amp;ncy;&amp;ocy;&amp;scy;&amp;tcy;&amp;softcy; &amp;dcy;&amp;softcy;&amp;yacy;"/>
          <p:cNvPicPr>
            <a:picLocks noChangeAspect="1" noChangeArrowheads="1"/>
          </p:cNvPicPr>
          <p:nvPr/>
        </p:nvPicPr>
        <p:blipFill>
          <a:blip r:embed="rId3" cstate="print"/>
          <a:srcRect/>
          <a:stretch>
            <a:fillRect/>
          </a:stretch>
        </p:blipFill>
        <p:spPr bwMode="auto">
          <a:xfrm>
            <a:off x="5940152" y="4293096"/>
            <a:ext cx="2155617" cy="2276872"/>
          </a:xfrm>
          <a:prstGeom prst="rect">
            <a:avLst/>
          </a:prstGeom>
          <a:noFill/>
        </p:spPr>
      </p:pic>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3" name="Picture 3" descr="http://upload.wikimedia.org/wikipedia/commons/thumb/e/e0/Nagasakibomb.jpg/200px-Nagasakibomb.jpg"/>
          <p:cNvPicPr>
            <a:picLocks noChangeAspect="1" noChangeArrowheads="1"/>
          </p:cNvPicPr>
          <p:nvPr/>
        </p:nvPicPr>
        <p:blipFill>
          <a:blip r:embed="rId2" cstate="print"/>
          <a:srcRect/>
          <a:stretch>
            <a:fillRect/>
          </a:stretch>
        </p:blipFill>
        <p:spPr bwMode="auto">
          <a:xfrm>
            <a:off x="6516216" y="0"/>
            <a:ext cx="2337048" cy="2792772"/>
          </a:xfrm>
          <a:prstGeom prst="rect">
            <a:avLst/>
          </a:prstGeom>
          <a:noFill/>
        </p:spPr>
      </p:pic>
      <p:pic>
        <p:nvPicPr>
          <p:cNvPr id="20485" name="Picture 5" descr="http://upload.wikimedia.org/wikipedia/commons/thumb/b/b1/HiroshimaGembakuDome.jpg/300px-HiroshimaGembakuDome.jpg"/>
          <p:cNvPicPr>
            <a:picLocks noChangeAspect="1" noChangeArrowheads="1"/>
          </p:cNvPicPr>
          <p:nvPr/>
        </p:nvPicPr>
        <p:blipFill>
          <a:blip r:embed="rId3" cstate="print"/>
          <a:srcRect/>
          <a:stretch>
            <a:fillRect/>
          </a:stretch>
        </p:blipFill>
        <p:spPr bwMode="auto">
          <a:xfrm>
            <a:off x="6228184" y="3903304"/>
            <a:ext cx="2915816" cy="2954695"/>
          </a:xfrm>
          <a:prstGeom prst="rect">
            <a:avLst/>
          </a:prstGeom>
          <a:noFill/>
        </p:spPr>
      </p:pic>
      <p:pic>
        <p:nvPicPr>
          <p:cNvPr id="20487" name="Picture 7" descr="A-Bomb Dome close-up.jpg"/>
          <p:cNvPicPr>
            <a:picLocks noChangeAspect="1" noChangeArrowheads="1"/>
          </p:cNvPicPr>
          <p:nvPr/>
        </p:nvPicPr>
        <p:blipFill>
          <a:blip r:embed="rId4" cstate="print"/>
          <a:srcRect/>
          <a:stretch>
            <a:fillRect/>
          </a:stretch>
        </p:blipFill>
        <p:spPr bwMode="auto">
          <a:xfrm>
            <a:off x="2483768" y="4085853"/>
            <a:ext cx="3729346" cy="2772147"/>
          </a:xfrm>
          <a:prstGeom prst="rect">
            <a:avLst/>
          </a:prstGeom>
          <a:noFill/>
        </p:spPr>
      </p:pic>
      <p:sp>
        <p:nvSpPr>
          <p:cNvPr id="20481" name="Rectangle 1"/>
          <p:cNvSpPr>
            <a:spLocks noChangeArrowheads="1"/>
          </p:cNvSpPr>
          <p:nvPr/>
        </p:nvSpPr>
        <p:spPr bwMode="auto">
          <a:xfrm>
            <a:off x="1115616" y="1052736"/>
            <a:ext cx="447788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2000" b="1"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Зовнішня політика.</a:t>
            </a: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6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серпня</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1945 р.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американці</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скинули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атомну</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бомбу на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Хіросіму</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В один момент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було</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вбито 75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тисяч</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жителів</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міста</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ще</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десятки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тисяч</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незабаром</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померли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від</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r>
              <a:rPr kumimoji="0" lang="ru-RU" sz="2000" b="0" i="0" u="none" strike="noStrike" cap="none" normalizeH="0" baseline="0" dirty="0" err="1" smtClean="0">
                <a:ln>
                  <a:noFill/>
                </a:ln>
                <a:solidFill>
                  <a:schemeClr val="tx1"/>
                </a:solidFill>
                <a:effectLst/>
                <a:latin typeface="Comic Sans MS" pitchFamily="66" charset="0"/>
                <a:ea typeface="Times New Roman" pitchFamily="18" charset="0"/>
                <a:cs typeface="Arial" pitchFamily="34" charset="0"/>
              </a:rPr>
              <a:t>радіації</a:t>
            </a:r>
            <a:r>
              <a:rPr kumimoji="0" lang="ru-RU"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 </a:t>
            </a:r>
            <a:endParaRPr kumimoji="0" lang="ru-RU" sz="2000" b="0" i="0" u="none" strike="noStrike" cap="none" normalizeH="0" baseline="0" dirty="0" smtClean="0">
              <a:ln>
                <a:noFill/>
              </a:ln>
              <a:solidFill>
                <a:schemeClr val="tx1"/>
              </a:solidFill>
              <a:effectLst/>
              <a:latin typeface="Comic Sans MS" pitchFamily="66" charset="0"/>
              <a:cs typeface="Arial" pitchFamily="34" charset="0"/>
            </a:endParaRPr>
          </a:p>
        </p:txBody>
      </p:sp>
      <p:sp>
        <p:nvSpPr>
          <p:cNvPr id="6" name="Прямоугольник 5"/>
          <p:cNvSpPr/>
          <p:nvPr/>
        </p:nvSpPr>
        <p:spPr>
          <a:xfrm>
            <a:off x="0" y="5042118"/>
            <a:ext cx="2771800" cy="1815882"/>
          </a:xfrm>
          <a:prstGeom prst="rect">
            <a:avLst/>
          </a:prstGeom>
        </p:spPr>
        <p:txBody>
          <a:bodyPr wrap="square">
            <a:spAutoFit/>
          </a:bodyPr>
          <a:lstStyle/>
          <a:p>
            <a:r>
              <a:rPr lang="ru-RU" sz="1600" b="1" dirty="0" err="1" smtClean="0"/>
              <a:t>Хіросімський</a:t>
            </a:r>
            <a:r>
              <a:rPr lang="ru-RU" sz="1600" b="1" dirty="0" smtClean="0"/>
              <a:t> </a:t>
            </a:r>
            <a:r>
              <a:rPr lang="ru-RU" sz="1600" b="1" dirty="0" err="1" smtClean="0"/>
              <a:t>меморіал</a:t>
            </a:r>
            <a:r>
              <a:rPr lang="ru-RU" sz="1600" b="1" dirty="0" smtClean="0"/>
              <a:t> миру</a:t>
            </a:r>
            <a:r>
              <a:rPr lang="ru-RU" sz="1600" dirty="0" smtClean="0"/>
              <a:t> — </a:t>
            </a:r>
            <a:r>
              <a:rPr lang="ru-RU" sz="1600" dirty="0" err="1" smtClean="0"/>
              <a:t>історична</a:t>
            </a:r>
            <a:r>
              <a:rPr lang="ru-RU" sz="1600" dirty="0" smtClean="0"/>
              <a:t> </a:t>
            </a:r>
            <a:r>
              <a:rPr lang="ru-RU" sz="1600" dirty="0" err="1" smtClean="0"/>
              <a:t>пам'ятка</a:t>
            </a:r>
            <a:r>
              <a:rPr lang="ru-RU" sz="1600" dirty="0" smtClean="0"/>
              <a:t> у </a:t>
            </a:r>
            <a:r>
              <a:rPr lang="ru-RU" sz="1600" dirty="0" err="1" smtClean="0"/>
              <a:t>місті</a:t>
            </a:r>
            <a:r>
              <a:rPr lang="ru-RU" sz="1600" dirty="0" smtClean="0"/>
              <a:t> </a:t>
            </a:r>
            <a:r>
              <a:rPr lang="ru-RU" sz="1600" dirty="0" err="1" smtClean="0"/>
              <a:t>Хіросіма</a:t>
            </a:r>
            <a:r>
              <a:rPr lang="ru-RU" sz="1600" dirty="0" smtClean="0"/>
              <a:t>, </a:t>
            </a:r>
            <a:r>
              <a:rPr lang="ru-RU" sz="1600" dirty="0" err="1" smtClean="0"/>
              <a:t>Японія</a:t>
            </a:r>
            <a:r>
              <a:rPr lang="ru-RU" sz="1600" dirty="0" smtClean="0"/>
              <a:t>. </a:t>
            </a:r>
            <a:r>
              <a:rPr lang="ru-RU" sz="1600" dirty="0" err="1" smtClean="0"/>
              <a:t>Являє</a:t>
            </a:r>
            <a:r>
              <a:rPr lang="ru-RU" sz="1600" dirty="0" smtClean="0"/>
              <a:t> собою </a:t>
            </a:r>
            <a:r>
              <a:rPr lang="ru-RU" sz="1600" dirty="0" err="1" smtClean="0"/>
              <a:t>руїни</a:t>
            </a:r>
            <a:r>
              <a:rPr lang="ru-RU" sz="1600" dirty="0" smtClean="0"/>
              <a:t> «Дому </a:t>
            </a:r>
            <a:r>
              <a:rPr lang="ru-RU" sz="1600" dirty="0" err="1" smtClean="0"/>
              <a:t>сприяння</a:t>
            </a:r>
            <a:r>
              <a:rPr lang="ru-RU" sz="1600" dirty="0" smtClean="0"/>
              <a:t> </a:t>
            </a:r>
            <a:r>
              <a:rPr lang="ru-RU" sz="1600" dirty="0" err="1" smtClean="0"/>
              <a:t>промисловості</a:t>
            </a:r>
            <a:r>
              <a:rPr lang="ru-RU" sz="1600" dirty="0" smtClean="0"/>
              <a:t>», </a:t>
            </a:r>
            <a:r>
              <a:rPr lang="ru-RU" sz="1600" dirty="0" err="1" smtClean="0"/>
              <a:t>поблизу</a:t>
            </a:r>
            <a:r>
              <a:rPr lang="ru-RU" sz="1600" dirty="0" smtClean="0"/>
              <a:t> </a:t>
            </a:r>
            <a:r>
              <a:rPr lang="ru-RU" sz="1600" dirty="0" err="1" smtClean="0"/>
              <a:t>якого</a:t>
            </a:r>
            <a:r>
              <a:rPr lang="ru-RU" sz="1600" dirty="0" smtClean="0"/>
              <a:t>, 6 </a:t>
            </a:r>
            <a:r>
              <a:rPr lang="ru-RU" sz="1600" dirty="0" err="1" smtClean="0"/>
              <a:t>серпня</a:t>
            </a:r>
            <a:r>
              <a:rPr lang="en-US" sz="1600" dirty="0" smtClean="0"/>
              <a:t> </a:t>
            </a:r>
            <a:r>
              <a:rPr lang="ru-RU" sz="1600" dirty="0" smtClean="0"/>
              <a:t>1945 року, </a:t>
            </a:r>
            <a:r>
              <a:rPr lang="ru-RU" sz="1600" dirty="0" err="1" smtClean="0"/>
              <a:t>було</a:t>
            </a:r>
            <a:r>
              <a:rPr lang="ru-RU" sz="1600" dirty="0" smtClean="0"/>
              <a:t> скинуто </a:t>
            </a:r>
            <a:r>
              <a:rPr lang="ru-RU" sz="1600" dirty="0" err="1" smtClean="0"/>
              <a:t>атомну</a:t>
            </a:r>
            <a:r>
              <a:rPr lang="ru-RU" sz="1600" dirty="0" smtClean="0"/>
              <a:t> бомбу.</a:t>
            </a:r>
            <a:endParaRPr lang="ru-RU" sz="1600" dirty="0"/>
          </a:p>
        </p:txBody>
      </p:sp>
      <p:sp>
        <p:nvSpPr>
          <p:cNvPr id="7" name="Прямоугольник 6"/>
          <p:cNvSpPr/>
          <p:nvPr/>
        </p:nvSpPr>
        <p:spPr>
          <a:xfrm>
            <a:off x="6516216" y="2852936"/>
            <a:ext cx="2627784" cy="830997"/>
          </a:xfrm>
          <a:prstGeom prst="rect">
            <a:avLst/>
          </a:prstGeom>
        </p:spPr>
        <p:txBody>
          <a:bodyPr wrap="square">
            <a:spAutoFit/>
          </a:bodyPr>
          <a:lstStyle/>
          <a:p>
            <a:pPr algn="ctr"/>
            <a:r>
              <a:rPr lang="ru-RU" sz="1600" dirty="0" err="1" smtClean="0"/>
              <a:t>Грибоподібна</a:t>
            </a:r>
            <a:r>
              <a:rPr lang="ru-RU" sz="1600" dirty="0" smtClean="0"/>
              <a:t> </a:t>
            </a:r>
            <a:r>
              <a:rPr lang="ru-RU" sz="1600" dirty="0" err="1" smtClean="0"/>
              <a:t>хмара</a:t>
            </a:r>
            <a:r>
              <a:rPr lang="ru-RU" sz="1600" dirty="0" smtClean="0"/>
              <a:t> над </a:t>
            </a:r>
            <a:r>
              <a:rPr lang="ru-RU" sz="1600" dirty="0" err="1" smtClean="0"/>
              <a:t>Наґасакі</a:t>
            </a:r>
            <a:r>
              <a:rPr lang="ru-RU" sz="1600" dirty="0" smtClean="0"/>
              <a:t> </a:t>
            </a:r>
            <a:r>
              <a:rPr lang="ru-RU" sz="1600" dirty="0" err="1" smtClean="0"/>
              <a:t>після</a:t>
            </a:r>
            <a:r>
              <a:rPr lang="ru-RU" sz="1600" dirty="0" smtClean="0"/>
              <a:t> </a:t>
            </a:r>
            <a:r>
              <a:rPr lang="ru-RU" sz="1600" dirty="0" err="1" smtClean="0"/>
              <a:t>скинення</a:t>
            </a:r>
            <a:r>
              <a:rPr lang="ru-RU" sz="1600" dirty="0" smtClean="0"/>
              <a:t> бомби.</a:t>
            </a:r>
            <a:endParaRPr lang="ru-RU" sz="1600" dirty="0"/>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132936"/>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2000" b="0" i="0" u="none" strike="noStrike" cap="none" normalizeH="0" baseline="0" dirty="0" smtClean="0">
                <a:ln>
                  <a:noFill/>
                </a:ln>
                <a:solidFill>
                  <a:schemeClr val="tx1"/>
                </a:solidFill>
                <a:effectLst/>
                <a:latin typeface="Comic Sans MS" pitchFamily="66" charset="0"/>
                <a:ea typeface="Times New Roman" pitchFamily="18" charset="0"/>
                <a:cs typeface="Arial" pitchFamily="34" charset="0"/>
              </a:rPr>
              <a:t>Загалом, у зовнішній політиці діяльність адміністрації Трумена була підпоряд­кована "холодній війні"; 1947 р. проголошена доктрина стримування мож­ливої агресії з боку СРСР; протидія комуністичним силам в Європі — "доктрина Трумена"; створено НАТО (1949 р.); реалізація програми ре­конструкції європейських економік — план Маршалла (1948—1952 рр.); участь у корейській війні (1950—1953 рр.)</a:t>
            </a:r>
            <a:endParaRPr kumimoji="0" lang="uk-UA" sz="2000" b="0" i="0" u="none" strike="noStrike" cap="none" normalizeH="0" baseline="0" dirty="0" smtClean="0">
              <a:ln>
                <a:noFill/>
              </a:ln>
              <a:solidFill>
                <a:schemeClr val="tx1"/>
              </a:solidFill>
              <a:effectLst/>
              <a:latin typeface="Comic Sans MS" pitchFamily="66" charset="0"/>
              <a:cs typeface="Arial" pitchFamily="34" charset="0"/>
            </a:endParaRPr>
          </a:p>
        </p:txBody>
      </p:sp>
      <p:pic>
        <p:nvPicPr>
          <p:cNvPr id="21507" name="Picture 3" descr="HarryTruman.jpg"/>
          <p:cNvPicPr>
            <a:picLocks noChangeAspect="1" noChangeArrowheads="1"/>
          </p:cNvPicPr>
          <p:nvPr/>
        </p:nvPicPr>
        <p:blipFill>
          <a:blip r:embed="rId2" cstate="print"/>
          <a:srcRect/>
          <a:stretch>
            <a:fillRect/>
          </a:stretch>
        </p:blipFill>
        <p:spPr bwMode="auto">
          <a:xfrm>
            <a:off x="323528" y="2204864"/>
            <a:ext cx="3450674" cy="4365104"/>
          </a:xfrm>
          <a:prstGeom prst="rect">
            <a:avLst/>
          </a:prstGeom>
          <a:noFill/>
        </p:spPr>
      </p:pic>
      <p:pic>
        <p:nvPicPr>
          <p:cNvPr id="21511" name="Picture 7" descr="Great Seal of the United States (obverse).svg"/>
          <p:cNvPicPr>
            <a:picLocks noChangeAspect="1" noChangeArrowheads="1"/>
          </p:cNvPicPr>
          <p:nvPr/>
        </p:nvPicPr>
        <p:blipFill>
          <a:blip r:embed="rId3" cstate="print"/>
          <a:srcRect/>
          <a:stretch>
            <a:fillRect/>
          </a:stretch>
        </p:blipFill>
        <p:spPr bwMode="auto">
          <a:xfrm>
            <a:off x="4427984" y="3140968"/>
            <a:ext cx="2095500" cy="2095501"/>
          </a:xfrm>
          <a:prstGeom prst="rect">
            <a:avLst/>
          </a:prstGeom>
          <a:noFill/>
        </p:spPr>
      </p:pic>
      <p:pic>
        <p:nvPicPr>
          <p:cNvPr id="21513" name="Picture 9" descr="Great Seal of the United States (reverse).svg"/>
          <p:cNvPicPr>
            <a:picLocks noChangeAspect="1" noChangeArrowheads="1"/>
          </p:cNvPicPr>
          <p:nvPr/>
        </p:nvPicPr>
        <p:blipFill>
          <a:blip r:embed="rId4" cstate="print"/>
          <a:srcRect/>
          <a:stretch>
            <a:fillRect/>
          </a:stretch>
        </p:blipFill>
        <p:spPr bwMode="auto">
          <a:xfrm>
            <a:off x="6732240" y="3140968"/>
            <a:ext cx="2095500" cy="2095501"/>
          </a:xfrm>
          <a:prstGeom prst="rect">
            <a:avLst/>
          </a:prstGeom>
          <a:noFill/>
        </p:spPr>
      </p:pic>
      <p:sp>
        <p:nvSpPr>
          <p:cNvPr id="7" name="Прямоугольник 6"/>
          <p:cNvSpPr/>
          <p:nvPr/>
        </p:nvSpPr>
        <p:spPr>
          <a:xfrm>
            <a:off x="5724128" y="5517232"/>
            <a:ext cx="2487219" cy="369332"/>
          </a:xfrm>
          <a:prstGeom prst="rect">
            <a:avLst/>
          </a:prstGeom>
        </p:spPr>
        <p:txBody>
          <a:bodyPr wrap="none">
            <a:spAutoFit/>
          </a:bodyPr>
          <a:lstStyle/>
          <a:p>
            <a:r>
              <a:rPr lang="uk-UA" b="1" dirty="0" smtClean="0"/>
              <a:t>Велика</a:t>
            </a:r>
            <a:r>
              <a:rPr lang="ru-RU" b="1" dirty="0" smtClean="0"/>
              <a:t> печать США</a:t>
            </a:r>
            <a:endParaRPr lang="ru-RU" dirty="0"/>
          </a:p>
        </p:txBody>
      </p:sp>
    </p:spTree>
  </p:cSld>
  <p:clrMapOvr>
    <a:masterClrMapping/>
  </p:clrMapOvr>
  <mc:AlternateContent xmlns:mc="http://schemas.openxmlformats.org/markup-compatibility/2006" xmlns:p14="http://schemas.microsoft.com/office/powerpoint/2010/main">
    <mc:Choice Requires="p14">
      <p:transition spd="slow" p14:dur="2000">
        <p:cover/>
      </p:transition>
    </mc:Choice>
    <mc:Fallback xmlns="">
      <p:transition spd="slow">
        <p:cov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502</TotalTime>
  <Words>316</Words>
  <Application>Microsoft Office PowerPoint</Application>
  <PresentationFormat>Экран (4:3)</PresentationFormat>
  <Paragraphs>26</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Трек</vt:lpstr>
      <vt:lpstr>Гаррі Трумен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Diana</dc:creator>
  <cp:lastModifiedBy>kkk</cp:lastModifiedBy>
  <cp:revision>35</cp:revision>
  <dcterms:created xsi:type="dcterms:W3CDTF">2014-11-06T17:47:19Z</dcterms:created>
  <dcterms:modified xsi:type="dcterms:W3CDTF">2015-02-17T15:44:27Z</dcterms:modified>
</cp:coreProperties>
</file>