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6C82C0-46A6-4CAB-856D-42BD227461F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1F033D-51AF-47A2-94DE-9BE065F0D5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375848" cy="33232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</a:t>
            </a:r>
            <a:r>
              <a:rPr lang="uk-UA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ія</a:t>
            </a:r>
            <a:r>
              <a:rPr lang="uk-UA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тему </a:t>
            </a:r>
            <a:r>
              <a:rPr lang="uk-UA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“Нація</a:t>
            </a:r>
            <a:r>
              <a:rPr lang="uk-UA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Етнос. </a:t>
            </a:r>
            <a:r>
              <a:rPr lang="uk-UA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Націоналізм.”</a:t>
            </a:r>
            <a:endParaRPr lang="ru-RU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11-А класу </a:t>
            </a:r>
          </a:p>
          <a:p>
            <a:r>
              <a:rPr lang="uk-UA" dirty="0" smtClean="0"/>
              <a:t>Лавриненко Інна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міжнаціональних</a:t>
            </a:r>
            <a:r>
              <a:rPr lang="ru-RU" b="1" dirty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Державно-правові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незадоволення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правовим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становищем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власної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державності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конфлікт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владними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органами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перебуває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2. 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Етнотериторіальні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визначення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кордонів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Етнодемографічні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захист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прав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корінної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Соціально-психологічні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зміна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способу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порушення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прав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24945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r>
              <a:rPr lang="uk-UA" sz="1600" b="1" dirty="0" smtClean="0"/>
              <a:t>Шляхи </a:t>
            </a:r>
            <a:r>
              <a:rPr lang="uk-UA" sz="1600" b="1" dirty="0" err="1" smtClean="0"/>
              <a:t>розв</a:t>
            </a:r>
            <a:r>
              <a:rPr lang="en-US" sz="1600" b="1" dirty="0" smtClean="0"/>
              <a:t>`</a:t>
            </a:r>
            <a:r>
              <a:rPr lang="ru-RU" sz="1600" b="1" dirty="0" err="1" smtClean="0"/>
              <a:t>язання</a:t>
            </a:r>
            <a:r>
              <a:rPr lang="ru-RU" sz="1600" b="1" dirty="0" smtClean="0"/>
              <a:t> м</a:t>
            </a:r>
            <a:r>
              <a:rPr lang="uk-UA" sz="1600" b="1" dirty="0" err="1" smtClean="0"/>
              <a:t>іжнаціональних</a:t>
            </a:r>
            <a:r>
              <a:rPr lang="uk-UA" sz="1600" b="1" dirty="0" smtClean="0"/>
              <a:t> конфліктів:</a:t>
            </a:r>
          </a:p>
          <a:p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96952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uk-UA" sz="1600" dirty="0" smtClean="0"/>
          </a:p>
          <a:p>
            <a:pPr marL="342900" indent="-342900">
              <a:buAutoNum type="arabicPeriod"/>
            </a:pPr>
            <a:endParaRPr lang="uk-UA" sz="1600" dirty="0"/>
          </a:p>
          <a:p>
            <a:pPr marL="342900" indent="-342900">
              <a:buAutoNum type="arabicPeriod"/>
            </a:pPr>
            <a:endParaRPr lang="uk-UA" sz="1600" dirty="0" smtClean="0"/>
          </a:p>
          <a:p>
            <a:pPr marL="342900" indent="-342900">
              <a:buAutoNum type="arabicPeriod"/>
            </a:pPr>
            <a:endParaRPr lang="uk-UA" sz="1600" dirty="0"/>
          </a:p>
          <a:p>
            <a:pPr marL="342900" indent="-342900">
              <a:buAutoNum type="arabicPeriod"/>
            </a:pPr>
            <a:endParaRPr lang="uk-UA" sz="1600" dirty="0" smtClean="0"/>
          </a:p>
          <a:p>
            <a:pPr marL="342900" indent="-342900">
              <a:buAutoNum type="arabicPeriod"/>
            </a:pPr>
            <a:endParaRPr lang="uk-UA" sz="1600" dirty="0"/>
          </a:p>
          <a:p>
            <a:pPr marL="342900" indent="-342900">
              <a:buAutoNum type="arabicPeriod"/>
            </a:pPr>
            <a:endParaRPr lang="uk-UA" sz="1600" dirty="0" smtClean="0"/>
          </a:p>
          <a:p>
            <a:pPr marL="342900" indent="-342900">
              <a:buAutoNum type="arabicPeriod"/>
            </a:pPr>
            <a:r>
              <a:rPr lang="uk-UA" sz="1600" dirty="0" smtClean="0"/>
              <a:t>Усвідомлення усіма людьми неприйнятності насильства, вироблення поваги до національних почуттів всіх етнічних груп.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 Провадження лояльної, продуманої  політики з урахуванням інтересів усіх народів і народностей.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 Створення ефективно діючих міжнародних комісій, рад, інших організацій для мирного </a:t>
            </a:r>
            <a:r>
              <a:rPr lang="uk-UA" sz="1600" dirty="0" err="1" smtClean="0"/>
              <a:t>розв</a:t>
            </a:r>
            <a:r>
              <a:rPr lang="en-US" sz="1600" dirty="0" smtClean="0"/>
              <a:t>`</a:t>
            </a:r>
            <a:r>
              <a:rPr lang="uk-UA" sz="1600" dirty="0" err="1" smtClean="0"/>
              <a:t>язання</a:t>
            </a:r>
            <a:r>
              <a:rPr lang="uk-UA" sz="1600" dirty="0" smtClean="0"/>
              <a:t> національних суперечок.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 Надання національно-культурної автономії усім бажаючим національним меншинам, що дозволить їм зберегти свою мову, культуру, релігію і традиції.</a:t>
            </a:r>
            <a:endParaRPr lang="uk-UA" sz="1600" dirty="0"/>
          </a:p>
        </p:txBody>
      </p:sp>
      <p:pic>
        <p:nvPicPr>
          <p:cNvPr id="6" name="Рисунок 5" descr="4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5320456" cy="3519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Етнос : його основні ознаки та особливості :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Слово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етнос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перекладається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грецької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«народ»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означає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групу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людей,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об’єднані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суб’єктивними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об’єктивними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ознаками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До них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відносяться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культура,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проживання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самосвідомість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Правда,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набагато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широке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ніж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просто “народ”.</a:t>
            </a:r>
          </a:p>
          <a:p>
            <a:pPr fontAlgn="base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етносу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думку одних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вчених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культура.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додають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сюди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етнічну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самосвідомість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проживання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Треті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приєднують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ознак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психологічну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сутність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людей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Інакше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кажучи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етнос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складатися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біологічних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соціально-економічних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особливостей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певного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народу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почав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формуватися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100 000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тому. До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виникнення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існували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поняття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сім’я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клан.</a:t>
            </a:r>
          </a:p>
          <a:p>
            <a:pPr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етносам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відносяться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племена,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народності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завершують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ланцюжок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держав вони не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розпадаються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переміщуються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самостійно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будь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територіям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Необхідно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виділити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етносу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державність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поняття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поступово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еволюціонує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проходить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стадії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племені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народностей,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стаючи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нацією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Біологічна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спільність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етносу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соціально-політичну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сходинкою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формуванні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плем’я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Спочатку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воно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складалося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людей,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розмовляли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 одному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тому ж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мовою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проживали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одній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території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притаманне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пологовому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строю,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розпаду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формується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нова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спільність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людей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назвою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народність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</p:txBody>
      </p:sp>
      <p:pic>
        <p:nvPicPr>
          <p:cNvPr id="3" name="Рисунок 2" descr="Oto_dele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499992" cy="3841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omo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57200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Деякі </a:t>
            </a:r>
            <a:r>
              <a:rPr lang="uk-UA" sz="1400" dirty="0" err="1" smtClean="0">
                <a:solidFill>
                  <a:schemeClr val="tx2">
                    <a:lumMod val="75000"/>
                  </a:schemeClr>
                </a:solidFill>
              </a:rPr>
              <a:t>прелемена</a:t>
            </a: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 ще досі існують.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народності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стали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виникати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рабовласницького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ладу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феодалізму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етносу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відрізняли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територія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культура,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економіка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Народність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набагато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плем’я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родинні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зв’язки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інші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спостерігається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племені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Етнічні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об’єднуються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включатися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абсолютно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неспоріднені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етноси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Народності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собі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нестійкі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епоху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феодалізму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часто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розпадалися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утворюючи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цьому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великій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виникали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держав.</a:t>
            </a:r>
          </a:p>
          <a:p>
            <a:pPr fontAlgn="base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етносу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народності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перш за все,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самосвідомість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Останній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вищий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тип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етносу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Нац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ія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– певна форма існування етносу, характерна для певного стану історичного розвитку.</a:t>
            </a:r>
          </a:p>
          <a:p>
            <a:pPr fontAlgn="base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Отже, нація – історично сформована спільнота людей, якій притаманні спільні  економічне життя, мова, територія, певні ознаки психології, які виявляються в особливостях її культури, мистецтва та побуту.</a:t>
            </a:r>
          </a:p>
          <a:p>
            <a:pPr fontAlgn="base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892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tx2">
                    <a:lumMod val="75000"/>
                  </a:schemeClr>
                </a:solidFill>
              </a:rPr>
              <a:t>Національна свідомість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 — сукупність теоретичних, буденних, масових, елітних, власне національних і зарубіжних ідей, настанов, прагнень, культурних набутків, які сприяють прогресивному розвитку нації в усіх сферах її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;  або сукупність соціальних, моральних, політичних, економічних, естетичних, релігійних, філософських поглядів, що характеризують зміст, рівень і особливості духовного розвитку націй.</a:t>
            </a:r>
          </a:p>
          <a:p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Складові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національної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свідомості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сприйняття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оточуючого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світу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усвідомлення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національно-етнічної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належності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історії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своєї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національно-етнічної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спільноти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представників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національностей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патріотичні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патріотична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самосвідомість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усвідомлення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національно-державної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спільності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uk-UA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Національний інтерес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– сукупність потреб і прагнень народів тієї чи іншої держави створити необхідні для себе життєві умови, усвідомлення свого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сувернітету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, встановлення взаємних відносин з народами інших країн.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85324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Міжнаціональна диференціація 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- це процес роз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`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єднання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розділення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протистояння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націй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етносів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народів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Міжнаціональна інтеграція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– це процес поступового об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`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єднання різних етносів, народів і націй через сфери суспільного життя.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 descr="1354706183_shemi-do-konspektu-urokiv-lyudina-i-svit-11-k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693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Націоналізм. Міжнаціональні  конфлікти та  шляхи їх подолання.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Націоналізм</a:t>
            </a:r>
            <a:r>
              <a:rPr lang="uk-UA" sz="1600" dirty="0" smtClean="0"/>
              <a:t>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ідеологія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напрямок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базовим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принципом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яких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теза про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цінність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нації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 як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найвищої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форми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суспільної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єдності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первинності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державотворчому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процесі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Відрізняється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різноманіттям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течій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деякі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них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суперечать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одне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одній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Як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політичний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націоналізм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прагне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відстоювання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інтересів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національної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спільноти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відносинах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державною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владою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Euromaidan-01-dec-2013_4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5996184" cy="3972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band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53" y="2708920"/>
            <a:ext cx="2587787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іжнаціональний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конфлікт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– одна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форм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відносин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національними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спільнотами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характеризується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станом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взаємних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претензій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відкритим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протистоянням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етносів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народів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націй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тенденцію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наростання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протистояння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аж до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збройних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зіткнень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5373260e2c1ad_14000553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4397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816424" cy="2598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anezh-640x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403244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90_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77072"/>
            <a:ext cx="381642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Причини міжнаціональних конфліктів:</a:t>
            </a:r>
          </a:p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виділити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декілька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основних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причин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міжнародних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конфліктів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недосконалість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людської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природи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бідність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нерівність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добробуті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народів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різних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країн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соціально-економічний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політичний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лад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держави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рівень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цивілізованості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невпорядкованість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міжнародних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стосунків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Практика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міжнародних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відносин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свідчить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основі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суперечності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зрідка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лежить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якийсь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чинник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Джерелом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суперечностей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здебільшого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інтереси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певних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держав,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економічних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союзів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військово-політичних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блоків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Предметом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суперечностей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часто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території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кордони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(о. Коса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Тузла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2003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p.),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прагнення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посісти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домінуюче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становище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регіоні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протистояння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економічних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політичних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інтересів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країн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розвиваються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негативні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етнічні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стереотипи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релігійні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протиріччя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Хантінгтон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виділяючи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західну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японську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ісламську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слов'янсько-православну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африканські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цивілізації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вважає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основні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конфлікти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майбутньому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відбуватимуться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країнами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різних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культурно-цивілізаційних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типів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Зразок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таких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конфліктів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Хантінгтон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убачає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 Балканах, де,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думку,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триває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боротьба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народами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західної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словенці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хорвати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слов'янсько-православної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серби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чорногорці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мусульманської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боснійські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мусульмани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цивілізацій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Отже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нині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міжнародні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відносини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все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залишаються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сферою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розбіжностей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інтересів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суперництва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непередбачуваності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конфліктів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насильства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стверджувати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міжнародний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конфлікт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зіткнення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двох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різноспрямованих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сил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метою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реалізації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цілей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інтересів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умовах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протидії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</TotalTime>
  <Words>845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Презентація на тему “Нація. Етнос. Націоналізм.”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4</cp:lastModifiedBy>
  <cp:revision>17</cp:revision>
  <dcterms:created xsi:type="dcterms:W3CDTF">2014-05-15T17:38:41Z</dcterms:created>
  <dcterms:modified xsi:type="dcterms:W3CDTF">2014-05-15T20:26:22Z</dcterms:modified>
</cp:coreProperties>
</file>