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AEAA6C-9168-4B17-8E2B-2AF2C154FB3B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1E3A3F-F161-4F38-82C5-2FC834D966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5%D1%80%D1%82%D0%B2%D0%B8%D0%B9_%D0%BF%D1%96%D0%B2%D0%B5%D0%BD%D1%8C" TargetMode="External"/><Relationship Id="rId13" Type="http://schemas.openxmlformats.org/officeDocument/2006/relationships/hyperlink" Target="http://uk.wikipedia.org/wiki/%D0%A8%D0%B5%D1%88%D0%BE%D1%80%D0%B8_(%D1%84%D0%B5%D1%81%D1%82%D0%B8%D0%B2%D0%B0%D0%BB%D1%8C)" TargetMode="External"/><Relationship Id="rId3" Type="http://schemas.openxmlformats.org/officeDocument/2006/relationships/hyperlink" Target="http://uk.wikipedia.org/wiki/%D0%84%D0%B2%D1%80%D0%BE%D0%B1%D0%B0%D1%87%D0%B5%D0%BD%D0%BD%D1%8F" TargetMode="External"/><Relationship Id="rId7" Type="http://schemas.openxmlformats.org/officeDocument/2006/relationships/hyperlink" Target="http://uk.wikipedia.org/wiki/%D0%9A%D1%80%D0%B8%D1%85%D1%96%D1%82%D0%BA%D0%B0" TargetMode="External"/><Relationship Id="rId12" Type="http://schemas.openxmlformats.org/officeDocument/2006/relationships/hyperlink" Target="http://uk.wikipedia.org/w/index.php?title=%D0%9C%D0%B5%D0%BD%D1%81%D0%B0%D1%83%D0%BD%D0%B4&amp;action=edit&amp;redlink=1" TargetMode="External"/><Relationship Id="rId2" Type="http://schemas.openxmlformats.org/officeDocument/2006/relationships/hyperlink" Target="http://uk.wikipedia.org/wiki/%D0%A1%D0%B5%D1%80%D0%B4%D1%8E%D1%87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E%D0%BF%D0%BB%D1%96_%D0%92%D1%96%D0%B4%D0%BE%D0%BF%D0%BB%D1%8F%D1%81%D0%BE%D0%B2%D0%B0" TargetMode="External"/><Relationship Id="rId11" Type="http://schemas.openxmlformats.org/officeDocument/2006/relationships/hyperlink" Target="http://uk.wikipedia.org/wiki/%D0%9F%D1%96%D0%BA%D0%BA%D0%B0%D1%80%D0%B4%D1%96%D0%B9%D1%81%D1%8C%D0%BA%D0%B0_%D1%82%D0%B5%D1%80%D1%86%D1%96%D1%8F" TargetMode="External"/><Relationship Id="rId5" Type="http://schemas.openxmlformats.org/officeDocument/2006/relationships/hyperlink" Target="http://uk.wikipedia.org/wiki/%D0%84%D0%B2%D1%80%D0%BE%D0%B1%D0%B0%D1%87%D0%B5%D0%BD%D0%BD%D1%8F_2005" TargetMode="External"/><Relationship Id="rId10" Type="http://schemas.openxmlformats.org/officeDocument/2006/relationships/hyperlink" Target="http://uk.wikipedia.org/wiki/%D0%A0%D0%BE%D0%BA-%D0%B5%D0%BA%D0%B7%D0%B8%D1%81%D1%82%D0%B5%D0%BD%D1%86%D1%96%D1%8F" TargetMode="External"/><Relationship Id="rId4" Type="http://schemas.openxmlformats.org/officeDocument/2006/relationships/hyperlink" Target="http://uk.wikipedia.org/wiki/%D0%84%D0%B2%D1%80%D0%BE%D0%B1%D0%B0%D1%87%D0%B5%D0%BD%D0%BD%D1%8F_2004" TargetMode="External"/><Relationship Id="rId9" Type="http://schemas.openxmlformats.org/officeDocument/2006/relationships/hyperlink" Target="http://uk.wikipedia.org/wiki/%D0%A1%D0%BA%D1%80%D1%83%D0%B4%D0%B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0%BA%D1%80%D0%B0%D1%97%D0%BD%D0%B0" TargetMode="External"/><Relationship Id="rId2" Type="http://schemas.openxmlformats.org/officeDocument/2006/relationships/hyperlink" Target="http://uk.wikipedia.org/wiki/%D0%A1%D0%A0%D0%A1%D0%A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uk.wikipedia.org/wiki/%D0%9C%D0%BE%D0%BB%D0%B4%D0%BE%D0%B2%D0%B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6%D1%96%D0%BE%D0%BD%D0%B0%D0%BB%D1%8C%D0%BD%D0%B0_%D0%B2%D1%81%D0%B5%D1%83%D0%BA%D1%80%D0%B0%D1%97%D0%BD%D1%81%D1%8C%D0%BA%D0%B0_%D0%BC%D1%83%D0%B7%D0%B8%D1%87%D0%BD%D0%B0_%D1%81%D0%BF%D1%96%D0%BB%D0%BA%D0%B0" TargetMode="External"/><Relationship Id="rId2" Type="http://schemas.openxmlformats.org/officeDocument/2006/relationships/hyperlink" Target="http://uk.wikipedia.org/wiki/%D0%9D%D0%B0%D1%86%D1%96%D0%BE%D0%BD%D0%B0%D0%BB%D1%8C%D0%BD%D0%B0_%D1%81%D0%BF%D1%96%D0%BB%D0%BA%D0%B0_%D0%BA%D0%BE%D0%BC%D0%BF%D0%BE%D0%B7%D0%B8%D1%82%D0%BE%D1%80%D1%96%D0%B2_%D0%A3%D0%BA%D1%80%D0%B0%D1%97%D0%BD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8%D1%80%D0%BE%D1%81%D0%BB%D0%B0%D0%B2_%D0%A1%D0%BA%D0%BE%D1%80%D0%B8%D0%BA" TargetMode="External"/><Relationship Id="rId2" Type="http://schemas.openxmlformats.org/officeDocument/2006/relationships/hyperlink" Target="http://uk.wikipedia.org/wiki/%D0%92%D0%BE%D0%BB%D0%BE%D0%B4%D0%B8%D0%BC%D0%B8%D1%80_%D0%A0%D1%83%D0%BD%D1%87%D0%B0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3%D0%B0%D0%BD%D0%BD%D0%B0_%D0%93%D0%B0%D0%B2%D1%80%D0%B8%D0%BB%D0%B5%D1%86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Сивак</a:t>
            </a:r>
            <a:r>
              <a:rPr lang="uk-UA" dirty="0" smtClean="0"/>
              <a:t> Володимир 7(11)-Е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dirty="0" smtClean="0"/>
              <a:t>Культура України. Сучасна Музика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На сучасній українській сцені представлені майже всі музичні напрями: від </a:t>
            </a:r>
            <a:r>
              <a:rPr lang="uk-UA" sz="4000" dirty="0" err="1" smtClean="0">
                <a:solidFill>
                  <a:schemeClr val="bg1"/>
                </a:solidFill>
              </a:rPr>
              <a:t>фолку</a:t>
            </a:r>
            <a:r>
              <a:rPr lang="uk-UA" sz="4000" dirty="0" smtClean="0">
                <a:solidFill>
                  <a:schemeClr val="bg1"/>
                </a:solidFill>
              </a:rPr>
              <a:t> до </a:t>
            </a:r>
            <a:r>
              <a:rPr lang="en-US" sz="4000" dirty="0" smtClean="0">
                <a:solidFill>
                  <a:schemeClr val="bg1"/>
                </a:solidFill>
              </a:rPr>
              <a:t>acid </a:t>
            </a:r>
            <a:r>
              <a:rPr lang="uk-UA" sz="4000" dirty="0" smtClean="0">
                <a:solidFill>
                  <a:schemeClr val="bg1"/>
                </a:solidFill>
              </a:rPr>
              <a:t>джазу. Активно розвивається клубна культура. Популярність багатьох українських </a:t>
            </a:r>
            <a:r>
              <a:rPr lang="uk-UA" sz="4000" dirty="0" err="1" smtClean="0">
                <a:solidFill>
                  <a:schemeClr val="bg1"/>
                </a:solidFill>
              </a:rPr>
              <a:t>поп-виконавців</a:t>
            </a:r>
            <a:r>
              <a:rPr lang="uk-UA" sz="4000" dirty="0" smtClean="0">
                <a:solidFill>
                  <a:schemeClr val="bg1"/>
                </a:solidFill>
              </a:rPr>
              <a:t> — Софії Ротару, Ірини Білик, Олександра Пономарьова, ВІА Гра, Ані Лорак, </a:t>
            </a:r>
            <a:r>
              <a:rPr lang="uk-UA" sz="4000" dirty="0" err="1" smtClean="0">
                <a:solidFill>
                  <a:schemeClr val="bg1"/>
                </a:solidFill>
                <a:hlinkClick r:id="rId2" tooltip="Сердючка"/>
              </a:rPr>
              <a:t>Вєрки</a:t>
            </a:r>
            <a:r>
              <a:rPr lang="uk-UA" sz="4000" dirty="0" smtClean="0">
                <a:solidFill>
                  <a:schemeClr val="bg1"/>
                </a:solidFill>
                <a:hlinkClick r:id="rId2" tooltip="Сердючка"/>
              </a:rPr>
              <a:t> </a:t>
            </a:r>
            <a:r>
              <a:rPr lang="uk-UA" sz="4000" dirty="0" err="1" smtClean="0">
                <a:solidFill>
                  <a:schemeClr val="bg1"/>
                </a:solidFill>
                <a:hlinkClick r:id="rId2" tooltip="Сердючка"/>
              </a:rPr>
              <a:t>Сердючки</a:t>
            </a:r>
            <a:r>
              <a:rPr lang="uk-UA" sz="4000" dirty="0" smtClean="0">
                <a:solidFill>
                  <a:schemeClr val="bg1"/>
                </a:solidFill>
              </a:rPr>
              <a:t> — давно перетнула кордони України і утвердилася в країнах СНД. Популярна музика представлена на фестивалях «Червона рута», «Таврійські ігри», «Чайка» та інших.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Виконавці з України достойно представляли Україну на конкурсах </a:t>
            </a:r>
            <a:r>
              <a:rPr lang="uk-UA" sz="4000" dirty="0" err="1" smtClean="0">
                <a:solidFill>
                  <a:schemeClr val="bg1"/>
                </a:solidFill>
                <a:hlinkClick r:id="rId3" tooltip="Євробачення"/>
              </a:rPr>
              <a:t>Євробачення</a:t>
            </a:r>
            <a:r>
              <a:rPr lang="uk-UA" sz="4000" dirty="0" smtClean="0">
                <a:solidFill>
                  <a:schemeClr val="bg1"/>
                </a:solidFill>
              </a:rPr>
              <a:t>, зокрема Руслана, яка синтезувала у своїй музиці фольклорні мотиви карпатського регіону, стала переможницею конкурсу </a:t>
            </a:r>
            <a:r>
              <a:rPr lang="uk-UA" sz="4000" dirty="0" err="1" smtClean="0">
                <a:solidFill>
                  <a:schemeClr val="bg1"/>
                </a:solidFill>
                <a:hlinkClick r:id="rId4" tooltip="Євробачення 2004"/>
              </a:rPr>
              <a:t>Євробачення</a:t>
            </a:r>
            <a:r>
              <a:rPr lang="uk-UA" sz="4000" dirty="0" smtClean="0">
                <a:solidFill>
                  <a:schemeClr val="bg1"/>
                </a:solidFill>
                <a:hlinkClick r:id="rId4" tooltip="Євробачення 2004"/>
              </a:rPr>
              <a:t>-2004</a:t>
            </a:r>
            <a:r>
              <a:rPr lang="uk-UA" sz="4000" dirty="0" smtClean="0">
                <a:solidFill>
                  <a:schemeClr val="bg1"/>
                </a:solidFill>
              </a:rPr>
              <a:t>, виборовши для України право на проведення наступного конкурсу — </a:t>
            </a:r>
            <a:r>
              <a:rPr lang="uk-UA" sz="4000" dirty="0" err="1" smtClean="0">
                <a:solidFill>
                  <a:schemeClr val="bg1"/>
                </a:solidFill>
                <a:hlinkClick r:id="rId5" tooltip="Євробачення 2005"/>
              </a:rPr>
              <a:t>Євробачення</a:t>
            </a:r>
            <a:r>
              <a:rPr lang="uk-UA" sz="4000" dirty="0" smtClean="0">
                <a:solidFill>
                  <a:schemeClr val="bg1"/>
                </a:solidFill>
                <a:hlinkClick r:id="rId5" tooltip="Євробачення 2005"/>
              </a:rPr>
              <a:t>-2005</a:t>
            </a:r>
            <a:r>
              <a:rPr lang="uk-UA" sz="4000" dirty="0" smtClean="0">
                <a:solidFill>
                  <a:schemeClr val="bg1"/>
                </a:solidFill>
              </a:rPr>
              <a:t>. На </a:t>
            </a:r>
            <a:r>
              <a:rPr lang="uk-UA" sz="4000" dirty="0" err="1" smtClean="0">
                <a:solidFill>
                  <a:schemeClr val="bg1"/>
                </a:solidFill>
                <a:hlinkClick r:id="rId4" tooltip="Євробачення 2004"/>
              </a:rPr>
              <a:t>Євробаченні</a:t>
            </a:r>
            <a:r>
              <a:rPr lang="uk-UA" sz="4000" dirty="0" smtClean="0">
                <a:solidFill>
                  <a:schemeClr val="bg1"/>
                </a:solidFill>
                <a:hlinkClick r:id="rId4" tooltip="Євробачення 2004"/>
              </a:rPr>
              <a:t>-2007</a:t>
            </a:r>
            <a:r>
              <a:rPr lang="uk-UA" sz="4000" dirty="0" smtClean="0">
                <a:solidFill>
                  <a:schemeClr val="bg1"/>
                </a:solidFill>
              </a:rPr>
              <a:t> відзначилась </a:t>
            </a:r>
            <a:r>
              <a:rPr lang="uk-UA" sz="4000" dirty="0" err="1" smtClean="0">
                <a:solidFill>
                  <a:schemeClr val="bg1"/>
                </a:solidFill>
                <a:hlinkClick r:id="rId2" tooltip="Сердючка"/>
              </a:rPr>
              <a:t>Вєрка</a:t>
            </a:r>
            <a:r>
              <a:rPr lang="uk-UA" sz="4000" dirty="0" smtClean="0">
                <a:solidFill>
                  <a:schemeClr val="bg1"/>
                </a:solidFill>
                <a:hlinkClick r:id="rId2" tooltip="Сердючка"/>
              </a:rPr>
              <a:t> </a:t>
            </a:r>
            <a:r>
              <a:rPr lang="uk-UA" sz="4000" dirty="0" err="1" smtClean="0">
                <a:solidFill>
                  <a:schemeClr val="bg1"/>
                </a:solidFill>
                <a:hlinkClick r:id="rId2" tooltip="Сердючка"/>
              </a:rPr>
              <a:t>Сердючка</a:t>
            </a:r>
            <a:r>
              <a:rPr lang="uk-UA" sz="4000" dirty="0" smtClean="0">
                <a:solidFill>
                  <a:schemeClr val="bg1"/>
                </a:solidFill>
              </a:rPr>
              <a:t>, посівши другу сходинку. А Злата </a:t>
            </a:r>
            <a:r>
              <a:rPr lang="uk-UA" sz="4000" dirty="0" err="1" smtClean="0">
                <a:solidFill>
                  <a:schemeClr val="bg1"/>
                </a:solidFill>
              </a:rPr>
              <a:t>Огневич</a:t>
            </a:r>
            <a:r>
              <a:rPr lang="uk-UA" sz="4000" dirty="0" smtClean="0">
                <a:solidFill>
                  <a:schemeClr val="bg1"/>
                </a:solidFill>
              </a:rPr>
              <a:t> з </a:t>
            </a:r>
            <a:r>
              <a:rPr lang="uk-UA" sz="4000" dirty="0" err="1" smtClean="0">
                <a:solidFill>
                  <a:schemeClr val="bg1"/>
                </a:solidFill>
              </a:rPr>
              <a:t>Євробачення</a:t>
            </a:r>
            <a:r>
              <a:rPr lang="uk-UA" sz="4000" dirty="0" smtClean="0">
                <a:solidFill>
                  <a:schemeClr val="bg1"/>
                </a:solidFill>
              </a:rPr>
              <a:t>-2013 привезла до України третє місце.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Поруч з тим розвивається українська рок-музика. Серед найвідоміших гуртів — «Океан Ельзи», </a:t>
            </a:r>
            <a:r>
              <a:rPr lang="uk-UA" sz="4000" dirty="0" smtClean="0">
                <a:solidFill>
                  <a:schemeClr val="bg1"/>
                </a:solidFill>
                <a:hlinkClick r:id="rId6" tooltip="Воплі Відоплясова"/>
              </a:rPr>
              <a:t>«</a:t>
            </a:r>
            <a:r>
              <a:rPr lang="uk-UA" sz="4000" dirty="0" err="1" smtClean="0">
                <a:solidFill>
                  <a:schemeClr val="bg1"/>
                </a:solidFill>
                <a:hlinkClick r:id="rId6" tooltip="Воплі Відоплясова"/>
              </a:rPr>
              <a:t>Воплі</a:t>
            </a:r>
            <a:r>
              <a:rPr lang="uk-UA" sz="4000" dirty="0" smtClean="0">
                <a:solidFill>
                  <a:schemeClr val="bg1"/>
                </a:solidFill>
                <a:hlinkClick r:id="rId6" tooltip="Воплі Відоплясова"/>
              </a:rPr>
              <a:t> </a:t>
            </a:r>
            <a:r>
              <a:rPr lang="uk-UA" sz="4000" dirty="0" err="1" smtClean="0">
                <a:solidFill>
                  <a:schemeClr val="bg1"/>
                </a:solidFill>
                <a:hlinkClick r:id="rId6" tooltip="Воплі Відоплясова"/>
              </a:rPr>
              <a:t>Відоплясова</a:t>
            </a:r>
            <a:r>
              <a:rPr lang="uk-UA" sz="4000" dirty="0" smtClean="0">
                <a:solidFill>
                  <a:schemeClr val="bg1"/>
                </a:solidFill>
                <a:hlinkClick r:id="rId6" tooltip="Воплі Відоплясова"/>
              </a:rPr>
              <a:t>»</a:t>
            </a:r>
            <a:r>
              <a:rPr lang="uk-UA" sz="4000" dirty="0" smtClean="0">
                <a:solidFill>
                  <a:schemeClr val="bg1"/>
                </a:solidFill>
              </a:rPr>
              <a:t>, «Танок на майдані Конго»,</a:t>
            </a:r>
            <a:r>
              <a:rPr lang="uk-UA" sz="4000" dirty="0" smtClean="0">
                <a:solidFill>
                  <a:schemeClr val="bg1"/>
                </a:solidFill>
                <a:hlinkClick r:id="rId7" tooltip="Крихітка"/>
              </a:rPr>
              <a:t>«Крихітка»</a:t>
            </a:r>
            <a:r>
              <a:rPr lang="uk-UA" sz="4000" dirty="0" smtClean="0">
                <a:solidFill>
                  <a:schemeClr val="bg1"/>
                </a:solidFill>
              </a:rPr>
              <a:t>, «Скрябін», «Тартак», «Плач Єремії», «Кому Вниз», </a:t>
            </a:r>
            <a:r>
              <a:rPr lang="uk-UA" sz="4000" dirty="0" smtClean="0">
                <a:solidFill>
                  <a:schemeClr val="bg1"/>
                </a:solidFill>
                <a:hlinkClick r:id="rId8" tooltip="Мертвий півень"/>
              </a:rPr>
              <a:t>«Мертвий півень»</a:t>
            </a:r>
            <a:r>
              <a:rPr lang="uk-UA" sz="4000" dirty="0" smtClean="0">
                <a:solidFill>
                  <a:schemeClr val="bg1"/>
                </a:solidFill>
              </a:rPr>
              <a:t>, </a:t>
            </a:r>
            <a:r>
              <a:rPr lang="uk-UA" sz="4000" dirty="0" smtClean="0">
                <a:solidFill>
                  <a:schemeClr val="bg1"/>
                </a:solidFill>
                <a:hlinkClick r:id="rId9" tooltip="Скрудж"/>
              </a:rPr>
              <a:t>«</a:t>
            </a:r>
            <a:r>
              <a:rPr lang="uk-UA" sz="4000" dirty="0" err="1" smtClean="0">
                <a:solidFill>
                  <a:schemeClr val="bg1"/>
                </a:solidFill>
                <a:hlinkClick r:id="rId9" tooltip="Скрудж"/>
              </a:rPr>
              <a:t>Скрудж</a:t>
            </a:r>
            <a:r>
              <a:rPr lang="uk-UA" sz="4000" dirty="0" smtClean="0">
                <a:solidFill>
                  <a:schemeClr val="bg1"/>
                </a:solidFill>
                <a:hlinkClick r:id="rId9" tooltip="Скрудж"/>
              </a:rPr>
              <a:t>»</a:t>
            </a:r>
            <a:r>
              <a:rPr lang="uk-UA" sz="4000" dirty="0" smtClean="0">
                <a:solidFill>
                  <a:schemeClr val="bg1"/>
                </a:solidFill>
              </a:rPr>
              <a:t>. Регулярно проводяться українські </a:t>
            </a:r>
            <a:r>
              <a:rPr lang="uk-UA" sz="4000" dirty="0" err="1" smtClean="0">
                <a:solidFill>
                  <a:schemeClr val="bg1"/>
                </a:solidFill>
              </a:rPr>
              <a:t>рок-фестивалі</a:t>
            </a:r>
            <a:r>
              <a:rPr lang="uk-UA" sz="4000" dirty="0" err="1" smtClean="0">
                <a:solidFill>
                  <a:schemeClr val="bg1"/>
                </a:solidFill>
                <a:hlinkClick r:id="rId10" tooltip="Рок-екзистенція"/>
              </a:rPr>
              <a:t>«Рок-екзистенція</a:t>
            </a:r>
            <a:r>
              <a:rPr lang="uk-UA" sz="4000" dirty="0" smtClean="0">
                <a:solidFill>
                  <a:schemeClr val="bg1"/>
                </a:solidFill>
                <a:hlinkClick r:id="rId10" tooltip="Рок-екзистенція"/>
              </a:rPr>
              <a:t>»</a:t>
            </a:r>
            <a:r>
              <a:rPr lang="uk-UA" sz="4000" dirty="0" smtClean="0">
                <a:solidFill>
                  <a:schemeClr val="bg1"/>
                </a:solidFill>
              </a:rPr>
              <a:t>, «Тарас Бульба» та інші.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Серед музичних гуртів здобувають популярність суто вокальні ансамблі, такі як </a:t>
            </a:r>
            <a:r>
              <a:rPr lang="uk-UA" sz="4000" dirty="0" smtClean="0">
                <a:solidFill>
                  <a:schemeClr val="bg1"/>
                </a:solidFill>
                <a:hlinkClick r:id="rId11" tooltip="Піккардійська терція"/>
              </a:rPr>
              <a:t>«</a:t>
            </a:r>
            <a:r>
              <a:rPr lang="uk-UA" sz="4000" dirty="0" err="1" smtClean="0">
                <a:solidFill>
                  <a:schemeClr val="bg1"/>
                </a:solidFill>
                <a:hlinkClick r:id="rId11" tooltip="Піккардійська терція"/>
              </a:rPr>
              <a:t>Піккардійська</a:t>
            </a:r>
            <a:r>
              <a:rPr lang="uk-UA" sz="4000" dirty="0" smtClean="0">
                <a:solidFill>
                  <a:schemeClr val="bg1"/>
                </a:solidFill>
                <a:hlinkClick r:id="rId11" tooltip="Піккардійська терція"/>
              </a:rPr>
              <a:t> терція»</a:t>
            </a:r>
            <a:r>
              <a:rPr lang="uk-UA" sz="4000" dirty="0" smtClean="0">
                <a:solidFill>
                  <a:schemeClr val="bg1"/>
                </a:solidFill>
              </a:rPr>
              <a:t> та </a:t>
            </a:r>
            <a:r>
              <a:rPr lang="uk-UA" sz="4000" dirty="0" smtClean="0">
                <a:solidFill>
                  <a:schemeClr val="bg1"/>
                </a:solidFill>
                <a:hlinkClick r:id="rId12" tooltip="Менсаунд (ще не написана)"/>
              </a:rPr>
              <a:t>«</a:t>
            </a:r>
            <a:r>
              <a:rPr lang="uk-UA" sz="4000" dirty="0" err="1" smtClean="0">
                <a:solidFill>
                  <a:schemeClr val="bg1"/>
                </a:solidFill>
                <a:hlinkClick r:id="rId12" tooltip="Менсаунд (ще не написана)"/>
              </a:rPr>
              <a:t>Менсаунд</a:t>
            </a:r>
            <a:r>
              <a:rPr lang="uk-UA" sz="4000" dirty="0" smtClean="0">
                <a:solidFill>
                  <a:schemeClr val="bg1"/>
                </a:solidFill>
                <a:hlinkClick r:id="rId12" tooltip="Менсаунд (ще не написана)"/>
              </a:rPr>
              <a:t>»</a:t>
            </a:r>
            <a:r>
              <a:rPr lang="uk-UA" sz="4000" dirty="0" smtClean="0">
                <a:solidFill>
                  <a:schemeClr val="bg1"/>
                </a:solidFill>
              </a:rPr>
              <a:t>. Представлено в Україні також і мистецтво джазу — міжнародні фестивалі джазової музики проходять у різних містах країни, серед найвідоміших — </a:t>
            </a:r>
            <a:r>
              <a:rPr lang="en-US" sz="4000" dirty="0" smtClean="0">
                <a:solidFill>
                  <a:schemeClr val="bg1"/>
                </a:solidFill>
              </a:rPr>
              <a:t>Jazz </a:t>
            </a:r>
            <a:r>
              <a:rPr lang="en-US" sz="4000" dirty="0" err="1" smtClean="0">
                <a:solidFill>
                  <a:schemeClr val="bg1"/>
                </a:solidFill>
              </a:rPr>
              <a:t>Bez</a:t>
            </a:r>
            <a:r>
              <a:rPr lang="en-US" sz="4000" dirty="0" smtClean="0">
                <a:solidFill>
                  <a:schemeClr val="bg1"/>
                </a:solidFill>
              </a:rPr>
              <a:t> </a:t>
            </a:r>
            <a:r>
              <a:rPr lang="uk-UA" sz="4000" dirty="0" smtClean="0">
                <a:solidFill>
                  <a:schemeClr val="bg1"/>
                </a:solidFill>
              </a:rPr>
              <a:t>та </a:t>
            </a:r>
            <a:r>
              <a:rPr lang="en-US" sz="4000" dirty="0" smtClean="0">
                <a:solidFill>
                  <a:schemeClr val="bg1"/>
                </a:solidFill>
              </a:rPr>
              <a:t>Jazz </a:t>
            </a:r>
            <a:r>
              <a:rPr lang="en-US" sz="4000" dirty="0" err="1" smtClean="0">
                <a:solidFill>
                  <a:schemeClr val="bg1"/>
                </a:solidFill>
              </a:rPr>
              <a:t>Koktebel</a:t>
            </a:r>
            <a:r>
              <a:rPr lang="en-US" sz="4000" dirty="0" smtClean="0">
                <a:solidFill>
                  <a:schemeClr val="bg1"/>
                </a:solidFill>
              </a:rPr>
              <a:t>. </a:t>
            </a:r>
            <a:r>
              <a:rPr lang="uk-UA" sz="4000" dirty="0" smtClean="0">
                <a:solidFill>
                  <a:schemeClr val="bg1"/>
                </a:solidFill>
              </a:rPr>
              <a:t>Значний внесок у популяризацію джазового руху в Україні зробили Володимир Симоненко та Олексій </a:t>
            </a:r>
            <a:r>
              <a:rPr lang="uk-UA" sz="4000" dirty="0" err="1" smtClean="0">
                <a:solidFill>
                  <a:schemeClr val="bg1"/>
                </a:solidFill>
              </a:rPr>
              <a:t>Коган</a:t>
            </a:r>
            <a:r>
              <a:rPr lang="uk-UA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Тенденція до використання фольклору сучасними українськими музикантами стає дедалі виразнішою. Одним з перших почав використовувати народні мотиви у рок-музиці у другій половині 1980-х рр. уже легендарний гурт </a:t>
            </a:r>
            <a:r>
              <a:rPr lang="uk-UA" sz="4000" dirty="0" smtClean="0">
                <a:solidFill>
                  <a:schemeClr val="bg1"/>
                </a:solidFill>
                <a:hlinkClick r:id="rId6" tooltip="Воплі Відоплясова"/>
              </a:rPr>
              <a:t>«</a:t>
            </a:r>
            <a:r>
              <a:rPr lang="uk-UA" sz="4000" dirty="0" err="1" smtClean="0">
                <a:solidFill>
                  <a:schemeClr val="bg1"/>
                </a:solidFill>
                <a:hlinkClick r:id="rId6" tooltip="Воплі Відоплясова"/>
              </a:rPr>
              <a:t>Воплі</a:t>
            </a:r>
            <a:r>
              <a:rPr lang="uk-UA" sz="4000" dirty="0" smtClean="0">
                <a:solidFill>
                  <a:schemeClr val="bg1"/>
                </a:solidFill>
                <a:hlinkClick r:id="rId6" tooltip="Воплі Відоплясова"/>
              </a:rPr>
              <a:t> </a:t>
            </a:r>
            <a:r>
              <a:rPr lang="uk-UA" sz="4000" dirty="0" err="1" smtClean="0">
                <a:solidFill>
                  <a:schemeClr val="bg1"/>
                </a:solidFill>
                <a:hlinkClick r:id="rId6" tooltip="Воплі Відоплясова"/>
              </a:rPr>
              <a:t>Відоплясова</a:t>
            </a:r>
            <a:r>
              <a:rPr lang="uk-UA" sz="4000" dirty="0" smtClean="0">
                <a:solidFill>
                  <a:schemeClr val="bg1"/>
                </a:solidFill>
                <a:hlinkClick r:id="rId6" tooltip="Воплі Відоплясова"/>
              </a:rPr>
              <a:t>»</a:t>
            </a:r>
            <a:r>
              <a:rPr lang="uk-UA" sz="4000" dirty="0" smtClean="0">
                <a:solidFill>
                  <a:schemeClr val="bg1"/>
                </a:solidFill>
              </a:rPr>
              <a:t>. Спираючись на фольклорне підґрунтя, нову самобутню українську музику творять «Скрябін», «Мандри», «Гайдамаки», Тарас </a:t>
            </a:r>
            <a:r>
              <a:rPr lang="uk-UA" sz="4000" dirty="0" err="1" smtClean="0">
                <a:solidFill>
                  <a:schemeClr val="bg1"/>
                </a:solidFill>
              </a:rPr>
              <a:t>Чубай</a:t>
            </a:r>
            <a:r>
              <a:rPr lang="uk-UA" sz="4000" dirty="0" smtClean="0">
                <a:solidFill>
                  <a:schemeClr val="bg1"/>
                </a:solidFill>
              </a:rPr>
              <a:t>, Марійка </a:t>
            </a:r>
            <a:r>
              <a:rPr lang="uk-UA" sz="4000" dirty="0" err="1" smtClean="0">
                <a:solidFill>
                  <a:schemeClr val="bg1"/>
                </a:solidFill>
              </a:rPr>
              <a:t>Бурмака</a:t>
            </a:r>
            <a:r>
              <a:rPr lang="uk-UA" sz="4000" dirty="0" smtClean="0">
                <a:solidFill>
                  <a:schemeClr val="bg1"/>
                </a:solidFill>
              </a:rPr>
              <a:t> та багато інших виконавців. Свідченням росту інтересу до фольклору стало започаткування в Україні двох фестивалів етнічної музики — «Країна мрій» у Києві та </a:t>
            </a:r>
            <a:r>
              <a:rPr lang="uk-UA" sz="4000" dirty="0" smtClean="0">
                <a:solidFill>
                  <a:schemeClr val="bg1"/>
                </a:solidFill>
                <a:hlinkClick r:id="rId13" tooltip="Шешори (фестиваль)"/>
              </a:rPr>
              <a:t>«</a:t>
            </a:r>
            <a:r>
              <a:rPr lang="uk-UA" sz="4000" dirty="0" err="1" smtClean="0">
                <a:solidFill>
                  <a:schemeClr val="bg1"/>
                </a:solidFill>
                <a:hlinkClick r:id="rId13" tooltip="Шешори (фестиваль)"/>
              </a:rPr>
              <a:t>Шешори»</a:t>
            </a:r>
            <a:r>
              <a:rPr lang="uk-UA" sz="4000" dirty="0" err="1" smtClean="0">
                <a:solidFill>
                  <a:schemeClr val="bg1"/>
                </a:solidFill>
              </a:rPr>
              <a:t>на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r>
              <a:rPr lang="uk-UA" sz="4000" dirty="0" err="1" smtClean="0">
                <a:solidFill>
                  <a:schemeClr val="bg1"/>
                </a:solidFill>
              </a:rPr>
              <a:t>Івано-Франківщині</a:t>
            </a:r>
            <a:r>
              <a:rPr lang="uk-UA" sz="4000" dirty="0" smtClean="0">
                <a:solidFill>
                  <a:schemeClr val="bg1"/>
                </a:solidFill>
              </a:rPr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Популярна музика</a:t>
            </a:r>
            <a:br>
              <a:rPr lang="uk-UA" b="1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36815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Найвідоміші українські співаки: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58688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23224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Ані Лорак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українська співачка, Народна артистка України. Представляла Україну на конкурсі Євробачення 2008 у Белграді, де посіла 2-е місце.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99px-Ani_Lorak_ESC_Party_2009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564904"/>
            <a:ext cx="3672408" cy="37444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2504"/>
          </a:xfrm>
        </p:spPr>
        <p:txBody>
          <a:bodyPr>
            <a:normAutofit/>
          </a:bodyPr>
          <a:lstStyle/>
          <a:p>
            <a:r>
              <a:rPr lang="uk-UA" sz="2800" dirty="0" err="1" smtClean="0">
                <a:solidFill>
                  <a:schemeClr val="bg1"/>
                </a:solidFill>
              </a:rPr>
              <a:t>Руслана-</a:t>
            </a:r>
            <a:r>
              <a:rPr lang="ru-RU" sz="2800" dirty="0" smtClean="0">
                <a:solidFill>
                  <a:schemeClr val="bg1"/>
                </a:solidFill>
              </a:rPr>
              <a:t> українська співачка, піаністка, диригент, танцюристка, продюсер, екс-депутат, громадська діячка. Почесний громадянин Львова.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419px-Rusl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36912"/>
            <a:ext cx="5256584" cy="37799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2852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Ірина </a:t>
            </a:r>
            <a:r>
              <a:rPr lang="uk-UA" sz="2800" dirty="0" err="1" smtClean="0">
                <a:solidFill>
                  <a:schemeClr val="bg1"/>
                </a:solidFill>
              </a:rPr>
              <a:t>Білик-</a:t>
            </a:r>
            <a:r>
              <a:rPr lang="ru-RU" sz="2800" dirty="0" smtClean="0">
                <a:solidFill>
                  <a:schemeClr val="bg1"/>
                </a:solidFill>
              </a:rPr>
              <a:t> українська співачка, заслужена артистка України з 1996, народна артистка України (2008). Автор-виконавець пісень українською, російською та польською мовами.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450px-Iryna_Bilyk_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852936"/>
            <a:ext cx="5805264" cy="363589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0536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Святослав </a:t>
            </a:r>
            <a:r>
              <a:rPr lang="uk-UA" sz="2800" dirty="0" err="1" smtClean="0">
                <a:solidFill>
                  <a:schemeClr val="bg1"/>
                </a:solidFill>
              </a:rPr>
              <a:t>Вакарчук-</a:t>
            </a:r>
            <a:r>
              <a:rPr lang="ru-RU" sz="2800" dirty="0" smtClean="0">
                <a:solidFill>
                  <a:schemeClr val="bg1"/>
                </a:solidFill>
              </a:rPr>
              <a:t> український музикант, вокаліст, лідер рок-гурту «Океан Ельзи», композитор, громадський діяч. Заслужений</a:t>
            </a:r>
            <a:r>
              <a:rPr lang="ru-RU" sz="2800" dirty="0" smtClean="0">
                <a:solidFill>
                  <a:schemeClr val="bg1"/>
                </a:solidFill>
              </a:rPr>
              <a:t> артист </a:t>
            </a:r>
            <a:r>
              <a:rPr lang="ru-RU" sz="2800" dirty="0" err="1" smtClean="0">
                <a:solidFill>
                  <a:schemeClr val="bg1"/>
                </a:solidFill>
              </a:rPr>
              <a:t>України</a:t>
            </a:r>
            <a:r>
              <a:rPr lang="ru-RU" sz="2800" dirty="0" smtClean="0">
                <a:solidFill>
                  <a:schemeClr val="bg1"/>
                </a:solidFill>
              </a:rPr>
              <a:t> народний депутат України 6-го скликання (від 2007 до 2008). Кандидат фізико-математичних наук (2009).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525px-Svyatoslav-vakarchuk-2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924944"/>
            <a:ext cx="4464496" cy="3303881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Софія </a:t>
            </a:r>
            <a:r>
              <a:rPr lang="uk-UA" sz="2800" dirty="0" err="1" smtClean="0">
                <a:solidFill>
                  <a:schemeClr val="bg1"/>
                </a:solidFill>
              </a:rPr>
              <a:t>Ротару-</a:t>
            </a:r>
            <a:r>
              <a:rPr lang="ru-RU" sz="2800" dirty="0" smtClean="0">
                <a:solidFill>
                  <a:schemeClr val="bg1"/>
                </a:solidFill>
              </a:rPr>
              <a:t>  </a:t>
            </a:r>
            <a:r>
              <a:rPr lang="ru-RU" sz="2800" u="sng" dirty="0" smtClean="0">
                <a:solidFill>
                  <a:schemeClr val="bg1"/>
                </a:solidFill>
                <a:hlinkClick r:id="rId2" tooltip="СРСР"/>
              </a:rPr>
              <a:t>радянська</a:t>
            </a:r>
            <a:r>
              <a:rPr lang="ru-RU" sz="2800" dirty="0" smtClean="0">
                <a:solidFill>
                  <a:schemeClr val="bg1"/>
                </a:solidFill>
              </a:rPr>
              <a:t> та </a:t>
            </a:r>
            <a:r>
              <a:rPr lang="ru-RU" sz="2800" dirty="0" smtClean="0">
                <a:solidFill>
                  <a:schemeClr val="bg1"/>
                </a:solidFill>
                <a:hlinkClick r:id="rId3" tooltip="Україна"/>
              </a:rPr>
              <a:t>українська</a:t>
            </a:r>
            <a:r>
              <a:rPr lang="ru-RU" sz="2800" dirty="0" smtClean="0">
                <a:solidFill>
                  <a:schemeClr val="bg1"/>
                </a:solidFill>
              </a:rPr>
              <a:t> естрадна співачка, Народна артистка СРСР, Народна артистка України, Народна артистка </a:t>
            </a:r>
            <a:r>
              <a:rPr lang="ru-RU" sz="2800" dirty="0" smtClean="0">
                <a:solidFill>
                  <a:schemeClr val="bg1"/>
                </a:solidFill>
                <a:hlinkClick r:id="rId4" tooltip="Молдова"/>
              </a:rPr>
              <a:t>МРСР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Rotaruretrofm200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47664" y="2060848"/>
            <a:ext cx="6096000" cy="40576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2192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Дякую за увагу</a:t>
            </a:r>
            <a:endParaRPr lang="uk-UA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sser_Coat_of_Arms_of_Ukrain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3429000"/>
            <a:ext cx="2016224" cy="28227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952328"/>
          </a:xfrm>
        </p:spPr>
        <p:txBody>
          <a:bodyPr>
            <a:no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</a:rPr>
              <a:t>Украї́нська му́зика</a:t>
            </a:r>
            <a:r>
              <a:rPr lang="vi-VN" sz="2400" dirty="0" smtClean="0">
                <a:solidFill>
                  <a:schemeClr val="bg1"/>
                </a:solidFill>
              </a:rPr>
              <a:t> починає свій відлік з часів Київської Русі і в своєму розвитку охоплює практично всі типи музичного мистецтва — народну і професійну, академічну і популярну музику. Сьогодні українська музика в її багатоманітті звучить в Україні та далеко за її межами, вона продовжує розвиватись в народній та професійній традиціях, вона є предметом вивчення науковців.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Україна успадкувала від СРСР розгалужену систему освітніх і концертних музичних організацій, що перебувають у віданні Міністерства культури і туризму. Зокрема, це: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bg1"/>
                </a:solidFill>
              </a:rPr>
              <a:t/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/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/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/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/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/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>Сучасна музика:</a:t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>Освітні та концертні установи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>
                <a:solidFill>
                  <a:schemeClr val="bg1"/>
                </a:solidFill>
              </a:rPr>
              <a:t>оперні театри у Києві, Харкові, Львові, Одесі, Дніпропетровську, Донецьку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театри музичної комедії в Харкові та Одесі, а також театр оперети в Києві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Дитячий музичний театр у Києві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Театри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5" name="Рисунок 4" descr="Львівська_опер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429000"/>
            <a:ext cx="5623941" cy="309634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600" dirty="0" smtClean="0">
                <a:solidFill>
                  <a:schemeClr val="bg1"/>
                </a:solidFill>
              </a:rPr>
              <a:t>Національна філармонія та філармонії в усіх обласних центрах України,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Будинки органної та камерної музики у Києві, Дніпропетровську, Білій Церкві, Львові, та Харкові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палаци та будинки культури в багатьох містах України.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Концертні установи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5" name="Рисунок 4" descr="800px-Odessa_philarmo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953677"/>
            <a:ext cx="6246918" cy="364367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600" dirty="0" smtClean="0">
                <a:solidFill>
                  <a:schemeClr val="bg1"/>
                </a:solidFill>
              </a:rPr>
              <a:t>Підготовку фахових музикантів проводять: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Консерваторії (музичні академії) в Києві, Харкові, Одесі, Львові, Донецьку, Дніпропетровську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Музичні факультети у Харківському університеті мистецтв та Київському університеті культури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Музичні училища в різних містах України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Освітні музичні заклади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Рисунок 3" descr="800px-Kyiv_Conserva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56992"/>
            <a:ext cx="5040560" cy="323097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Станом на 2008 </a:t>
            </a:r>
            <a:r>
              <a:rPr lang="ru-RU" sz="1400" dirty="0" err="1" smtClean="0">
                <a:solidFill>
                  <a:schemeClr val="bg1"/>
                </a:solidFill>
              </a:rPr>
              <a:t>рік</a:t>
            </a:r>
            <a:r>
              <a:rPr lang="ru-RU" sz="1400" dirty="0" smtClean="0">
                <a:solidFill>
                  <a:schemeClr val="bg1"/>
                </a:solidFill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</a:rPr>
              <a:t>Україні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діють</a:t>
            </a:r>
            <a:r>
              <a:rPr lang="ru-RU" sz="1400" dirty="0" smtClean="0">
                <a:solidFill>
                  <a:schemeClr val="bg1"/>
                </a:solidFill>
              </a:rPr>
              <a:t> 9 </a:t>
            </a:r>
            <a:r>
              <a:rPr lang="ru-RU" sz="1400" dirty="0" err="1" smtClean="0">
                <a:solidFill>
                  <a:schemeClr val="bg1"/>
                </a:solidFill>
              </a:rPr>
              <a:t>національних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і</a:t>
            </a:r>
            <a:r>
              <a:rPr lang="ru-RU" sz="1400" dirty="0" smtClean="0">
                <a:solidFill>
                  <a:schemeClr val="bg1"/>
                </a:solidFill>
              </a:rPr>
              <a:t> 2 </a:t>
            </a:r>
            <a:r>
              <a:rPr lang="ru-RU" sz="1400" dirty="0" err="1" smtClean="0">
                <a:solidFill>
                  <a:schemeClr val="bg1"/>
                </a:solidFill>
              </a:rPr>
              <a:t>державних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колективи</a:t>
            </a:r>
            <a:r>
              <a:rPr lang="ru-RU" sz="1400" dirty="0" smtClean="0">
                <a:solidFill>
                  <a:schemeClr val="bg1"/>
                </a:solidFill>
              </a:rPr>
              <a:t>. З них 10 </a:t>
            </a:r>
            <a:r>
              <a:rPr lang="ru-RU" sz="1400" dirty="0" err="1" smtClean="0">
                <a:solidFill>
                  <a:schemeClr val="bg1"/>
                </a:solidFill>
              </a:rPr>
              <a:t>базуються</a:t>
            </a:r>
            <a:r>
              <a:rPr lang="ru-RU" sz="1400" dirty="0" smtClean="0">
                <a:solidFill>
                  <a:schemeClr val="bg1"/>
                </a:solidFill>
              </a:rPr>
              <a:t> у </a:t>
            </a:r>
            <a:r>
              <a:rPr lang="ru-RU" sz="1400" dirty="0" err="1" smtClean="0">
                <a:solidFill>
                  <a:schemeClr val="bg1"/>
                </a:solidFill>
              </a:rPr>
              <a:t>Києві</a:t>
            </a:r>
            <a:r>
              <a:rPr lang="ru-RU" sz="1400" dirty="0" smtClean="0">
                <a:solidFill>
                  <a:schemeClr val="bg1"/>
                </a:solidFill>
              </a:rPr>
              <a:t>, один — в </a:t>
            </a:r>
            <a:r>
              <a:rPr lang="ru-RU" sz="1400" dirty="0" err="1" smtClean="0">
                <a:solidFill>
                  <a:schemeClr val="bg1"/>
                </a:solidFill>
              </a:rPr>
              <a:t>Житомирі</a:t>
            </a:r>
            <a:r>
              <a:rPr lang="ru-RU" sz="1400" dirty="0" smtClean="0">
                <a:solidFill>
                  <a:schemeClr val="bg1"/>
                </a:solidFill>
              </a:rPr>
              <a:t> та в </a:t>
            </a:r>
            <a:r>
              <a:rPr lang="ru-RU" sz="1400" dirty="0" err="1" smtClean="0">
                <a:solidFill>
                  <a:schemeClr val="bg1"/>
                </a:solidFill>
              </a:rPr>
              <a:t>Одесі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Національний симфонічний оркестр України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Національний одеський філармонійний оркестр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Національна заслужена академічна капела України «Думка»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Академічна хорова капела "</a:t>
            </a:r>
            <a:r>
              <a:rPr lang="uk-UA" sz="1400" dirty="0" err="1" smtClean="0">
                <a:solidFill>
                  <a:schemeClr val="bg1"/>
                </a:solidFill>
              </a:rPr>
              <a:t>Орея</a:t>
            </a:r>
            <a:r>
              <a:rPr lang="uk-UA" sz="1400" dirty="0" smtClean="0">
                <a:solidFill>
                  <a:schemeClr val="bg1"/>
                </a:solidFill>
              </a:rPr>
              <a:t>"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Національний заслужений академічний український народний хор ім. Григорія Верьовки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Національна заслужена капела бандуристів України ім. Г. І. Майбороди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Національний ансамбль солістів «Київська </a:t>
            </a:r>
            <a:r>
              <a:rPr lang="uk-UA" sz="1400" dirty="0" err="1" smtClean="0">
                <a:solidFill>
                  <a:schemeClr val="bg1"/>
                </a:solidFill>
              </a:rPr>
              <a:t>камерата</a:t>
            </a:r>
            <a:r>
              <a:rPr lang="uk-UA" sz="1400" dirty="0" smtClean="0">
                <a:solidFill>
                  <a:schemeClr val="bg1"/>
                </a:solidFill>
              </a:rPr>
              <a:t>»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Національний заслужений академічний ансамбль танцю України ім. П.П. Вірського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Національний оркестр народних інструментів України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Національний академічний духовий оркестр України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Державна академічна чоловіча хорова капела України ім. Ревуцького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Державний естрадно-симфонічний оркестр України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Окрім того, діє багато муніципальних колективів, </a:t>
            </a:r>
            <a:r>
              <a:rPr lang="uk-UA" sz="1400" dirty="0" err="1" smtClean="0">
                <a:solidFill>
                  <a:schemeClr val="bg1"/>
                </a:solidFill>
              </a:rPr>
              <a:t>колективів</a:t>
            </a:r>
            <a:r>
              <a:rPr lang="uk-UA" sz="1400" dirty="0" smtClean="0">
                <a:solidFill>
                  <a:schemeClr val="bg1"/>
                </a:solidFill>
              </a:rPr>
              <a:t> при обласних філармоніях, будинках органної та камерної музики тощо.</a:t>
            </a:r>
          </a:p>
          <a:p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Концертні колективи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Дві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спілки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профілю</a:t>
            </a:r>
            <a:r>
              <a:rPr lang="ru-RU" dirty="0" smtClean="0">
                <a:solidFill>
                  <a:schemeClr val="bg1"/>
                </a:solidFill>
              </a:rPr>
              <a:t> станом на 2008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dirty="0" smtClean="0">
                <a:solidFill>
                  <a:schemeClr val="bg1"/>
                </a:solidFill>
              </a:rPr>
              <a:t> статус.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err="1" smtClean="0">
                <a:solidFill>
                  <a:schemeClr val="bg1"/>
                </a:solidFill>
                <a:hlinkClick r:id="rId2" tooltip="Національна спілка композиторів України"/>
              </a:rPr>
              <a:t>Національна</a:t>
            </a:r>
            <a:r>
              <a:rPr lang="ru-RU" dirty="0" smtClean="0">
                <a:solidFill>
                  <a:schemeClr val="bg1"/>
                </a:solidFill>
                <a:hlinkClick r:id="rId2" tooltip="Національна спілка композиторів України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2" tooltip="Національна спілка композиторів України"/>
              </a:rPr>
              <a:t>спілка</a:t>
            </a:r>
            <a:r>
              <a:rPr lang="ru-RU" dirty="0" smtClean="0">
                <a:solidFill>
                  <a:schemeClr val="bg1"/>
                </a:solidFill>
                <a:hlinkClick r:id="rId2" tooltip="Національна спілка композиторів України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2" tooltip="Національна спілка композиторів України"/>
              </a:rPr>
              <a:t>композиторів</a:t>
            </a:r>
            <a:r>
              <a:rPr lang="ru-RU" dirty="0" smtClean="0">
                <a:solidFill>
                  <a:schemeClr val="bg1"/>
                </a:solidFill>
                <a:hlinkClick r:id="rId2" tooltip="Національна спілка композиторів України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2" tooltip="Національна спілка композиторів України"/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 та</a:t>
            </a:r>
          </a:p>
          <a:p>
            <a:r>
              <a:rPr lang="ru-RU" dirty="0" err="1" smtClean="0">
                <a:solidFill>
                  <a:schemeClr val="bg1"/>
                </a:solidFill>
                <a:hlinkClick r:id="rId3" tooltip="Національна всеукраїнська музична спілка"/>
              </a:rPr>
              <a:t>Національна</a:t>
            </a:r>
            <a:r>
              <a:rPr lang="ru-RU" dirty="0" smtClean="0">
                <a:solidFill>
                  <a:schemeClr val="bg1"/>
                </a:solidFill>
                <a:hlinkClick r:id="rId3" tooltip="Національна всеукраїнська музична спілка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3" tooltip="Національна всеукраїнська музична спілка"/>
              </a:rPr>
              <a:t>всеукраїнська</a:t>
            </a:r>
            <a:r>
              <a:rPr lang="ru-RU" dirty="0" smtClean="0">
                <a:solidFill>
                  <a:schemeClr val="bg1"/>
                </a:solidFill>
                <a:hlinkClick r:id="rId3" tooltip="Національна всеукраїнська музична спілка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3" tooltip="Національна всеукраїнська музична спілка"/>
              </a:rPr>
              <a:t>музична</a:t>
            </a:r>
            <a:r>
              <a:rPr lang="ru-RU" dirty="0" smtClean="0">
                <a:solidFill>
                  <a:schemeClr val="bg1"/>
                </a:solidFill>
                <a:hlinkClick r:id="rId3" tooltip="Національна всеукраїнська музична спілка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3" tooltip="Національна всеукраїнська музична спілка"/>
              </a:rPr>
              <a:t>спілка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Музичні спілки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Рисунок 3" descr="800px-NSKU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429000"/>
            <a:ext cx="5544616" cy="30689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200" dirty="0" smtClean="0">
                <a:solidFill>
                  <a:schemeClr val="bg1"/>
                </a:solidFill>
              </a:rPr>
              <a:t>Значна кількість сучасних українських композиторів є членами Національної спілки композиторів, серед них — 17 народних артистів України, 54заслужених діяча мистецтв України, 16 лауреатів Національної премії України імені Тараса Шевченка, 6 академіків та 3 члена-кореспондента Академії мистецтв України, 35 докторів наук, 59 професорів тощо. За особливі досягнення 10 митців нагороджені Відзнакою Президента України Орденом «За заслуги» ІІІ ступеня, 1 — орденом Ярослава Мудрого, 1 — орденом Княгині Ольги.</a:t>
            </a:r>
          </a:p>
          <a:p>
            <a:r>
              <a:rPr lang="uk-UA" sz="1200" dirty="0" smtClean="0">
                <a:solidFill>
                  <a:schemeClr val="bg1"/>
                </a:solidFill>
              </a:rPr>
              <a:t>Твори сучасних українських композиторів виконуються головним чином на фестивалях «Київ Музик </a:t>
            </a:r>
            <a:r>
              <a:rPr lang="uk-UA" sz="1200" dirty="0" err="1" smtClean="0">
                <a:solidFill>
                  <a:schemeClr val="bg1"/>
                </a:solidFill>
              </a:rPr>
              <a:t>Фест</a:t>
            </a:r>
            <a:r>
              <a:rPr lang="uk-UA" sz="1200" dirty="0" smtClean="0">
                <a:solidFill>
                  <a:schemeClr val="bg1"/>
                </a:solidFill>
              </a:rPr>
              <a:t>», «Прем'єри сезону», «Форум музики молодих» (Київ), «Два дні й дві ночі нової музики» (Одеса), «Контрасти» (Львів) та «Дніпровські зорі» (Дніпропетровськ), а також у концертах </a:t>
            </a:r>
            <a:r>
              <a:rPr lang="uk-UA" sz="1200" dirty="0" err="1" smtClean="0">
                <a:solidFill>
                  <a:schemeClr val="bg1"/>
                </a:solidFill>
              </a:rPr>
              <a:t>серії</a:t>
            </a:r>
            <a:r>
              <a:rPr lang="uk-UA" sz="1200" dirty="0" err="1" smtClean="0">
                <a:solidFill>
                  <a:schemeClr val="bg1"/>
                </a:solidFill>
                <a:hlinkClick r:id="rId2" tooltip="Володимир Рунчак"/>
              </a:rPr>
              <a:t>Володимира</a:t>
            </a:r>
            <a:r>
              <a:rPr lang="uk-UA" sz="1200" dirty="0" smtClean="0">
                <a:solidFill>
                  <a:schemeClr val="bg1"/>
                </a:solidFill>
                <a:hlinkClick r:id="rId2" tooltip="Володимир Рунчак"/>
              </a:rPr>
              <a:t> </a:t>
            </a:r>
            <a:r>
              <a:rPr lang="uk-UA" sz="1200" dirty="0" err="1" smtClean="0">
                <a:solidFill>
                  <a:schemeClr val="bg1"/>
                </a:solidFill>
                <a:hlinkClick r:id="rId2" tooltip="Володимир Рунчак"/>
              </a:rPr>
              <a:t>Рунчака</a:t>
            </a:r>
            <a:r>
              <a:rPr lang="uk-UA" sz="1200" dirty="0" smtClean="0">
                <a:solidFill>
                  <a:schemeClr val="bg1"/>
                </a:solidFill>
              </a:rPr>
              <a:t> Нова музика в Україні. У 2009 </a:t>
            </a:r>
            <a:r>
              <a:rPr lang="uk-UA" sz="1200" dirty="0" err="1" smtClean="0">
                <a:solidFill>
                  <a:schemeClr val="bg1"/>
                </a:solidFill>
              </a:rPr>
              <a:t>дириґент</a:t>
            </a:r>
            <a:r>
              <a:rPr lang="uk-UA" sz="1200" dirty="0" smtClean="0">
                <a:solidFill>
                  <a:schemeClr val="bg1"/>
                </a:solidFill>
              </a:rPr>
              <a:t> Роман </a:t>
            </a:r>
            <a:r>
              <a:rPr lang="uk-UA" sz="1200" dirty="0" err="1" smtClean="0">
                <a:solidFill>
                  <a:schemeClr val="bg1"/>
                </a:solidFill>
              </a:rPr>
              <a:t>Кофман</a:t>
            </a:r>
            <a:r>
              <a:rPr lang="uk-UA" sz="1200" dirty="0" smtClean="0">
                <a:solidFill>
                  <a:schemeClr val="bg1"/>
                </a:solidFill>
              </a:rPr>
              <a:t> започаткував концертну серію "Український </a:t>
            </a:r>
            <a:r>
              <a:rPr lang="uk-UA" sz="1200" dirty="0" err="1" smtClean="0">
                <a:solidFill>
                  <a:schemeClr val="bg1"/>
                </a:solidFill>
              </a:rPr>
              <a:t>аванґард</a:t>
            </a:r>
            <a:r>
              <a:rPr lang="uk-UA" sz="1200" dirty="0" smtClean="0">
                <a:solidFill>
                  <a:schemeClr val="bg1"/>
                </a:solidFill>
              </a:rPr>
              <a:t>" (щорічні концерти Київського камерного оркестру із творами молодих і середнього віку композиторів). У театральному репертуарі — опери «</a:t>
            </a:r>
            <a:r>
              <a:rPr lang="uk-UA" sz="1200" dirty="0" err="1" smtClean="0">
                <a:solidFill>
                  <a:schemeClr val="bg1"/>
                </a:solidFill>
              </a:rPr>
              <a:t>Мойсей»</a:t>
            </a:r>
            <a:r>
              <a:rPr lang="uk-UA" sz="1200" dirty="0" err="1" smtClean="0">
                <a:solidFill>
                  <a:schemeClr val="bg1"/>
                </a:solidFill>
                <a:hlinkClick r:id="rId3" tooltip="Мирослав Скорик"/>
              </a:rPr>
              <a:t>М.Скорика</a:t>
            </a:r>
            <a:r>
              <a:rPr lang="uk-UA" sz="1200" dirty="0" smtClean="0">
                <a:solidFill>
                  <a:schemeClr val="bg1"/>
                </a:solidFill>
              </a:rPr>
              <a:t>, «Лісова пісня» В.</a:t>
            </a:r>
            <a:r>
              <a:rPr lang="uk-UA" sz="1200" dirty="0" err="1" smtClean="0">
                <a:solidFill>
                  <a:schemeClr val="bg1"/>
                </a:solidFill>
              </a:rPr>
              <a:t>Кирейка</a:t>
            </a:r>
            <a:r>
              <a:rPr lang="uk-UA" sz="1200" dirty="0" smtClean="0">
                <a:solidFill>
                  <a:schemeClr val="bg1"/>
                </a:solidFill>
              </a:rPr>
              <a:t> та «Палата № 6» В.Зубицького, балет «Різдвяна ніч» Є.</a:t>
            </a:r>
            <a:r>
              <a:rPr lang="uk-UA" sz="1200" dirty="0" err="1" smtClean="0">
                <a:solidFill>
                  <a:schemeClr val="bg1"/>
                </a:solidFill>
              </a:rPr>
              <a:t>Станковича</a:t>
            </a:r>
            <a:r>
              <a:rPr lang="uk-UA" sz="1200" dirty="0" smtClean="0">
                <a:solidFill>
                  <a:schemeClr val="bg1"/>
                </a:solidFill>
              </a:rPr>
              <a:t>, ряд балетів О.</a:t>
            </a:r>
            <a:r>
              <a:rPr lang="uk-UA" sz="1200" dirty="0" err="1" smtClean="0">
                <a:solidFill>
                  <a:schemeClr val="bg1"/>
                </a:solidFill>
              </a:rPr>
              <a:t>Костіна</a:t>
            </a:r>
            <a:r>
              <a:rPr lang="uk-UA" sz="1200" dirty="0" smtClean="0">
                <a:solidFill>
                  <a:schemeClr val="bg1"/>
                </a:solidFill>
              </a:rPr>
              <a:t>. Репертуар хорових колективів поповнюється творами Л. Дичко та </a:t>
            </a:r>
            <a:r>
              <a:rPr lang="uk-UA" sz="1200" dirty="0" smtClean="0">
                <a:solidFill>
                  <a:schemeClr val="bg1"/>
                </a:solidFill>
                <a:hlinkClick r:id="rId4" tooltip="Ганна Гаврилець"/>
              </a:rPr>
              <a:t>Г. </a:t>
            </a:r>
            <a:r>
              <a:rPr lang="uk-UA" sz="1200" dirty="0" err="1" smtClean="0">
                <a:solidFill>
                  <a:schemeClr val="bg1"/>
                </a:solidFill>
                <a:hlinkClick r:id="rId4" tooltip="Ганна Гаврилець"/>
              </a:rPr>
              <a:t>Гаврилець</a:t>
            </a:r>
            <a:r>
              <a:rPr lang="uk-UA" sz="1200" dirty="0" smtClean="0">
                <a:solidFill>
                  <a:schemeClr val="bg1"/>
                </a:solidFill>
              </a:rPr>
              <a:t>, інструменталістів — творами Жанни та Левка </a:t>
            </a:r>
            <a:r>
              <a:rPr lang="uk-UA" sz="1200" dirty="0" err="1" smtClean="0">
                <a:solidFill>
                  <a:schemeClr val="bg1"/>
                </a:solidFill>
              </a:rPr>
              <a:t>Колодубів</a:t>
            </a:r>
            <a:r>
              <a:rPr lang="uk-UA" sz="1200" dirty="0" smtClean="0">
                <a:solidFill>
                  <a:schemeClr val="bg1"/>
                </a:solidFill>
              </a:rPr>
              <a:t>, В.</a:t>
            </a:r>
            <a:r>
              <a:rPr lang="uk-UA" sz="1200" dirty="0" err="1" smtClean="0">
                <a:solidFill>
                  <a:schemeClr val="bg1"/>
                </a:solidFill>
              </a:rPr>
              <a:t>Рунчака</a:t>
            </a:r>
            <a:r>
              <a:rPr lang="uk-UA" sz="1200" dirty="0" smtClean="0">
                <a:solidFill>
                  <a:schemeClr val="bg1"/>
                </a:solidFill>
              </a:rPr>
              <a:t> тощо. Класична електронна музика представлена композиціями Алли </a:t>
            </a:r>
            <a:r>
              <a:rPr lang="uk-UA" sz="1200" dirty="0" err="1" smtClean="0">
                <a:solidFill>
                  <a:schemeClr val="bg1"/>
                </a:solidFill>
              </a:rPr>
              <a:t>Загайкевич</a:t>
            </a:r>
            <a:r>
              <a:rPr lang="uk-UA" sz="1200" dirty="0" smtClean="0">
                <a:solidFill>
                  <a:schemeClr val="bg1"/>
                </a:solidFill>
              </a:rPr>
              <a:t>, Івана Небесного та інших.</a:t>
            </a:r>
          </a:p>
          <a:p>
            <a:r>
              <a:rPr lang="uk-UA" sz="1200" dirty="0" smtClean="0">
                <a:solidFill>
                  <a:schemeClr val="bg1"/>
                </a:solidFill>
              </a:rPr>
              <a:t>Історичні традиції продовжують сучасні оперні співаки України — Вікторія Лук'янець, Володимир Гришко, Валентин </a:t>
            </a:r>
            <a:r>
              <a:rPr lang="uk-UA" sz="1200" dirty="0" err="1" smtClean="0">
                <a:solidFill>
                  <a:schemeClr val="bg1"/>
                </a:solidFill>
              </a:rPr>
              <a:t>Пивоваров</a:t>
            </a:r>
            <a:r>
              <a:rPr lang="uk-UA" sz="1200" dirty="0" smtClean="0">
                <a:solidFill>
                  <a:schemeClr val="bg1"/>
                </a:solidFill>
              </a:rPr>
              <a:t>, Роман Майборода, Тарас </a:t>
            </a:r>
            <a:r>
              <a:rPr lang="uk-UA" sz="1200" dirty="0" err="1" smtClean="0">
                <a:solidFill>
                  <a:schemeClr val="bg1"/>
                </a:solidFill>
              </a:rPr>
              <a:t>Штонда</a:t>
            </a:r>
            <a:r>
              <a:rPr lang="uk-UA" sz="1200" dirty="0" smtClean="0">
                <a:solidFill>
                  <a:schemeClr val="bg1"/>
                </a:solidFill>
              </a:rPr>
              <a:t>, Михайло </a:t>
            </a:r>
            <a:r>
              <a:rPr lang="uk-UA" sz="1200" dirty="0" err="1" smtClean="0">
                <a:solidFill>
                  <a:schemeClr val="bg1"/>
                </a:solidFill>
              </a:rPr>
              <a:t>Дідик</a:t>
            </a:r>
            <a:r>
              <a:rPr lang="uk-UA" sz="1200" dirty="0" smtClean="0">
                <a:solidFill>
                  <a:schemeClr val="bg1"/>
                </a:solidFill>
              </a:rPr>
              <a:t>, Марія </a:t>
            </a:r>
            <a:r>
              <a:rPr lang="uk-UA" sz="1200" dirty="0" err="1" smtClean="0">
                <a:solidFill>
                  <a:schemeClr val="bg1"/>
                </a:solidFill>
              </a:rPr>
              <a:t>Стефюк.Стефан</a:t>
            </a:r>
            <a:r>
              <a:rPr lang="uk-UA" sz="1200" dirty="0" smtClean="0">
                <a:solidFill>
                  <a:schemeClr val="bg1"/>
                </a:solidFill>
              </a:rPr>
              <a:t> </a:t>
            </a:r>
            <a:r>
              <a:rPr lang="uk-UA" sz="1200" dirty="0" err="1" smtClean="0">
                <a:solidFill>
                  <a:schemeClr val="bg1"/>
                </a:solidFill>
              </a:rPr>
              <a:t>П'ятничко</a:t>
            </a:r>
            <a:endParaRPr lang="uk-UA" sz="1200" dirty="0" smtClean="0">
              <a:solidFill>
                <a:schemeClr val="bg1"/>
              </a:solidFill>
            </a:endParaRPr>
          </a:p>
          <a:p>
            <a:r>
              <a:rPr lang="uk-UA" sz="1200" dirty="0" smtClean="0">
                <a:solidFill>
                  <a:schemeClr val="bg1"/>
                </a:solidFill>
              </a:rPr>
              <a:t>В Україні також проводяться численні міжнародні музичні конкурси виконавців-інструменталістів (фортепіанні — пам'яті В.</a:t>
            </a:r>
            <a:r>
              <a:rPr lang="uk-UA" sz="1200" dirty="0" err="1" smtClean="0">
                <a:solidFill>
                  <a:schemeClr val="bg1"/>
                </a:solidFill>
              </a:rPr>
              <a:t>Горовиця</a:t>
            </a:r>
            <a:r>
              <a:rPr lang="uk-UA" sz="1200" dirty="0" smtClean="0">
                <a:solidFill>
                  <a:schemeClr val="bg1"/>
                </a:solidFill>
              </a:rPr>
              <a:t> та на Батьківщині Прокоф'єва), </a:t>
            </a:r>
            <a:r>
              <a:rPr lang="uk-UA" sz="1200" dirty="0" err="1" smtClean="0">
                <a:solidFill>
                  <a:schemeClr val="bg1"/>
                </a:solidFill>
              </a:rPr>
              <a:t>дириґентів</a:t>
            </a:r>
            <a:r>
              <a:rPr lang="uk-UA" sz="1200" dirty="0" smtClean="0">
                <a:solidFill>
                  <a:schemeClr val="bg1"/>
                </a:solidFill>
              </a:rPr>
              <a:t> — ім. С.</a:t>
            </a:r>
            <a:r>
              <a:rPr lang="uk-UA" sz="1200" dirty="0" err="1" smtClean="0">
                <a:solidFill>
                  <a:schemeClr val="bg1"/>
                </a:solidFill>
              </a:rPr>
              <a:t>Турчака</a:t>
            </a:r>
            <a:r>
              <a:rPr lang="uk-UA" sz="1200" dirty="0" smtClean="0">
                <a:solidFill>
                  <a:schemeClr val="bg1"/>
                </a:solidFill>
              </a:rPr>
              <a:t>, хорових колективів — ім. М.Леонтовича, співаків — ім. Соломії Крушельницької, бандуристів — ім. Гната </a:t>
            </a:r>
            <a:r>
              <a:rPr lang="uk-UA" sz="1200" dirty="0" err="1" smtClean="0">
                <a:solidFill>
                  <a:schemeClr val="bg1"/>
                </a:solidFill>
              </a:rPr>
              <a:t>Хоткевича</a:t>
            </a:r>
            <a:r>
              <a:rPr lang="uk-UA" sz="1200" dirty="0" smtClean="0">
                <a:solidFill>
                  <a:schemeClr val="bg1"/>
                </a:solidFill>
              </a:rPr>
              <a:t>, багатопрофільний конкурс імені М.Лисенка та інші.</a:t>
            </a:r>
          </a:p>
          <a:p>
            <a:endParaRPr lang="uk-UA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Сучасна академічна музика</a:t>
            </a:r>
            <a:br>
              <a:rPr lang="uk-UA" b="1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127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Презентація Культура України. Сучасна Музика</vt:lpstr>
      <vt:lpstr>Украї́нська му́зика починає свій відлік з часів Київської Русі і в своєму розвитку охоплює практично всі типи музичного мистецтва — народну і професійну, академічну і популярну музику. Сьогодні українська музика в її багатоманітті звучить в Україні та далеко за її межами, вона продовжує розвиватись в народній та професійній традиціях, вона є предметом вивчення науковців.</vt:lpstr>
      <vt:lpstr>      Сучасна музика: Освітні та концертні установи </vt:lpstr>
      <vt:lpstr>Театри </vt:lpstr>
      <vt:lpstr>Концертні установи </vt:lpstr>
      <vt:lpstr>Освітні музичні заклади </vt:lpstr>
      <vt:lpstr>Концертні колективи </vt:lpstr>
      <vt:lpstr>Музичні спілки </vt:lpstr>
      <vt:lpstr>Сучасна академічна музика </vt:lpstr>
      <vt:lpstr>Популярна музика </vt:lpstr>
      <vt:lpstr>Найвідоміші українські співаки:</vt:lpstr>
      <vt:lpstr>Ані Лорак українська співачка, Народна артистка України. Представляла Україну на конкурсі Євробачення 2008 у Белграді, де посіла 2-е місце.</vt:lpstr>
      <vt:lpstr>Руслана- українська співачка, піаністка, диригент, танцюристка, продюсер, екс-депутат, громадська діячка. Почесний громадянин Львова.</vt:lpstr>
      <vt:lpstr>Ірина Білик- українська співачка, заслужена артистка України з 1996, народна артистка України (2008). Автор-виконавець пісень українською, російською та польською мовами.</vt:lpstr>
      <vt:lpstr>Святослав Вакарчук- український музикант, вокаліст, лідер рок-гурту «Океан Ельзи», композитор, громадський діяч. Заслужений артист України народний депутат України 6-го скликання (від 2007 до 2008). Кандидат фізико-математичних наук (2009).</vt:lpstr>
      <vt:lpstr>Софія Ротару-  радянська та українська естрадна співачка, Народна артистка СРСР, Народна артистка України, Народна артистка МРСР.</vt:lpstr>
      <vt:lpstr>Дякую за увагу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Музика України</dc:title>
  <dc:creator>Vova</dc:creator>
  <cp:lastModifiedBy>Vova</cp:lastModifiedBy>
  <cp:revision>8</cp:revision>
  <dcterms:created xsi:type="dcterms:W3CDTF">2014-04-29T13:21:07Z</dcterms:created>
  <dcterms:modified xsi:type="dcterms:W3CDTF">2014-05-18T13:38:17Z</dcterms:modified>
</cp:coreProperties>
</file>