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93154-27C9-4E98-BB8B-EB722602F74F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F9986-EAD3-4A46-8C58-BE657430E5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F9986-EAD3-4A46-8C58-BE657430E59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ED9B-C981-479C-AE74-D1B7EC184115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19FA-4293-4013-ABB2-372293A09A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ED9B-C981-479C-AE74-D1B7EC184115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19FA-4293-4013-ABB2-372293A09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ED9B-C981-479C-AE74-D1B7EC184115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19FA-4293-4013-ABB2-372293A09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ED9B-C981-479C-AE74-D1B7EC184115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19FA-4293-4013-ABB2-372293A09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ED9B-C981-479C-AE74-D1B7EC184115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19FA-4293-4013-ABB2-372293A09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ED9B-C981-479C-AE74-D1B7EC184115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19FA-4293-4013-ABB2-372293A09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ED9B-C981-479C-AE74-D1B7EC184115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19FA-4293-4013-ABB2-372293A09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ED9B-C981-479C-AE74-D1B7EC184115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19FA-4293-4013-ABB2-372293A09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ED9B-C981-479C-AE74-D1B7EC184115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19FA-4293-4013-ABB2-372293A09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ED9B-C981-479C-AE74-D1B7EC184115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19FA-4293-4013-ABB2-372293A09A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CCED9B-C981-479C-AE74-D1B7EC184115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A8C19FA-4293-4013-ABB2-372293A09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CCED9B-C981-479C-AE74-D1B7EC184115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A8C19FA-4293-4013-ABB2-372293A09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z="4700" b="1" dirty="0" smtClean="0">
                <a:solidFill>
                  <a:schemeClr val="accent1">
                    <a:satMod val="150000"/>
                  </a:schemeClr>
                </a:solidFill>
                <a:latin typeface="+mj-lt"/>
                <a:ea typeface="+mj-ea"/>
                <a:cs typeface="+mj-cs"/>
              </a:rPr>
              <a:t>Національна академія наук України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Нагороди та </a:t>
            </a:r>
            <a:r>
              <a:rPr lang="ru-RU" dirty="0" err="1" smtClean="0"/>
              <a:t>відзнаки</a:t>
            </a:r>
            <a:r>
              <a:rPr lang="ru-RU" dirty="0" smtClean="0"/>
              <a:t> НАН </a:t>
            </a:r>
            <a:r>
              <a:rPr lang="ru-RU" dirty="0" err="1" smtClean="0"/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214554"/>
            <a:ext cx="4071934" cy="3725511"/>
          </a:xfrm>
        </p:spPr>
        <p:txBody>
          <a:bodyPr/>
          <a:lstStyle/>
          <a:p>
            <a:r>
              <a:rPr lang="ru-RU" b="1" dirty="0" smtClean="0"/>
              <a:t>Золота медаль </a:t>
            </a:r>
            <a:r>
              <a:rPr lang="ru-RU" b="1" dirty="0" err="1" smtClean="0"/>
              <a:t>імені</a:t>
            </a:r>
            <a:r>
              <a:rPr lang="ru-RU" b="1" dirty="0" smtClean="0"/>
              <a:t> В. І. </a:t>
            </a:r>
            <a:r>
              <a:rPr lang="ru-RU" b="1" dirty="0" err="1" smtClean="0"/>
              <a:t>Вернадського</a:t>
            </a:r>
            <a:endParaRPr lang="ru-RU" b="1" dirty="0" smtClean="0"/>
          </a:p>
          <a:p>
            <a:endParaRPr lang="ru-RU" dirty="0"/>
          </a:p>
        </p:txBody>
      </p:sp>
      <p:pic>
        <p:nvPicPr>
          <p:cNvPr id="36866" name="Picture 2" descr="http://upload.wikimedia.org/wikipedia/uk/thumb/6/61/Vernadsky_medal.jpg/150px-Vernadsky_med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548204"/>
            <a:ext cx="2295300" cy="53097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2527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Відомчі</a:t>
            </a:r>
            <a:r>
              <a:rPr lang="ru-RU" dirty="0" smtClean="0"/>
              <a:t> </a:t>
            </a:r>
            <a:r>
              <a:rPr lang="ru-RU" dirty="0" err="1" smtClean="0"/>
              <a:t>відзнаки</a:t>
            </a:r>
            <a:r>
              <a:rPr lang="ru-RU" dirty="0" smtClean="0"/>
              <a:t> НАН </a:t>
            </a:r>
            <a:r>
              <a:rPr lang="ru-RU" dirty="0" err="1" smtClean="0"/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625609"/>
          </a:xfrm>
        </p:spPr>
        <p:txBody>
          <a:bodyPr/>
          <a:lstStyle/>
          <a:p>
            <a:r>
              <a:rPr lang="ru-RU" dirty="0" err="1" smtClean="0"/>
              <a:t>Відзнака</a:t>
            </a:r>
            <a:r>
              <a:rPr lang="ru-RU" dirty="0" smtClean="0"/>
              <a:t> «За </a:t>
            </a:r>
            <a:r>
              <a:rPr lang="ru-RU" dirty="0" err="1" smtClean="0"/>
              <a:t>наукові</a:t>
            </a:r>
            <a:r>
              <a:rPr lang="ru-RU" dirty="0" smtClean="0"/>
              <a:t> </a:t>
            </a:r>
            <a:r>
              <a:rPr lang="ru-RU" dirty="0" err="1" smtClean="0"/>
              <a:t>досягнення</a:t>
            </a:r>
            <a:r>
              <a:rPr lang="ru-RU" dirty="0" smtClean="0"/>
              <a:t>»</a:t>
            </a:r>
          </a:p>
          <a:p>
            <a:r>
              <a:rPr lang="ru-RU" dirty="0" err="1" smtClean="0"/>
              <a:t>Відзнака</a:t>
            </a:r>
            <a:r>
              <a:rPr lang="ru-RU" dirty="0" smtClean="0"/>
              <a:t> «За </a:t>
            </a:r>
            <a:r>
              <a:rPr lang="ru-RU" dirty="0" err="1" smtClean="0"/>
              <a:t>професійні</a:t>
            </a:r>
            <a:r>
              <a:rPr lang="ru-RU" dirty="0" smtClean="0"/>
              <a:t> </a:t>
            </a:r>
            <a:r>
              <a:rPr lang="ru-RU" dirty="0" err="1" smtClean="0"/>
              <a:t>здобутки</a:t>
            </a:r>
            <a:r>
              <a:rPr lang="ru-RU" dirty="0" smtClean="0"/>
              <a:t>»</a:t>
            </a:r>
          </a:p>
          <a:p>
            <a:r>
              <a:rPr lang="ru-RU" dirty="0" err="1" smtClean="0"/>
              <a:t>Відзнака</a:t>
            </a:r>
            <a:r>
              <a:rPr lang="ru-RU" dirty="0" smtClean="0"/>
              <a:t> «За </a:t>
            </a:r>
            <a:r>
              <a:rPr lang="ru-RU" dirty="0" err="1" smtClean="0"/>
              <a:t>сприяння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науки»</a:t>
            </a:r>
          </a:p>
          <a:p>
            <a:r>
              <a:rPr lang="ru-RU" dirty="0" err="1" smtClean="0"/>
              <a:t>Відзнака</a:t>
            </a:r>
            <a:r>
              <a:rPr lang="ru-RU" dirty="0" smtClean="0"/>
              <a:t> «За </a:t>
            </a:r>
            <a:r>
              <a:rPr lang="ru-RU" dirty="0" err="1" smtClean="0"/>
              <a:t>підготовку</a:t>
            </a:r>
            <a:r>
              <a:rPr lang="ru-RU" dirty="0" smtClean="0"/>
              <a:t> </a:t>
            </a:r>
            <a:r>
              <a:rPr lang="ru-RU" dirty="0" err="1" smtClean="0"/>
              <a:t>наукової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»</a:t>
            </a:r>
          </a:p>
          <a:p>
            <a:r>
              <a:rPr lang="ru-RU" dirty="0" err="1" smtClean="0"/>
              <a:t>Відзнака</a:t>
            </a:r>
            <a:r>
              <a:rPr lang="ru-RU" dirty="0" smtClean="0"/>
              <a:t> для </a:t>
            </a:r>
            <a:r>
              <a:rPr lang="ru-RU" dirty="0" err="1" smtClean="0"/>
              <a:t>молодих</a:t>
            </a:r>
            <a:r>
              <a:rPr lang="ru-RU" dirty="0" smtClean="0"/>
              <a:t> </a:t>
            </a:r>
            <a:r>
              <a:rPr lang="ru-RU" dirty="0" err="1" smtClean="0"/>
              <a:t>учених</a:t>
            </a:r>
            <a:r>
              <a:rPr lang="ru-RU" dirty="0" smtClean="0"/>
              <a:t> «Талант, </a:t>
            </a:r>
            <a:r>
              <a:rPr lang="ru-RU" dirty="0" err="1" smtClean="0"/>
              <a:t>натхнення</a:t>
            </a:r>
            <a:r>
              <a:rPr lang="ru-RU" dirty="0" smtClean="0"/>
              <a:t>, </a:t>
            </a:r>
            <a:r>
              <a:rPr lang="ru-RU" dirty="0" err="1" smtClean="0"/>
              <a:t>праця</a:t>
            </a:r>
            <a:r>
              <a:rPr lang="ru-RU" dirty="0" smtClean="0"/>
              <a:t>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252728"/>
          </a:xfrm>
        </p:spPr>
        <p:txBody>
          <a:bodyPr>
            <a:noAutofit/>
          </a:bodyPr>
          <a:lstStyle/>
          <a:p>
            <a:pPr algn="ctr"/>
            <a:r>
              <a:rPr lang="vi-VN" sz="3600" dirty="0" smtClean="0"/>
              <a:t>Націона́льна акаде́мія нау́к Украї́ни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43372" y="1428736"/>
            <a:ext cx="47863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 (</a:t>
            </a:r>
            <a:r>
              <a:rPr lang="ru-RU" sz="2800" b="1" i="1" dirty="0"/>
              <a:t>НАН </a:t>
            </a:r>
            <a:r>
              <a:rPr lang="ru-RU" sz="2800" b="1" i="1" dirty="0" err="1"/>
              <a:t>України</a:t>
            </a:r>
            <a:r>
              <a:rPr lang="ru-RU" sz="2800" b="1" dirty="0"/>
              <a:t>) — </a:t>
            </a:r>
            <a:r>
              <a:rPr lang="ru-RU" sz="2800" b="1" dirty="0" err="1"/>
              <a:t>вища</a:t>
            </a:r>
            <a:r>
              <a:rPr lang="ru-RU" sz="2800" b="1" dirty="0"/>
              <a:t> </a:t>
            </a:r>
            <a:r>
              <a:rPr lang="ru-RU" sz="2800" b="1" dirty="0" err="1"/>
              <a:t>наукова</a:t>
            </a:r>
            <a:r>
              <a:rPr lang="ru-RU" sz="2800" b="1" dirty="0"/>
              <a:t> </a:t>
            </a:r>
            <a:r>
              <a:rPr lang="ru-RU" sz="2800" b="1" dirty="0" err="1"/>
              <a:t>установа</a:t>
            </a:r>
            <a:r>
              <a:rPr lang="ru-RU" sz="2800" b="1" dirty="0"/>
              <a:t> </a:t>
            </a:r>
            <a:r>
              <a:rPr lang="ru-RU" sz="2800" b="1" dirty="0" err="1"/>
              <a:t>України</a:t>
            </a:r>
            <a:r>
              <a:rPr lang="ru-RU" sz="2800" b="1" dirty="0"/>
              <a:t> </a:t>
            </a:r>
            <a:r>
              <a:rPr lang="ru-RU" sz="2800" b="1" dirty="0" err="1"/>
              <a:t>з</a:t>
            </a:r>
            <a:r>
              <a:rPr lang="ru-RU" sz="2800" b="1" dirty="0"/>
              <a:t> </a:t>
            </a:r>
            <a:r>
              <a:rPr lang="ru-RU" sz="2800" b="1" dirty="0" err="1"/>
              <a:t>самоврядною</a:t>
            </a:r>
            <a:r>
              <a:rPr lang="ru-RU" sz="2800" b="1" dirty="0"/>
              <a:t> </a:t>
            </a:r>
            <a:r>
              <a:rPr lang="ru-RU" sz="2800" b="1" dirty="0" err="1"/>
              <a:t>організацією</a:t>
            </a:r>
            <a:r>
              <a:rPr lang="ru-RU" sz="2800" b="1" dirty="0"/>
              <a:t>.</a:t>
            </a:r>
          </a:p>
        </p:txBody>
      </p:sp>
      <p:pic>
        <p:nvPicPr>
          <p:cNvPr id="1028" name="Picture 4" descr="http://znc.com.ua/img/LogoN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3116"/>
            <a:ext cx="3210909" cy="4109963"/>
          </a:xfrm>
          <a:prstGeom prst="rect">
            <a:avLst/>
          </a:prstGeom>
          <a:noFill/>
        </p:spPr>
      </p:pic>
      <p:sp>
        <p:nvSpPr>
          <p:cNvPr id="1030" name="AutoShape 6" descr="data:image/jpeg;base64,/9j/4AAQSkZJRgABAQAAAQABAAD/2wCEAAkGBxMSEhUUEhQWFBUXGBkYGBgXGBsaFxgdFx0cGBwaHBcYHSggGholHBcUITEhJSkrLi4uFx8zODMsNygtLisBCgoKBQUFDgUFDisZExkrKysrKysrKysrKysrKysrKysrKysrKysrKysrKysrKysrKysrKysrKysrKysrKysrK//AABEIAJcA1wMBIgACEQEDEQH/xAAcAAABBQEBAQAAAAAAAAAAAAAFAAEDBAYCBwj/xABEEAABAgMFBQQGBggGAwAAAAABAhEAAyEEBRIxQQYTIlFhB3GBkRQyUqGx0SNCksHS4RUXQ1NiY6LwFiQzcoLxCIOy/8QAFAEBAAAAAAAAAAAAAAAAAAAAAP/EABQRAQAAAAAAAAAAAAAAAAAAAAD/2gAMAwEAAhEDEQA/APXbzvIyyAEu/OkUlX4r2R5x1fswYg9affAW02yXKSVLISlIck9IDObWdqVpstpMmVZkrCQC6lKD91MsohuftcmzrVLkGRLSlZAKsaiQ47owHaHtD6TaGQGRKdIVkVA5gwCuW8DInJmpSFBJdjyq0B9OJv8AV7CfOJE32p2wiMRsXtMm2S1EpCVpUxA5aGNPlAElX0oH1R5xz+ml+wPOBxWITiAIm+1eynzhfptXsp84G4xqIZSg2XugCBvxfsp84Sb6XyTA1UwUpCDZtnAFRfKuQ0h5l8rdsKa98DCsCrRyVgwBH9Or9lPLWEL8X7Kc21gYVCFvkwBVN9LOia98I32oFsIgWFCHKwBAFE30qvCI4N+Lrwp98UETaZREVjlAFP06v2Uwjfi/ZT74G4xyht6OUAUTfS/ZTHX6ZVyECVTR/Yh0zhygCgvpfsjxiJd8rOgEU1L6RwkwGlu21mYC+jQ8VbgNFeEPAUr8lALFdIwnaWqUmxKKi5cYUktiPLrr5Ru76knEnu++PL+1uYNxKSqjrJcVZhlAeUWlZVVRcvUc+sRoHQHSDFxXGLUicrHuzKTiUS2Eu7DplHF23IiYnFv0oo5BSXGXXrnAavshtSUz1yzmtLiuWHn3vHr6mMeVdndwhMxU9M1KikMAQwY6mudMo9GFpI+sj3figLoSIYgZPAtdvQhbTJssOHDlj8Ykl3nINN9L+0IAkw8I5IHOKiLWkkvNlszioHxOUSCcj94gf8h84CVMtPOJFJBEUxPl/vJf2h84b0uW9ZiPtCAthA5xzISGisq1Sn/1UfaEcG2ygA81HnAXVBMcGUOrUiFdukkFpsv7QhvSpf72Wxb6wgLAA6wksTnSKq7dJcHeoy9qHFukv/qy6fxQFsEDrHBw84qzbwkswmoypxaxBLvCUE8U1L60IgCYIr4w8uWkh6wMN8WerzkjwPyjr0tOAfTitdPDMQHV/WwSJC5oI4Ukh+egjG3VtAqbeCgaIEtzWiQEgknxjR3pYpc+UUTZwKTVuEORllHm912BKpsxCpi5QJU5UKLSMuLSumsB6VsffvpiFkkcKiHGvd0yg4UCPP8As/kokCZgmuOEcYCQ5JLJGZLHON6CFZKSe4j4QB+4cleEPHNw+qrwhQFS/XKx3ffHmvaFJl2nClMwb+SCvdmmIEVD82EejbTXgmUCtWSEkmPm2972M+0TJwJ4iWelDp3NAek7F2g2mSGs8vhCQ5TnmxNM3EaRFl13UrlROUCOyVf+VmFgACO4Z5Rbv21mVgKTLTixOVIxOxDM2WcAQ3CgpsMpueGI5clbl90KZ4R8XhpYG8Awghw9GBoKs3WBVivNa5sxCsBSnEABLY0LDigCid4xLywf9o+cSArIGEoqWICR8HilaLSZcqYtmIw1w4iHcZNXSG2fvLeJlqJDurjCcOrM0BNMsi96FKUjiDMUuzP1jpIJdzKcD2BX3xbvCc9pQ4fh8PJozlx3wqeZgxiYEggfRhLFwPWGesAfkoPDxSw+fCKf1QiFYiMctueEfOKslZdLjUfEdIHWe9JvpK5ayopGMhJQAGDtxNAGnXhfEh31A+ccTFLBAC0EHoPnFQTFctH1+UUb5vxUq0IlqUpCVBADJBGIsGdusAWUlfEd4ig5CvTOFNUtKU4VyyTmMIp74itM04lcnNK8+kANsb8mWdErdrwEhTihJYirKEAfK5gWBvJbNUsGHvjnFMYqxywXAyGXPOGVNUoIbVCCepIcmIrTPUmUojE4UKpAKqg0YjKA6tcuYUoaZLd6lhSvfF2XNmpZ5iM605ZaxEArdynfE5LqACs9QKQVvL10V5UaAFS5811PMQABSg+cSItMxi8xDsG4Q/k8UbmvNM7GULmzAkKHGAEuGyLPSsWlzsKVFRVRqoAKvIwHa581SX3iM/Z+7FDTJk1h9Ih29kc6fWjvF9GDxl1M6wArIeyIoXjeiELlyitSZikqISlILgE1JIppAX2m045auF/VGfIF4uWGyKAxLwlTuClOQ73iWxllD/aNM6Z5Q14Xhu0KUGcOwJ+6A0tw5K8IeAHZ9bFTFTyoueAvpV6Dyh4DFdt9vXvkSXIlmU5FQHfWPJAsPQc8stI9M7fVqFqkgHhMkk/ajy2URrAe09kpBsq8ncUPcesEL/mpIRzdVAWaqfzgP2YWgpspYAkkP5HlGs3ilM8tL11IgKslQ3j6YhXygVY2C5jDN25ZweRjxuQmulW7odaiHwpQlx1MAAvRTyJoAOI4WA1ro0PslIKUIBFRiooczBeSpTGiSDzB+cIz5gIISgJDhgCRn3wD3gALQk0AblGbuOSJSZows5LBs3IMH5ltmGaKDJ+njWhiVVoUpJAQhOpofc5gKcqUykkpADj4jp0gLYAr0qcpQOElQSSDlXKnWNIiYss6khunjzjiZbZleBAJcPh/OApJlln3fuA+6M7tJZJi7bLWhCygbl2yoeLPo0aP0qYwDCnSLRvJdHQhxqQfnAVZksKKilDgk6de6Mxt1YTNlyky0KUpOKgGTnm0ahc5Z1SH0I/OJfTVMAUoU3P/ALgIkIdCeElkoFRqAHzEPNwiWUqTmRo+hrQRMq1KUX4RlkREsi1qSMkEE5Fj45wHE6ZjMsJqAfZI16iCF6rAUl/Gn5RVnWkkJcpDHIAN41hxalKIqmh5CvvgBl2bsGaEjN/qkPl0hrWcCFgpc0YM/wB0GUzynIoD50HziBK2fiSX5gfOApb9CpaQmta0bQcxFC81JBltLch6s7B6h2pBmesAM6c8g3zh0zA3rIPePzgJrFPBUTow06DpHlG2km0KtiygqwvopvdHpy7SoFwU16U+MefbS2dRthXiFZZDPqXq0Bs+wuXNCbVvXNUM5fnCibsMlYJc8O5dORcVeFAZXt9lH0yRUf6J6fWjzSXKxFkj1Q/5x6X29qe2SHH7I+5X5x5mhXUuPgc4D1vsukg2NWIOMtHygjNmS5YBmrCcROEMS4BbTwgf2YqIsayCQHFdfViPayYlpGNeEAqqSQSCpLwBDcLKyOH1mFaNoe+IJykLCxJmBSk5gpI1bMgRfQo70M7Yxz6QFuezlJnEqUXajks5eAv2ez0UVFgGAYYiX6ARbsNjG9SPWSUuAzF3zrFO1A7hVVB1J1IP1tRWCNnGBcoBRHANST7+bwFa/JL2tKEskYa5aVeggci0SpiVbiehagxNGoS2rQVvSYr0sZvuzz5HrGC7Pir6d1PwJLCpHGeUBsNwThCVJckAO3nTvit6dKVMXJlzgqakK4cBFU0IeL1mVxJz9Yc+Y5mMXcQe87QXyM74wGlXLVh9YP4Zx0q0SETEyVzQJpwjCEliVClfKLCDRzi9/wA4z19SiLykqBNVS+dGwwBdEl3xEOCeUQ2i1S5KUb+aElYJDIJDAtpFrFVVTmXz+cZnb+apJsxFOBZ8lcjAac2QuSVAihDAChD5EdYhnFEpJXOmYUYglLJc5PpF+avKhfCnn7I6wC2znYbKD/NTz9k84ArLCSZK5awqWplCjE8TVcZUgxetnViQ3DWp0I5ZZxn7oXik2RnbC/8AUeREaK8ZrzEhz3F2784ANY70kWnGJM11pDkYCBm2sdzOHiUtkBgwS6nJakZLs+cTbTrwePrCDO0swmyzGdNUVybiFXeALGS4Cg+EnJSGJoDTpWOJKGCcRdSipglD0T1pWKWzdpK7IhROa1DyCRzgXtvbSlEpAAdTkLchaWUzBjlWA2N02Y7wggKDBiAzOHqG6xidr7O1tWvEl8DYddaxt7umnGBVylLcsq1eMBtokemKUTxYCG1ZzWA33YTLwotCQXDor5wog7Aksm0gF/U++HgAfb4s+l2cVbdKf7Q1jyxBYhXXnVxHq/b7L/zVnLkNKUac8QjyqVLK1AanlmSdO+A9g7NJ3+UU5AUTr3QRt91In4QvAoJKqK65/CBuxN1CXZjvUlKtSXBFA1NI6t16S5ODerSkrfC+Jy1NB1gCpYTAQRnn/YiIXeEhRxOD1d/BoopmqJCWD4moS2fdFWXeyJmLdLQsoICgHDVbXxgCyLMFIUnElIcFsh35RbkgJWglaSQGqXpyEA5ttwoUtZShAYOonM9w6Q9gniatHqFCgFBQJrXLLOAJW4JXagUqAGBiafKK0u45MhKjLwgqYHDq1Q9Iq2+WEWnDKSOJId1FhnFNF6pm4t0qWvC2IAqcAlnr4wBiyyWIcgFwe73RIm5ZMta5gwhRckg8RxZ6QMFooAAkkkAOeZAiFV6SyVoQuUqYgKJTxPw51PKAIiX/ALff8osKulC5qZrpKg1SovTw6CMjabymKQrDhSoKIcVoGzHnWAov6bxfTJcUNID0BVnrprz+USWq55U4IKwg4QwxZjupGWsV4TQEBRSslVSaEBjk3dBJV5S0BO8WiWVOzlRLAtpAGLTIGJgrpXp4dISrqlTpeBeEh3AOT84GLnFKiCE0yqa6698Mu8EpSVTClCcQSHxFyQ+kAX9FlyjKAbChgGyAd2Hi/nBC3DGpOFaWGlHjOqnha5ILLlrwkEEh68mi/b1BC0iWEhzUElwOeQgFZrDIkhZTgSTQ4cz/AGYWCVMSpK8JB0LtTw5wLs17JmlQlmWspYkMoUdsyIitV4YcSiEJQkByQo500EAWmyES0pTLKQkEkhIp35RDMscuYlJWUEh/WDkPypFCTbcaQtOBSDiDgKFU9GiC13miVh3hQnE7cKjQFoDUWG1pSsvMGFvOndHne18xCrVMOJiU5dKxrrtwlZEwJpkwUxDZ0jBbXqSLWvDwjp+cB6X2BpATacJccH3woj7AC/pXL6P74UAN7ebWoWiQgFgqWokc+INWPMLORiQ1FBQyNM/dHr3bNcxtFpkkLCWlqFeeIR59/hkpUCqYnhILMztWA9RudzLXqSfrd0Yva+yLWuy4QSxViYZOpPygnYtqDLBQpAahfEWrEqdq5NMcokgu4LD4QBGVN4glmaZixPTPKMjsnZMK56iFOVCldFEhvfB47WyyX3YId290L/EtnS4TKIJINSGDcoCntulS7NMISXK5fCPHlFvY+zqwSKOd2HBfmeucdDaeQQccsuWZiHDeEdStqLPiGGWoAUzDlqgwFq85B9LH+zr1/iMZDs/s6kb1SwfqFjqyjpGgmbUS1WhyglLAMSH74lm39ZkjhlqJNXJTRtKQFs2gEq4QMSga6B8owt12dRvC00Ux3zEgtnoY1f8AiKUzmWasSxGnhDzNobKCpQQtzocLV5CAy0uRMSqYVpwgnOrFv+VKRk1hOP8A5aaVj0a2bQSlIKd3Vjm3v6x5wssrNqn4wG9slk3iUlzwl9fn1iDaCxuqTQkYVPmGqYI2DaGUhISU1CQNPPvi+NobOoJxS1un2WY9/lAWJk0pCkhL8QL9wFPdAba0mZKcpZ5gLO2mYaL69ppTkiWQCQWcaeEJW0VnKSFy1VL8LP7xQQEVgTxWUJyCU9WqesFr1kHeIJZtMgac6wLO0UreS1IlkJSwIJDnnlE14X5JXMQspICalyC8BntlrNg3rgglOZcuMQpWDG0p3kmZwkOEBk50On/USHaOzscMtQJGZIpCRtPKY45bggChD+ZgKd0WYeiygHFVkg5iutRA3aayFSpFHZKgQNOLpB6dtNLDBMspAfMu790N/ieSyQqUSpPJTP0MBYViSJy5SUzClOTB1FshGI2tQkneFJQtSmIemQo2kErRtgiWVrlS+NR4XyTzybOAF43p6T/qobiKnSrU9FAwHpn/AI+lvSv/AF/fDxN2EykpFpwkmkvNnGfLxh4DjtfmNPkgaoV8Y8/xE6eMbftvtSU2iQC5O7VkB7XOPPLLaMVUpy8T7oCyqxFYDktT3aRZEpQLv8KxWxH2fjDBfMEeJgJ2VkPgI6TJOefhFXeNoftGELQrr5mAtOtwwFM6RHu1O+vdEaZ9RmPGOlTVaFVeogOhiJJJAOgb74eWljn7oimTVE5F+4eMMbVTXvpATKSW/KEqUcISSHCndtOUQptT845mzSagrbUAZe6Ak3KSa/EvEKrFLdwBDCYxqVQxnDkX7oCQWdObEdRnFlQeg4Ro8VN/3+UNvn1V5QFxMphUpMcKTyIA7ogRaB/YhlTD/aYCd1PoR0zfu5RdRaeDCQHPOBptGWn/ABhjOPM/ZgJ90wLkR2hBIyQe8xX3zGpOXKOVWjqe9s4C16PMb6rd8Rz7HMzAHSsQ70mjnyEdyypiQTRnoIAdaLrmFyr3Vij6KpJdsTVz84P+kUPErnkGitOmir4z4UgPRuwaUR6UagES2fx1hRJ2DIb0qpZkUPjDQGx2x2Es94zJcydMmIKElACCli5BriBrSA9m7KbLKfDPtFeqPwxq76mrTNlJRMwhYmlTAH1ACM8qvAWTtOpMtBUgLJQjEoEOCtONylqJqQTpAVx2cWcft7Rr9ZP4YdPZxZj+2tB8U0/pgnN2hwFAVLScQB4V4s1BLUHV+6IF7SuhICUgqTicKcpLodLN/FAVkdm1nP7af5o/DDHs3s1fpp39H4I0Ny3xvxOZODdlgXzzrUM1Iylj2pnJSiZOIWDZ0zCmgxLK8OgcU0gL36t7L+9m+O7/AARz+ray/vJuv7v8ERq23JwhMvCSUaua7smhGbLP2THR27Vwf5c1OblgDgNaUIxlx0gOk9m9lz3k3l9T8McK7NLH7Uw9OGv9MTI2yxIWpMsYkzcGHEapLDGKZAmIRt0DuyJKiSSlYrwkKSkMWqCFO/SAlPZtZCzqmZfwP/8AMcjszsYBZUxjnVPyizd+0a7ROlpCTKSokEEO/DiAJOShkREd5bZJlLnSxKx7spAwk1cgFg1SHdoCuOzGxE5zPNPyhpvZjYsyZteqfwxal7aJxTUhKCUoCknGQlRo6XI0d4jTtwSjGLOVJBSCAp1MpiThZ2r7jAQjsusXOb5j5Qw7MrDzm/aHyixcm0sy0TpeJ5aVKHAwOaMTEkOKj3x1eu2O5nTJe5fASApyymCC2X8Z8oCt+q+xHWb9ofKHHZfYv5v2vyiedtmtKDM9GLASl0JLiblkKkEKcaAQRvu81ps8qfKUPWQSj96FM6EkhwojLqIAP+rGxGn0v2h8oY9mVi/mFv4h8omt21q7OqZLmS8SpaAvEokBTscDgNiS+XSK03bdcwKSmWZahLK3BeqSmnEGYgloDr9WVi/mfaHyhx2ZWHnM+0Pww87blcvGDZirC4dy6mxB6D+B/GNbdttROQFpZ6YgD6pYEp8HEBkv1aWL+Z9ofKJU9mljH7weKfwxsAA8duMoDE/qzsTftPNP4Yb9WNi/meafwxtsIh0jlABdmtl5Fix7nFxs+IjTuEKDoEKAhnI6A/dEKLAhJKgkAqAxdWDDwaFCgOZkgCpAbuh5dmT7KaVyEKFAWpcoAGkRbochQchChQDCzDVKX0oI6Mgcg3cM4UKAQlNmE+QjpMgagaaCFCgGVLFaDOOFSATkM82EPCgHl2VPshxlQa+EdiQkZJA7gNYUKA5wAGgA8I6ModPKFCgIpNjQkkpSAVF1UzPOJVS+75QoUBDaLEiYkpWkKScwdYm3A5DyhQoBzLHIeUOEtChQDFHvhBHWFCgHwwt3ChQHeKFChQ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data:image/jpeg;base64,/9j/4AAQSkZJRgABAQAAAQABAAD/2wCEAAkGBxMSEhUUEhQWFBUXGBkYGBgXGBsaFxgdFx0cGBwaHBcYHSggGholHBcUITEhJSkrLi4uFx8zODMsNygtLisBCgoKBQUFDgUFDisZExkrKysrKysrKysrKysrKysrKysrKysrKysrKysrKysrKysrKysrKysrKysrKysrKysrK//AABEIAJcA1wMBIgACEQEDEQH/xAAcAAABBQEBAQAAAAAAAAAAAAAFAAEDBAYCBwj/xABEEAABAgMFBQQGBggGAwAAAAABAhEAAyEEBRIxQQYTIlFhB3GBkRQyUqGx0SNCksHS4RUXQ1NiY6LwFiQzcoLxCIOy/8QAFAEBAAAAAAAAAAAAAAAAAAAAAP/EABQRAQAAAAAAAAAAAAAAAAAAAAD/2gAMAwEAAhEDEQA/APXbzvIyyAEu/OkUlX4r2R5x1fswYg9affAW02yXKSVLISlIck9IDObWdqVpstpMmVZkrCQC6lKD91MsohuftcmzrVLkGRLSlZAKsaiQ47owHaHtD6TaGQGRKdIVkVA5gwCuW8DInJmpSFBJdjyq0B9OJv8AV7CfOJE32p2wiMRsXtMm2S1EpCVpUxA5aGNPlAElX0oH1R5xz+ml+wPOBxWITiAIm+1eynzhfptXsp84G4xqIZSg2XugCBvxfsp84Sb6XyTA1UwUpCDZtnAFRfKuQ0h5l8rdsKa98DCsCrRyVgwBH9Or9lPLWEL8X7Kc21gYVCFvkwBVN9LOia98I32oFsIgWFCHKwBAFE30qvCI4N+Lrwp98UETaZREVjlAFP06v2Uwjfi/ZT74G4xyht6OUAUTfS/ZTHX6ZVyECVTR/Yh0zhygCgvpfsjxiJd8rOgEU1L6RwkwGlu21mYC+jQ8VbgNFeEPAUr8lALFdIwnaWqUmxKKi5cYUktiPLrr5Ru76knEnu++PL+1uYNxKSqjrJcVZhlAeUWlZVVRcvUc+sRoHQHSDFxXGLUicrHuzKTiUS2Eu7DplHF23IiYnFv0oo5BSXGXXrnAavshtSUz1yzmtLiuWHn3vHr6mMeVdndwhMxU9M1KikMAQwY6mudMo9GFpI+sj3figLoSIYgZPAtdvQhbTJssOHDlj8Ykl3nINN9L+0IAkw8I5IHOKiLWkkvNlszioHxOUSCcj94gf8h84CVMtPOJFJBEUxPl/vJf2h84b0uW9ZiPtCAthA5xzISGisq1Sn/1UfaEcG2ygA81HnAXVBMcGUOrUiFdukkFpsv7QhvSpf72Wxb6wgLAA6wksTnSKq7dJcHeoy9qHFukv/qy6fxQFsEDrHBw84qzbwkswmoypxaxBLvCUE8U1L60IgCYIr4w8uWkh6wMN8WerzkjwPyjr0tOAfTitdPDMQHV/WwSJC5oI4Ukh+egjG3VtAqbeCgaIEtzWiQEgknxjR3pYpc+UUTZwKTVuEORllHm912BKpsxCpi5QJU5UKLSMuLSumsB6VsffvpiFkkcKiHGvd0yg4UCPP8As/kokCZgmuOEcYCQ5JLJGZLHON6CFZKSe4j4QB+4cleEPHNw+qrwhQFS/XKx3ffHmvaFJl2nClMwb+SCvdmmIEVD82EejbTXgmUCtWSEkmPm2972M+0TJwJ4iWelDp3NAek7F2g2mSGs8vhCQ5TnmxNM3EaRFl13UrlROUCOyVf+VmFgACO4Z5Rbv21mVgKTLTixOVIxOxDM2WcAQ3CgpsMpueGI5clbl90KZ4R8XhpYG8Awghw9GBoKs3WBVivNa5sxCsBSnEABLY0LDigCid4xLywf9o+cSArIGEoqWICR8HilaLSZcqYtmIw1w4iHcZNXSG2fvLeJlqJDurjCcOrM0BNMsi96FKUjiDMUuzP1jpIJdzKcD2BX3xbvCc9pQ4fh8PJozlx3wqeZgxiYEggfRhLFwPWGesAfkoPDxSw+fCKf1QiFYiMctueEfOKslZdLjUfEdIHWe9JvpK5ayopGMhJQAGDtxNAGnXhfEh31A+ccTFLBAC0EHoPnFQTFctH1+UUb5vxUq0IlqUpCVBADJBGIsGdusAWUlfEd4ig5CvTOFNUtKU4VyyTmMIp74itM04lcnNK8+kANsb8mWdErdrwEhTihJYirKEAfK5gWBvJbNUsGHvjnFMYqxywXAyGXPOGVNUoIbVCCepIcmIrTPUmUojE4UKpAKqg0YjKA6tcuYUoaZLd6lhSvfF2XNmpZ5iM605ZaxEArdynfE5LqACs9QKQVvL10V5UaAFS5811PMQABSg+cSItMxi8xDsG4Q/k8UbmvNM7GULmzAkKHGAEuGyLPSsWlzsKVFRVRqoAKvIwHa581SX3iM/Z+7FDTJk1h9Ih29kc6fWjvF9GDxl1M6wArIeyIoXjeiELlyitSZikqISlILgE1JIppAX2m045auF/VGfIF4uWGyKAxLwlTuClOQ73iWxllD/aNM6Z5Q14Xhu0KUGcOwJ+6A0tw5K8IeAHZ9bFTFTyoueAvpV6Dyh4DFdt9vXvkSXIlmU5FQHfWPJAsPQc8stI9M7fVqFqkgHhMkk/ajy2URrAe09kpBsq8ncUPcesEL/mpIRzdVAWaqfzgP2YWgpspYAkkP5HlGs3ilM8tL11IgKslQ3j6YhXygVY2C5jDN25ZweRjxuQmulW7odaiHwpQlx1MAAvRTyJoAOI4WA1ro0PslIKUIBFRiooczBeSpTGiSDzB+cIz5gIISgJDhgCRn3wD3gALQk0AblGbuOSJSZows5LBs3IMH5ltmGaKDJ+njWhiVVoUpJAQhOpofc5gKcqUykkpADj4jp0gLYAr0qcpQOElQSSDlXKnWNIiYss6khunjzjiZbZleBAJcPh/OApJlln3fuA+6M7tJZJi7bLWhCygbl2yoeLPo0aP0qYwDCnSLRvJdHQhxqQfnAVZksKKilDgk6de6Mxt1YTNlyky0KUpOKgGTnm0ahc5Z1SH0I/OJfTVMAUoU3P/ALgIkIdCeElkoFRqAHzEPNwiWUqTmRo+hrQRMq1KUX4RlkREsi1qSMkEE5Fj45wHE6ZjMsJqAfZI16iCF6rAUl/Gn5RVnWkkJcpDHIAN41hxalKIqmh5CvvgBl2bsGaEjN/qkPl0hrWcCFgpc0YM/wB0GUzynIoD50HziBK2fiSX5gfOApb9CpaQmta0bQcxFC81JBltLch6s7B6h2pBmesAM6c8g3zh0zA3rIPePzgJrFPBUTow06DpHlG2km0KtiygqwvopvdHpy7SoFwU16U+MefbS2dRthXiFZZDPqXq0Bs+wuXNCbVvXNUM5fnCibsMlYJc8O5dORcVeFAZXt9lH0yRUf6J6fWjzSXKxFkj1Q/5x6X29qe2SHH7I+5X5x5mhXUuPgc4D1vsukg2NWIOMtHygjNmS5YBmrCcROEMS4BbTwgf2YqIsayCQHFdfViPayYlpGNeEAqqSQSCpLwBDcLKyOH1mFaNoe+IJykLCxJmBSk5gpI1bMgRfQo70M7Yxz6QFuezlJnEqUXajks5eAv2ez0UVFgGAYYiX6ARbsNjG9SPWSUuAzF3zrFO1A7hVVB1J1IP1tRWCNnGBcoBRHANST7+bwFa/JL2tKEskYa5aVeggci0SpiVbiehagxNGoS2rQVvSYr0sZvuzz5HrGC7Pir6d1PwJLCpHGeUBsNwThCVJckAO3nTvit6dKVMXJlzgqakK4cBFU0IeL1mVxJz9Yc+Y5mMXcQe87QXyM74wGlXLVh9YP4Zx0q0SETEyVzQJpwjCEliVClfKLCDRzi9/wA4z19SiLykqBNVS+dGwwBdEl3xEOCeUQ2i1S5KUb+aElYJDIJDAtpFrFVVTmXz+cZnb+apJsxFOBZ8lcjAac2QuSVAihDAChD5EdYhnFEpJXOmYUYglLJc5PpF+avKhfCnn7I6wC2znYbKD/NTz9k84ArLCSZK5awqWplCjE8TVcZUgxetnViQ3DWp0I5ZZxn7oXik2RnbC/8AUeREaK8ZrzEhz3F2784ANY70kWnGJM11pDkYCBm2sdzOHiUtkBgwS6nJakZLs+cTbTrwePrCDO0swmyzGdNUVybiFXeALGS4Cg+EnJSGJoDTpWOJKGCcRdSipglD0T1pWKWzdpK7IhROa1DyCRzgXtvbSlEpAAdTkLchaWUzBjlWA2N02Y7wggKDBiAzOHqG6xidr7O1tWvEl8DYddaxt7umnGBVylLcsq1eMBtokemKUTxYCG1ZzWA33YTLwotCQXDor5wog7Aksm0gF/U++HgAfb4s+l2cVbdKf7Q1jyxBYhXXnVxHq/b7L/zVnLkNKUac8QjyqVLK1AanlmSdO+A9g7NJ3+UU5AUTr3QRt91In4QvAoJKqK65/CBuxN1CXZjvUlKtSXBFA1NI6t16S5ODerSkrfC+Jy1NB1gCpYTAQRnn/YiIXeEhRxOD1d/BoopmqJCWD4moS2fdFWXeyJmLdLQsoICgHDVbXxgCyLMFIUnElIcFsh35RbkgJWglaSQGqXpyEA5ttwoUtZShAYOonM9w6Q9gniatHqFCgFBQJrXLLOAJW4JXagUqAGBiafKK0u45MhKjLwgqYHDq1Q9Iq2+WEWnDKSOJId1FhnFNF6pm4t0qWvC2IAqcAlnr4wBiyyWIcgFwe73RIm5ZMta5gwhRckg8RxZ6QMFooAAkkkAOeZAiFV6SyVoQuUqYgKJTxPw51PKAIiX/ALff8osKulC5qZrpKg1SovTw6CMjabymKQrDhSoKIcVoGzHnWAov6bxfTJcUNID0BVnrprz+USWq55U4IKwg4QwxZjupGWsV4TQEBRSslVSaEBjk3dBJV5S0BO8WiWVOzlRLAtpAGLTIGJgrpXp4dISrqlTpeBeEh3AOT84GLnFKiCE0yqa6698Mu8EpSVTClCcQSHxFyQ+kAX9FlyjKAbChgGyAd2Hi/nBC3DGpOFaWGlHjOqnha5ILLlrwkEEh68mi/b1BC0iWEhzUElwOeQgFZrDIkhZTgSTQ4cz/AGYWCVMSpK8JB0LtTw5wLs17JmlQlmWspYkMoUdsyIitV4YcSiEJQkByQo500EAWmyES0pTLKQkEkhIp35RDMscuYlJWUEh/WDkPypFCTbcaQtOBSDiDgKFU9GiC13miVh3hQnE7cKjQFoDUWG1pSsvMGFvOndHne18xCrVMOJiU5dKxrrtwlZEwJpkwUxDZ0jBbXqSLWvDwjp+cB6X2BpATacJccH3woj7AC/pXL6P74UAN7ebWoWiQgFgqWokc+INWPMLORiQ1FBQyNM/dHr3bNcxtFpkkLCWlqFeeIR59/hkpUCqYnhILMztWA9RudzLXqSfrd0Yva+yLWuy4QSxViYZOpPygnYtqDLBQpAahfEWrEqdq5NMcokgu4LD4QBGVN4glmaZixPTPKMjsnZMK56iFOVCldFEhvfB47WyyX3YId290L/EtnS4TKIJINSGDcoCntulS7NMISXK5fCPHlFvY+zqwSKOd2HBfmeucdDaeQQccsuWZiHDeEdStqLPiGGWoAUzDlqgwFq85B9LH+zr1/iMZDs/s6kb1SwfqFjqyjpGgmbUS1WhyglLAMSH74lm39ZkjhlqJNXJTRtKQFs2gEq4QMSga6B8owt12dRvC00Ux3zEgtnoY1f8AiKUzmWasSxGnhDzNobKCpQQtzocLV5CAy0uRMSqYVpwgnOrFv+VKRk1hOP8A5aaVj0a2bQSlIKd3Vjm3v6x5wssrNqn4wG9slk3iUlzwl9fn1iDaCxuqTQkYVPmGqYI2DaGUhISU1CQNPPvi+NobOoJxS1un2WY9/lAWJk0pCkhL8QL9wFPdAba0mZKcpZ5gLO2mYaL69ppTkiWQCQWcaeEJW0VnKSFy1VL8LP7xQQEVgTxWUJyCU9WqesFr1kHeIJZtMgac6wLO0UreS1IlkJSwIJDnnlE14X5JXMQspICalyC8BntlrNg3rgglOZcuMQpWDG0p3kmZwkOEBk50On/USHaOzscMtQJGZIpCRtPKY45bggChD+ZgKd0WYeiygHFVkg5iutRA3aayFSpFHZKgQNOLpB6dtNLDBMspAfMu790N/ieSyQqUSpPJTP0MBYViSJy5SUzClOTB1FshGI2tQkneFJQtSmIemQo2kErRtgiWVrlS+NR4XyTzybOAF43p6T/qobiKnSrU9FAwHpn/AI+lvSv/AF/fDxN2EykpFpwkmkvNnGfLxh4DjtfmNPkgaoV8Y8/xE6eMbftvtSU2iQC5O7VkB7XOPPLLaMVUpy8T7oCyqxFYDktT3aRZEpQLv8KxWxH2fjDBfMEeJgJ2VkPgI6TJOefhFXeNoftGELQrr5mAtOtwwFM6RHu1O+vdEaZ9RmPGOlTVaFVeogOhiJJJAOgb74eWljn7oimTVE5F+4eMMbVTXvpATKSW/KEqUcISSHCndtOUQptT845mzSagrbUAZe6Ak3KSa/EvEKrFLdwBDCYxqVQxnDkX7oCQWdObEdRnFlQeg4Ro8VN/3+UNvn1V5QFxMphUpMcKTyIA7ogRaB/YhlTD/aYCd1PoR0zfu5RdRaeDCQHPOBptGWn/ABhjOPM/ZgJ90wLkR2hBIyQe8xX3zGpOXKOVWjqe9s4C16PMb6rd8Rz7HMzAHSsQ70mjnyEdyypiQTRnoIAdaLrmFyr3Vij6KpJdsTVz84P+kUPErnkGitOmir4z4UgPRuwaUR6UagES2fx1hRJ2DIb0qpZkUPjDQGx2x2Es94zJcydMmIKElACCli5BriBrSA9m7KbLKfDPtFeqPwxq76mrTNlJRMwhYmlTAH1ACM8qvAWTtOpMtBUgLJQjEoEOCtONylqJqQTpAVx2cWcft7Rr9ZP4YdPZxZj+2tB8U0/pgnN2hwFAVLScQB4V4s1BLUHV+6IF7SuhICUgqTicKcpLodLN/FAVkdm1nP7af5o/DDHs3s1fpp39H4I0Ny3xvxOZODdlgXzzrUM1Iylj2pnJSiZOIWDZ0zCmgxLK8OgcU0gL36t7L+9m+O7/AARz+ray/vJuv7v8ERq23JwhMvCSUaua7smhGbLP2THR27Vwf5c1OblgDgNaUIxlx0gOk9m9lz3k3l9T8McK7NLH7Uw9OGv9MTI2yxIWpMsYkzcGHEapLDGKZAmIRt0DuyJKiSSlYrwkKSkMWqCFO/SAlPZtZCzqmZfwP/8AMcjszsYBZUxjnVPyizd+0a7ROlpCTKSokEEO/DiAJOShkREd5bZJlLnSxKx7spAwk1cgFg1SHdoCuOzGxE5zPNPyhpvZjYsyZteqfwxal7aJxTUhKCUoCknGQlRo6XI0d4jTtwSjGLOVJBSCAp1MpiThZ2r7jAQjsusXOb5j5Qw7MrDzm/aHyixcm0sy0TpeJ5aVKHAwOaMTEkOKj3x1eu2O5nTJe5fASApyymCC2X8Z8oCt+q+xHWb9ofKHHZfYv5v2vyiedtmtKDM9GLASl0JLiblkKkEKcaAQRvu81ps8qfKUPWQSj96FM6EkhwojLqIAP+rGxGn0v2h8oY9mVi/mFv4h8omt21q7OqZLmS8SpaAvEokBTscDgNiS+XSK03bdcwKSmWZahLK3BeqSmnEGYgloDr9WVi/mfaHyhx2ZWHnM+0Pww87blcvGDZirC4dy6mxB6D+B/GNbdttROQFpZ6YgD6pYEp8HEBkv1aWL+Z9ofKJU9mljH7weKfwxsAA8duMoDE/qzsTftPNP4Yb9WNi/meafwxtsIh0jlABdmtl5Fix7nFxs+IjTuEKDoEKAhnI6A/dEKLAhJKgkAqAxdWDDwaFCgOZkgCpAbuh5dmT7KaVyEKFAWpcoAGkRbochQchChQDCzDVKX0oI6Mgcg3cM4UKAQlNmE+QjpMgagaaCFCgGVLFaDOOFSATkM82EPCgHl2VPshxlQa+EdiQkZJA7gNYUKA5wAGgA8I6ModPKFCgIpNjQkkpSAVF1UzPOJVS+75QoUBDaLEiYkpWkKScwdYm3A5DyhQoBzLHIeUOEtChQDFHvhBHWFCgHwwt3ChQHeKFChQ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4" name="Picture 10" descr="http://leksika.com.ua/imag/UR_En/24_006_00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3073204"/>
            <a:ext cx="4776803" cy="3356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Назви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 l="21860" t="32917" r="34957" b="26851"/>
          <a:stretch>
            <a:fillRect/>
          </a:stretch>
        </p:blipFill>
        <p:spPr bwMode="auto">
          <a:xfrm>
            <a:off x="785786" y="2214554"/>
            <a:ext cx="7500990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Історія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 l="45642" t="13164" r="3166" b="12237"/>
          <a:stretch>
            <a:fillRect/>
          </a:stretch>
        </p:blipFill>
        <p:spPr bwMode="auto">
          <a:xfrm>
            <a:off x="71406" y="1981305"/>
            <a:ext cx="4286280" cy="3805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6" descr="http://upload.wikimedia.org/wikipedia/commons/thumb/e/e3/Vladimir_I._Vernadski_%28timbre_sovi%C3%A9tique%29.jpg/200px-Vladimir_I._Vernadski_%28timbre_sovi%C3%A9tique%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1571612"/>
            <a:ext cx="2357454" cy="3371160"/>
          </a:xfrm>
          <a:prstGeom prst="rect">
            <a:avLst/>
          </a:prstGeom>
          <a:noFill/>
        </p:spPr>
      </p:pic>
      <p:pic>
        <p:nvPicPr>
          <p:cNvPr id="28680" name="Picture 8" descr="http://upload.wikimedia.org/wikipedia/uk/thumb/9/99/Agat_Krymsky.jpg/150px-Agat_Krymsk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7686" y="3357562"/>
            <a:ext cx="2428892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://kiev-pravda.kiev.ua/wp-content/uploads/2012-05-26/nacionalna-akademiya-nauk-ukraini_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511833"/>
            <a:ext cx="5740556" cy="53461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err="1" smtClean="0"/>
              <a:t>Приміщення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Президії</a:t>
            </a:r>
            <a:r>
              <a:rPr lang="ru-RU" sz="3600" dirty="0" smtClean="0"/>
              <a:t> НАН </a:t>
            </a:r>
            <a:r>
              <a:rPr lang="ru-RU" sz="3600" dirty="0" err="1" smtClean="0"/>
              <a:t>України</a:t>
            </a:r>
            <a:r>
              <a:rPr lang="ru-RU" sz="3600" dirty="0" smtClean="0"/>
              <a:t> на </a:t>
            </a:r>
            <a:r>
              <a:rPr lang="ru-RU" sz="3600" dirty="0" err="1" smtClean="0"/>
              <a:t>вулиці</a:t>
            </a:r>
            <a:r>
              <a:rPr lang="ru-RU" sz="3600" dirty="0" smtClean="0"/>
              <a:t> </a:t>
            </a:r>
            <a:r>
              <a:rPr lang="ru-RU" sz="3600" dirty="0" err="1" smtClean="0"/>
              <a:t>Володимирській</a:t>
            </a:r>
            <a:r>
              <a:rPr lang="ru-RU" sz="3600" dirty="0" smtClean="0"/>
              <a:t> № 54 у </a:t>
            </a:r>
            <a:r>
              <a:rPr lang="ru-RU" sz="3600" dirty="0" err="1" smtClean="0"/>
              <a:t>Києві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2770" name="Picture 2" descr="http://upload.wikimedia.org/wikipedia/commons/thumb/9/99/%D0%92%D0%BB%D0%B0%D0%B4%D0%B8%D0%BC%D0%B8%D1%80%D1%81%D0%BA%D0%B0%D1%8F_54_%D0%9A%D0%B8%D0%B5%D0%B2_2010_01.JPG/1024px-%D0%92%D0%BB%D0%B0%D0%B4%D0%B8%D0%BC%D0%B8%D1%80%D1%81%D0%BA%D0%B0%D1%8F_54_%D0%9A%D0%B8%D0%B5%D0%B2_2010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500174"/>
            <a:ext cx="8143932" cy="5286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Стуктура</a:t>
            </a:r>
            <a:r>
              <a:rPr lang="ru-RU" dirty="0" smtClean="0"/>
              <a:t> </a:t>
            </a:r>
            <a:r>
              <a:rPr lang="ru-RU" dirty="0" err="1" smtClean="0"/>
              <a:t>відділень</a:t>
            </a:r>
            <a:r>
              <a:rPr lang="ru-RU" dirty="0" smtClean="0"/>
              <a:t> НАН </a:t>
            </a:r>
            <a:r>
              <a:rPr lang="ru-RU" dirty="0" err="1" smtClean="0"/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143535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Національній</a:t>
            </a:r>
            <a:r>
              <a:rPr lang="ru-RU" dirty="0" smtClean="0"/>
              <a:t> </a:t>
            </a:r>
            <a:r>
              <a:rPr lang="ru-RU" dirty="0" err="1" smtClean="0"/>
              <a:t>академії</a:t>
            </a:r>
            <a:r>
              <a:rPr lang="ru-RU" dirty="0" smtClean="0"/>
              <a:t> наук </a:t>
            </a:r>
            <a:r>
              <a:rPr lang="ru-RU" dirty="0" err="1" smtClean="0"/>
              <a:t>діють</a:t>
            </a:r>
            <a:r>
              <a:rPr lang="ru-RU" dirty="0" smtClean="0"/>
              <a:t> три </a:t>
            </a:r>
            <a:r>
              <a:rPr lang="ru-RU" dirty="0" err="1" smtClean="0"/>
              <a:t>секції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об'єднують</a:t>
            </a:r>
            <a:r>
              <a:rPr lang="ru-RU" dirty="0" smtClean="0"/>
              <a:t> 14 </a:t>
            </a:r>
            <a:r>
              <a:rPr lang="ru-RU" dirty="0" err="1" smtClean="0"/>
              <a:t>відділень</a:t>
            </a:r>
            <a:r>
              <a:rPr lang="ru-RU" dirty="0" smtClean="0"/>
              <a:t> наук:</a:t>
            </a:r>
          </a:p>
          <a:p>
            <a:r>
              <a:rPr lang="ru-RU" dirty="0" err="1" smtClean="0"/>
              <a:t>Відділення</a:t>
            </a:r>
            <a:r>
              <a:rPr lang="ru-RU" dirty="0" smtClean="0"/>
              <a:t> математики;</a:t>
            </a:r>
          </a:p>
          <a:p>
            <a:r>
              <a:rPr lang="ru-RU" dirty="0" err="1" smtClean="0"/>
              <a:t>Відділення</a:t>
            </a:r>
            <a:r>
              <a:rPr lang="ru-RU" dirty="0" smtClean="0"/>
              <a:t> </a:t>
            </a:r>
            <a:r>
              <a:rPr lang="ru-RU" dirty="0" err="1" smtClean="0"/>
              <a:t>інформатики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Відділення</a:t>
            </a:r>
            <a:r>
              <a:rPr lang="ru-RU" dirty="0" smtClean="0"/>
              <a:t> </a:t>
            </a:r>
            <a:r>
              <a:rPr lang="ru-RU" dirty="0" err="1" smtClean="0"/>
              <a:t>механіки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Відділення</a:t>
            </a:r>
            <a:r>
              <a:rPr lang="ru-RU" dirty="0" smtClean="0"/>
              <a:t> </a:t>
            </a:r>
            <a:r>
              <a:rPr lang="ru-RU" dirty="0" err="1" smtClean="0"/>
              <a:t>фізики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астрономії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Відділення</a:t>
            </a:r>
            <a:r>
              <a:rPr lang="ru-RU" dirty="0" smtClean="0"/>
              <a:t> наук про Землю;</a:t>
            </a:r>
          </a:p>
          <a:p>
            <a:r>
              <a:rPr lang="ru-RU" dirty="0" err="1" smtClean="0"/>
              <a:t>Відділення</a:t>
            </a:r>
            <a:r>
              <a:rPr lang="ru-RU" dirty="0" smtClean="0"/>
              <a:t> </a:t>
            </a:r>
            <a:r>
              <a:rPr lang="ru-RU" dirty="0" err="1" smtClean="0"/>
              <a:t>фізико-технічних</a:t>
            </a:r>
            <a:r>
              <a:rPr lang="ru-RU" dirty="0" smtClean="0"/>
              <a:t> проблем </a:t>
            </a:r>
            <a:r>
              <a:rPr lang="ru-RU" dirty="0" err="1" smtClean="0"/>
              <a:t>матеріалознавства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Відділення</a:t>
            </a:r>
            <a:r>
              <a:rPr lang="ru-RU" dirty="0" smtClean="0"/>
              <a:t> </a:t>
            </a:r>
            <a:r>
              <a:rPr lang="ru-RU" dirty="0" err="1" smtClean="0"/>
              <a:t>фізико-технічних</a:t>
            </a:r>
            <a:r>
              <a:rPr lang="ru-RU" dirty="0" smtClean="0"/>
              <a:t> проблем </a:t>
            </a:r>
            <a:r>
              <a:rPr lang="ru-RU" dirty="0" err="1" smtClean="0"/>
              <a:t>енергетики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Відділення</a:t>
            </a:r>
            <a:r>
              <a:rPr lang="ru-RU" dirty="0" smtClean="0"/>
              <a:t> </a:t>
            </a:r>
            <a:r>
              <a:rPr lang="ru-RU" dirty="0" err="1" smtClean="0"/>
              <a:t>ядерної</a:t>
            </a:r>
            <a:r>
              <a:rPr lang="ru-RU" dirty="0" smtClean="0"/>
              <a:t> </a:t>
            </a:r>
            <a:r>
              <a:rPr lang="ru-RU" dirty="0" err="1" smtClean="0"/>
              <a:t>фізики</a:t>
            </a:r>
            <a:r>
              <a:rPr lang="ru-RU" dirty="0" smtClean="0"/>
              <a:t> та </a:t>
            </a:r>
            <a:r>
              <a:rPr lang="ru-RU" dirty="0" err="1" smtClean="0"/>
              <a:t>енергетики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Відділення</a:t>
            </a:r>
            <a:r>
              <a:rPr lang="ru-RU" dirty="0" smtClean="0"/>
              <a:t> </a:t>
            </a:r>
            <a:r>
              <a:rPr lang="ru-RU" dirty="0" err="1" smtClean="0"/>
              <a:t>хімії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Відділення</a:t>
            </a:r>
            <a:r>
              <a:rPr lang="ru-RU" dirty="0" smtClean="0"/>
              <a:t> </a:t>
            </a:r>
            <a:r>
              <a:rPr lang="ru-RU" dirty="0" err="1" smtClean="0"/>
              <a:t>біохімії</a:t>
            </a:r>
            <a:r>
              <a:rPr lang="ru-RU" dirty="0" smtClean="0"/>
              <a:t>, </a:t>
            </a:r>
            <a:r>
              <a:rPr lang="ru-RU" dirty="0" err="1" smtClean="0"/>
              <a:t>фізіології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молекулярної</a:t>
            </a:r>
            <a:r>
              <a:rPr lang="ru-RU" dirty="0" smtClean="0"/>
              <a:t> </a:t>
            </a:r>
            <a:r>
              <a:rPr lang="ru-RU" dirty="0" err="1" smtClean="0"/>
              <a:t>біології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Відділення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біології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Відділення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Відділення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, </a:t>
            </a:r>
            <a:r>
              <a:rPr lang="ru-RU" dirty="0" err="1" smtClean="0"/>
              <a:t>філософії</a:t>
            </a:r>
            <a:r>
              <a:rPr lang="ru-RU" dirty="0" smtClean="0"/>
              <a:t> та права;</a:t>
            </a:r>
          </a:p>
          <a:p>
            <a:r>
              <a:rPr lang="ru-RU" dirty="0" err="1" smtClean="0"/>
              <a:t>Відділення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, </a:t>
            </a:r>
            <a:r>
              <a:rPr lang="ru-RU" dirty="0" err="1" smtClean="0"/>
              <a:t>мови</a:t>
            </a:r>
            <a:r>
              <a:rPr lang="ru-RU" dirty="0" smtClean="0"/>
              <a:t> та </a:t>
            </a:r>
            <a:r>
              <a:rPr lang="ru-RU" dirty="0" err="1" smtClean="0"/>
              <a:t>мистецтвознавства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Регіональна</a:t>
            </a:r>
            <a:r>
              <a:rPr lang="ru-RU" dirty="0" smtClean="0"/>
              <a:t> структура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42908" y="1357298"/>
            <a:ext cx="9286908" cy="5500701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складі</a:t>
            </a:r>
            <a:r>
              <a:rPr lang="ru-RU" dirty="0" smtClean="0"/>
              <a:t> НАН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діють</a:t>
            </a:r>
            <a:r>
              <a:rPr lang="ru-RU" dirty="0" smtClean="0"/>
              <a:t> 6 </a:t>
            </a:r>
            <a:r>
              <a:rPr lang="ru-RU" dirty="0" err="1" smtClean="0"/>
              <a:t>регіональних</a:t>
            </a:r>
            <a:r>
              <a:rPr lang="ru-RU" dirty="0" smtClean="0"/>
              <a:t> </a:t>
            </a:r>
            <a:r>
              <a:rPr lang="ru-RU" dirty="0" err="1" smtClean="0"/>
              <a:t>центрів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Західний</a:t>
            </a:r>
            <a:r>
              <a:rPr lang="ru-RU" dirty="0" smtClean="0"/>
              <a:t> </a:t>
            </a:r>
            <a:r>
              <a:rPr lang="ru-RU" dirty="0" err="1" smtClean="0"/>
              <a:t>науковий</a:t>
            </a:r>
            <a:r>
              <a:rPr lang="ru-RU" dirty="0" smtClean="0"/>
              <a:t> центр.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перебування</a:t>
            </a:r>
            <a:r>
              <a:rPr lang="ru-RU" dirty="0" smtClean="0"/>
              <a:t> </a:t>
            </a:r>
            <a:r>
              <a:rPr lang="ru-RU" dirty="0" err="1" smtClean="0"/>
              <a:t>керівництва</a:t>
            </a:r>
            <a:r>
              <a:rPr lang="ru-RU" dirty="0" smtClean="0"/>
              <a:t> — </a:t>
            </a:r>
            <a:r>
              <a:rPr lang="ru-RU" dirty="0" err="1" smtClean="0"/>
              <a:t>м.Львів</a:t>
            </a:r>
            <a:r>
              <a:rPr lang="ru-RU" dirty="0" smtClean="0"/>
              <a:t>, </a:t>
            </a:r>
            <a:r>
              <a:rPr lang="ru-RU" dirty="0" err="1" smtClean="0"/>
              <a:t>налічує</a:t>
            </a:r>
            <a:r>
              <a:rPr lang="ru-RU" dirty="0" smtClean="0"/>
              <a:t> 18 </a:t>
            </a:r>
            <a:r>
              <a:rPr lang="ru-RU" dirty="0" err="1" smtClean="0"/>
              <a:t>установ</a:t>
            </a:r>
            <a:r>
              <a:rPr lang="ru-RU" dirty="0" smtClean="0"/>
              <a:t>: </a:t>
            </a:r>
            <a:r>
              <a:rPr lang="ru-RU" dirty="0" err="1" smtClean="0"/>
              <a:t>Львів</a:t>
            </a:r>
            <a:r>
              <a:rPr lang="ru-RU" dirty="0" smtClean="0"/>
              <a:t> (15), </a:t>
            </a:r>
            <a:r>
              <a:rPr lang="ru-RU" dirty="0" err="1" smtClean="0"/>
              <a:t>Чернівці</a:t>
            </a:r>
            <a:r>
              <a:rPr lang="ru-RU" dirty="0" smtClean="0"/>
              <a:t> (2), Ужгород (1).</a:t>
            </a:r>
          </a:p>
          <a:p>
            <a:r>
              <a:rPr lang="ru-RU" dirty="0" err="1" smtClean="0"/>
              <a:t>Північно-східний</a:t>
            </a:r>
            <a:r>
              <a:rPr lang="ru-RU" dirty="0" smtClean="0"/>
              <a:t>.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перебування</a:t>
            </a:r>
            <a:r>
              <a:rPr lang="ru-RU" dirty="0" smtClean="0"/>
              <a:t> </a:t>
            </a:r>
            <a:r>
              <a:rPr lang="ru-RU" dirty="0" err="1" smtClean="0"/>
              <a:t>керівництва</a:t>
            </a:r>
            <a:r>
              <a:rPr lang="ru-RU" dirty="0" smtClean="0"/>
              <a:t> — м. </a:t>
            </a:r>
            <a:r>
              <a:rPr lang="ru-RU" dirty="0" err="1" smtClean="0"/>
              <a:t>Харків</a:t>
            </a:r>
            <a:r>
              <a:rPr lang="ru-RU" dirty="0" smtClean="0"/>
              <a:t>, </a:t>
            </a:r>
            <a:r>
              <a:rPr lang="ru-RU" dirty="0" err="1" smtClean="0"/>
              <a:t>налічує</a:t>
            </a:r>
            <a:r>
              <a:rPr lang="ru-RU" dirty="0" smtClean="0"/>
              <a:t> 17 </a:t>
            </a:r>
            <a:r>
              <a:rPr lang="ru-RU" dirty="0" err="1" smtClean="0"/>
              <a:t>установ</a:t>
            </a:r>
            <a:r>
              <a:rPr lang="ru-RU" dirty="0" smtClean="0"/>
              <a:t>: </a:t>
            </a:r>
            <a:r>
              <a:rPr lang="ru-RU" dirty="0" err="1" smtClean="0"/>
              <a:t>Харків</a:t>
            </a:r>
            <a:r>
              <a:rPr lang="ru-RU" dirty="0" smtClean="0"/>
              <a:t> (15), </a:t>
            </a:r>
            <a:r>
              <a:rPr lang="ru-RU" dirty="0" err="1" smtClean="0"/>
              <a:t>Суми</a:t>
            </a:r>
            <a:r>
              <a:rPr lang="ru-RU" dirty="0" smtClean="0"/>
              <a:t> (1), Полтава (1).</a:t>
            </a:r>
          </a:p>
          <a:p>
            <a:r>
              <a:rPr lang="ru-RU" dirty="0" err="1" smtClean="0"/>
              <a:t>Донецький</a:t>
            </a:r>
            <a:r>
              <a:rPr lang="ru-RU" dirty="0" smtClean="0"/>
              <a:t> </a:t>
            </a:r>
            <a:r>
              <a:rPr lang="ru-RU" dirty="0" err="1" smtClean="0"/>
              <a:t>науковий</a:t>
            </a:r>
            <a:r>
              <a:rPr lang="ru-RU" dirty="0" smtClean="0"/>
              <a:t> центр.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перебування</a:t>
            </a:r>
            <a:r>
              <a:rPr lang="ru-RU" dirty="0" smtClean="0"/>
              <a:t> </a:t>
            </a:r>
            <a:r>
              <a:rPr lang="ru-RU" dirty="0" err="1" smtClean="0"/>
              <a:t>керівництва</a:t>
            </a:r>
            <a:r>
              <a:rPr lang="ru-RU" dirty="0" smtClean="0"/>
              <a:t> — м. </a:t>
            </a:r>
            <a:r>
              <a:rPr lang="ru-RU" dirty="0" err="1" smtClean="0"/>
              <a:t>Донецьк</a:t>
            </a:r>
            <a:r>
              <a:rPr lang="ru-RU" dirty="0" smtClean="0"/>
              <a:t>, </a:t>
            </a:r>
            <a:r>
              <a:rPr lang="ru-RU" dirty="0" err="1" smtClean="0"/>
              <a:t>налічує</a:t>
            </a:r>
            <a:r>
              <a:rPr lang="ru-RU" dirty="0" smtClean="0"/>
              <a:t> 9 </a:t>
            </a:r>
            <a:r>
              <a:rPr lang="ru-RU" dirty="0" err="1" smtClean="0"/>
              <a:t>установ</a:t>
            </a:r>
            <a:r>
              <a:rPr lang="ru-RU" dirty="0" smtClean="0"/>
              <a:t>: </a:t>
            </a:r>
            <a:r>
              <a:rPr lang="ru-RU" dirty="0" err="1" smtClean="0"/>
              <a:t>Донецьк</a:t>
            </a:r>
            <a:r>
              <a:rPr lang="ru-RU" dirty="0" smtClean="0"/>
              <a:t> (7), </a:t>
            </a:r>
            <a:r>
              <a:rPr lang="ru-RU" dirty="0" err="1" smtClean="0"/>
              <a:t>Луганськ</a:t>
            </a:r>
            <a:r>
              <a:rPr lang="ru-RU" dirty="0" smtClean="0"/>
              <a:t> (2).</a:t>
            </a:r>
          </a:p>
          <a:p>
            <a:r>
              <a:rPr lang="ru-RU" dirty="0" err="1" smtClean="0"/>
              <a:t>Кримський</a:t>
            </a:r>
            <a:r>
              <a:rPr lang="ru-RU" dirty="0" smtClean="0"/>
              <a:t> </a:t>
            </a:r>
            <a:r>
              <a:rPr lang="ru-RU" dirty="0" err="1" smtClean="0"/>
              <a:t>науковий</a:t>
            </a:r>
            <a:r>
              <a:rPr lang="ru-RU" dirty="0" smtClean="0"/>
              <a:t> центр.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перебування</a:t>
            </a:r>
            <a:r>
              <a:rPr lang="ru-RU" dirty="0" smtClean="0"/>
              <a:t> </a:t>
            </a:r>
            <a:r>
              <a:rPr lang="ru-RU" dirty="0" err="1" smtClean="0"/>
              <a:t>керівництва</a:t>
            </a:r>
            <a:r>
              <a:rPr lang="ru-RU" dirty="0" smtClean="0"/>
              <a:t> — м. </a:t>
            </a:r>
            <a:r>
              <a:rPr lang="ru-RU" dirty="0" err="1" smtClean="0"/>
              <a:t>Сімферополь</a:t>
            </a:r>
            <a:r>
              <a:rPr lang="ru-RU" dirty="0" smtClean="0"/>
              <a:t>, </a:t>
            </a:r>
            <a:r>
              <a:rPr lang="ru-RU" dirty="0" err="1" smtClean="0"/>
              <a:t>налічує</a:t>
            </a:r>
            <a:r>
              <a:rPr lang="ru-RU" dirty="0" smtClean="0"/>
              <a:t> 8 </a:t>
            </a:r>
            <a:r>
              <a:rPr lang="ru-RU" dirty="0" err="1" smtClean="0"/>
              <a:t>установ</a:t>
            </a:r>
            <a:r>
              <a:rPr lang="ru-RU" dirty="0" smtClean="0"/>
              <a:t>: </a:t>
            </a:r>
            <a:r>
              <a:rPr lang="ru-RU" dirty="0" err="1" smtClean="0"/>
              <a:t>Сімферополь</a:t>
            </a:r>
            <a:r>
              <a:rPr lang="ru-RU" dirty="0" smtClean="0"/>
              <a:t> (4), Севастополь (3), </a:t>
            </a:r>
            <a:r>
              <a:rPr lang="ru-RU" dirty="0" err="1" smtClean="0"/>
              <a:t>Керч</a:t>
            </a:r>
            <a:r>
              <a:rPr lang="ru-RU" dirty="0" smtClean="0"/>
              <a:t> (1).</a:t>
            </a:r>
          </a:p>
          <a:p>
            <a:r>
              <a:rPr lang="ru-RU" dirty="0" err="1" smtClean="0"/>
              <a:t>Придніпровський</a:t>
            </a:r>
            <a:r>
              <a:rPr lang="ru-RU" dirty="0" smtClean="0"/>
              <a:t> </a:t>
            </a:r>
            <a:r>
              <a:rPr lang="ru-RU" dirty="0" err="1" smtClean="0"/>
              <a:t>науковий</a:t>
            </a:r>
            <a:r>
              <a:rPr lang="ru-RU" dirty="0" smtClean="0"/>
              <a:t> центр.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перебування</a:t>
            </a:r>
            <a:r>
              <a:rPr lang="ru-RU" dirty="0" smtClean="0"/>
              <a:t> </a:t>
            </a:r>
            <a:r>
              <a:rPr lang="ru-RU" dirty="0" err="1" smtClean="0"/>
              <a:t>керівництва</a:t>
            </a:r>
            <a:r>
              <a:rPr lang="ru-RU" dirty="0" smtClean="0"/>
              <a:t> — м. </a:t>
            </a:r>
            <a:r>
              <a:rPr lang="ru-RU" dirty="0" err="1" smtClean="0"/>
              <a:t>Дніпропетровськ</a:t>
            </a:r>
            <a:r>
              <a:rPr lang="ru-RU" dirty="0" smtClean="0"/>
              <a:t>, </a:t>
            </a:r>
            <a:r>
              <a:rPr lang="ru-RU" dirty="0" err="1" smtClean="0"/>
              <a:t>налічує</a:t>
            </a:r>
            <a:r>
              <a:rPr lang="ru-RU" dirty="0" smtClean="0"/>
              <a:t> 7 </a:t>
            </a:r>
            <a:r>
              <a:rPr lang="ru-RU" dirty="0" err="1" smtClean="0"/>
              <a:t>установ</a:t>
            </a:r>
            <a:r>
              <a:rPr lang="ru-RU" dirty="0" smtClean="0"/>
              <a:t>: </a:t>
            </a:r>
            <a:r>
              <a:rPr lang="ru-RU" dirty="0" err="1" smtClean="0"/>
              <a:t>Дніпропетровськ</a:t>
            </a:r>
            <a:r>
              <a:rPr lang="ru-RU" dirty="0" smtClean="0"/>
              <a:t> (5), </a:t>
            </a:r>
            <a:r>
              <a:rPr lang="ru-RU" dirty="0" err="1" smtClean="0"/>
              <a:t>Запоріжжя</a:t>
            </a:r>
            <a:r>
              <a:rPr lang="ru-RU" dirty="0" smtClean="0"/>
              <a:t> (1), </a:t>
            </a:r>
            <a:r>
              <a:rPr lang="ru-RU" dirty="0" err="1" smtClean="0"/>
              <a:t>Кривий</a:t>
            </a:r>
            <a:r>
              <a:rPr lang="ru-RU" dirty="0" smtClean="0"/>
              <a:t> </a:t>
            </a:r>
            <a:r>
              <a:rPr lang="ru-RU" dirty="0" err="1" smtClean="0"/>
              <a:t>Ріг</a:t>
            </a:r>
            <a:r>
              <a:rPr lang="ru-RU" dirty="0" smtClean="0"/>
              <a:t> (1).</a:t>
            </a:r>
          </a:p>
          <a:p>
            <a:r>
              <a:rPr lang="ru-RU" dirty="0" err="1" smtClean="0"/>
              <a:t>Південний</a:t>
            </a:r>
            <a:r>
              <a:rPr lang="ru-RU" dirty="0" smtClean="0"/>
              <a:t> </a:t>
            </a:r>
            <a:r>
              <a:rPr lang="ru-RU" dirty="0" err="1" smtClean="0"/>
              <a:t>науковий</a:t>
            </a:r>
            <a:r>
              <a:rPr lang="ru-RU" dirty="0" smtClean="0"/>
              <a:t> центр.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перебування</a:t>
            </a:r>
            <a:r>
              <a:rPr lang="ru-RU" dirty="0" smtClean="0"/>
              <a:t> </a:t>
            </a:r>
            <a:r>
              <a:rPr lang="ru-RU" dirty="0" err="1" smtClean="0"/>
              <a:t>керівництва</a:t>
            </a:r>
            <a:r>
              <a:rPr lang="ru-RU" dirty="0" smtClean="0"/>
              <a:t> — м. Одеса, </a:t>
            </a:r>
            <a:r>
              <a:rPr lang="ru-RU" dirty="0" err="1" smtClean="0"/>
              <a:t>налічує</a:t>
            </a:r>
            <a:r>
              <a:rPr lang="ru-RU" dirty="0" smtClean="0"/>
              <a:t> 7 </a:t>
            </a:r>
            <a:r>
              <a:rPr lang="ru-RU" dirty="0" err="1" smtClean="0"/>
              <a:t>установ</a:t>
            </a:r>
            <a:r>
              <a:rPr lang="ru-RU" dirty="0" smtClean="0"/>
              <a:t>: Одеса (5), </a:t>
            </a:r>
            <a:r>
              <a:rPr lang="ru-RU" dirty="0" err="1" smtClean="0"/>
              <a:t>Миколаїв</a:t>
            </a:r>
            <a:r>
              <a:rPr lang="ru-RU" dirty="0" smtClean="0"/>
              <a:t> (1), Херсон (1).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Видання</a:t>
            </a:r>
            <a:r>
              <a:rPr lang="ru-RU" dirty="0" smtClean="0"/>
              <a:t> НАН </a:t>
            </a:r>
            <a:r>
              <a:rPr lang="ru-RU" dirty="0" err="1" smtClean="0"/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3794" name="Picture 2" descr="http://upload.wikimedia.org/wikipedia/uk/thumb/1/15/Visnyk_AN_URSR_1.jpg/130px-Visnyk_AN_URSR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928802"/>
            <a:ext cx="2660321" cy="392909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071934" y="2214554"/>
            <a:ext cx="457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Calibri" pitchFamily="34" charset="0"/>
                <a:cs typeface="Calibri" pitchFamily="34" charset="0"/>
              </a:rPr>
              <a:t>У 1921—28 </a:t>
            </a:r>
            <a:r>
              <a:rPr lang="ru-RU" sz="2800" b="1" dirty="0" err="1">
                <a:latin typeface="Calibri" pitchFamily="34" charset="0"/>
                <a:cs typeface="Calibri" pitchFamily="34" charset="0"/>
              </a:rPr>
              <a:t>виходили</a:t>
            </a:r>
            <a:r>
              <a:rPr lang="ru-RU" sz="2800" b="1" dirty="0">
                <a:latin typeface="Calibri" pitchFamily="34" charset="0"/>
                <a:cs typeface="Calibri" pitchFamily="34" charset="0"/>
              </a:rPr>
              <a:t> «</a:t>
            </a:r>
            <a:r>
              <a:rPr lang="ru-RU" sz="2800" b="1" dirty="0" err="1">
                <a:latin typeface="Calibri" pitchFamily="34" charset="0"/>
                <a:cs typeface="Calibri" pitchFamily="34" charset="0"/>
              </a:rPr>
              <a:t>Звідомлення</a:t>
            </a:r>
            <a:r>
              <a:rPr lang="ru-RU" sz="2800" b="1" dirty="0">
                <a:latin typeface="Calibri" pitchFamily="34" charset="0"/>
                <a:cs typeface="Calibri" pitchFamily="34" charset="0"/>
              </a:rPr>
              <a:t> ВУАН», 1928—47 — «</a:t>
            </a:r>
            <a:r>
              <a:rPr lang="ru-RU" sz="2800" b="1" dirty="0" err="1">
                <a:latin typeface="Calibri" pitchFamily="34" charset="0"/>
                <a:cs typeface="Calibri" pitchFamily="34" charset="0"/>
              </a:rPr>
              <a:t>Вісті</a:t>
            </a:r>
            <a:r>
              <a:rPr lang="ru-RU" sz="2800" b="1" dirty="0">
                <a:latin typeface="Calibri" pitchFamily="34" charset="0"/>
                <a:cs typeface="Calibri" pitchFamily="34" charset="0"/>
              </a:rPr>
              <a:t> ВУАН».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53</TotalTime>
  <Words>145</Words>
  <Application>Microsoft Office PowerPoint</Application>
  <PresentationFormat>Экран (4:3)</PresentationFormat>
  <Paragraphs>41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Модульная</vt:lpstr>
      <vt:lpstr>Слайд 1</vt:lpstr>
      <vt:lpstr>Націона́льна акаде́мія нау́к Украї́ни</vt:lpstr>
      <vt:lpstr>Назви </vt:lpstr>
      <vt:lpstr>Історія </vt:lpstr>
      <vt:lpstr>Слайд 5</vt:lpstr>
      <vt:lpstr>Приміщення Президії НАН України на вулиці Володимирській № 54 у Києві</vt:lpstr>
      <vt:lpstr>Стуктура відділень НАН України </vt:lpstr>
      <vt:lpstr>Регіональна структура </vt:lpstr>
      <vt:lpstr>Видання НАН України </vt:lpstr>
      <vt:lpstr>Нагороди та відзнаки НАН України </vt:lpstr>
      <vt:lpstr>Відомчі відзнаки НАН України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Вострікової Лідії</dc:title>
  <dc:creator>Вика</dc:creator>
  <cp:lastModifiedBy>Вика</cp:lastModifiedBy>
  <cp:revision>7</cp:revision>
  <dcterms:created xsi:type="dcterms:W3CDTF">2015-01-25T20:47:30Z</dcterms:created>
  <dcterms:modified xsi:type="dcterms:W3CDTF">2015-02-05T15:03:10Z</dcterms:modified>
</cp:coreProperties>
</file>