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9" r:id="rId5"/>
    <p:sldId id="266" r:id="rId6"/>
    <p:sldId id="271" r:id="rId7"/>
    <p:sldId id="268" r:id="rId8"/>
    <p:sldId id="270" r:id="rId9"/>
    <p:sldId id="262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1" autoAdjust="0"/>
    <p:restoredTop sz="94660"/>
  </p:normalViewPr>
  <p:slideViewPr>
    <p:cSldViewPr>
      <p:cViewPr>
        <p:scale>
          <a:sx n="77" d="100"/>
          <a:sy n="77" d="100"/>
        </p:scale>
        <p:origin x="-118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95B9207-B783-4679-8FB0-74B91B078E99}" type="datetimeFigureOut">
              <a:rPr lang="uk-UA" smtClean="0"/>
              <a:pPr/>
              <a:t>24.12.2013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FBC0070-BBF0-4A54-AECC-538918F81AD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9207-B783-4679-8FB0-74B91B078E99}" type="datetimeFigureOut">
              <a:rPr lang="uk-UA" smtClean="0"/>
              <a:pPr/>
              <a:t>24.12.2013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0070-BBF0-4A54-AECC-538918F81AD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9207-B783-4679-8FB0-74B91B078E99}" type="datetimeFigureOut">
              <a:rPr lang="uk-UA" smtClean="0"/>
              <a:pPr/>
              <a:t>24.12.2013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0070-BBF0-4A54-AECC-538918F81AD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9207-B783-4679-8FB0-74B91B078E99}" type="datetimeFigureOut">
              <a:rPr lang="uk-UA" smtClean="0"/>
              <a:pPr/>
              <a:t>24.12.2013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0070-BBF0-4A54-AECC-538918F81AD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9207-B783-4679-8FB0-74B91B078E99}" type="datetimeFigureOut">
              <a:rPr lang="uk-UA" smtClean="0"/>
              <a:pPr/>
              <a:t>24.12.2013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0070-BBF0-4A54-AECC-538918F81AD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9207-B783-4679-8FB0-74B91B078E99}" type="datetimeFigureOut">
              <a:rPr lang="uk-UA" smtClean="0"/>
              <a:pPr/>
              <a:t>24.12.2013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0070-BBF0-4A54-AECC-538918F81AD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95B9207-B783-4679-8FB0-74B91B078E99}" type="datetimeFigureOut">
              <a:rPr lang="uk-UA" smtClean="0"/>
              <a:pPr/>
              <a:t>24.12.2013</a:t>
            </a:fld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FBC0070-BBF0-4A54-AECC-538918F81ADE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95B9207-B783-4679-8FB0-74B91B078E99}" type="datetimeFigureOut">
              <a:rPr lang="uk-UA" smtClean="0"/>
              <a:pPr/>
              <a:t>24.12.2013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FBC0070-BBF0-4A54-AECC-538918F81AD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9207-B783-4679-8FB0-74B91B078E99}" type="datetimeFigureOut">
              <a:rPr lang="uk-UA" smtClean="0"/>
              <a:pPr/>
              <a:t>24.12.2013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0070-BBF0-4A54-AECC-538918F81AD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9207-B783-4679-8FB0-74B91B078E99}" type="datetimeFigureOut">
              <a:rPr lang="uk-UA" smtClean="0"/>
              <a:pPr/>
              <a:t>24.12.2013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0070-BBF0-4A54-AECC-538918F81AD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9207-B783-4679-8FB0-74B91B078E99}" type="datetimeFigureOut">
              <a:rPr lang="uk-UA" smtClean="0"/>
              <a:pPr/>
              <a:t>24.12.2013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0070-BBF0-4A54-AECC-538918F81AD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95B9207-B783-4679-8FB0-74B91B078E99}" type="datetimeFigureOut">
              <a:rPr lang="uk-UA" smtClean="0"/>
              <a:pPr/>
              <a:t>24.12.2013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FBC0070-BBF0-4A54-AECC-538918F81ADE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6" name="Picture 4" descr="http://svit24.net/images/stories/articles/Peoples/ukrain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571613"/>
            <a:ext cx="8458200" cy="1643073"/>
          </a:xfrm>
        </p:spPr>
        <p:txBody>
          <a:bodyPr/>
          <a:lstStyle/>
          <a:p>
            <a:pPr algn="ctr"/>
            <a:r>
              <a:rPr lang="uk-UA" i="1" dirty="0" smtClean="0">
                <a:solidFill>
                  <a:schemeClr val="tx1"/>
                </a:solidFill>
                <a:latin typeface="+mn-lt"/>
              </a:rPr>
              <a:t>Україна в сучасному світі</a:t>
            </a:r>
            <a:endParaRPr lang="uk-UA" i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14546" y="3857628"/>
            <a:ext cx="4953000" cy="1752600"/>
          </a:xfrm>
        </p:spPr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Робота учениці 11-б класу 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СШ № 316 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Кривич Юлії</a:t>
            </a:r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642918"/>
            <a:ext cx="8543956" cy="59316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400" dirty="0" smtClean="0"/>
              <a:t>     </a:t>
            </a:r>
            <a:r>
              <a:rPr lang="uk-UA" sz="2200" dirty="0" smtClean="0"/>
              <a:t>Україна заявила про себе у сучасному світі лише після проголошення незалежності і Всеукраїнського референдуму, який став юридичною підставою для міжнародного визнання нашої республіки. Вже на другий день після референдуму про визнання України заявили Канада і Польща. А 25 грудня після відставки М. Горбачова, яка знаменувала остаточний розпад СРСР, Україну визнали США. Протягом грудня 1991 р., що став місцем визнання нашої держави, її незалежність визнали загалом 68 держав.</a:t>
            </a:r>
          </a:p>
          <a:p>
            <a:pPr>
              <a:buNone/>
            </a:pPr>
            <a:endParaRPr lang="uk-UA" dirty="0" smtClean="0"/>
          </a:p>
        </p:txBody>
      </p:sp>
      <p:pic>
        <p:nvPicPr>
          <p:cNvPr id="26627" name="Picture 3" descr="D:\2e58afa6d4_2023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4143380"/>
            <a:ext cx="3500422" cy="2333615"/>
          </a:xfrm>
          <a:prstGeom prst="rect">
            <a:avLst/>
          </a:prstGeom>
          <a:noFill/>
        </p:spPr>
      </p:pic>
      <p:pic>
        <p:nvPicPr>
          <p:cNvPr id="26628" name="Picture 4" descr="D:\38975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4214818"/>
            <a:ext cx="3393305" cy="22622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457200" y="1285859"/>
            <a:ext cx="8229600" cy="528797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600" dirty="0" smtClean="0"/>
              <a:t>   У липні 1993 р. Верховна Рада України ухвалила </a:t>
            </a:r>
            <a:r>
              <a:rPr lang="uk-UA" sz="2600" dirty="0" err="1" smtClean="0"/>
              <a:t>„Основи</a:t>
            </a:r>
            <a:r>
              <a:rPr lang="uk-UA" sz="2600" dirty="0" smtClean="0"/>
              <a:t> зовнішньої політики </a:t>
            </a:r>
            <a:r>
              <a:rPr lang="uk-UA" sz="2600" dirty="0" err="1" smtClean="0"/>
              <a:t>України”</a:t>
            </a:r>
            <a:r>
              <a:rPr lang="uk-UA" sz="2600" dirty="0" smtClean="0"/>
              <a:t>, в яких визначено національні</a:t>
            </a:r>
            <a:r>
              <a:rPr lang="uk-UA" sz="2600" u="sng" dirty="0" smtClean="0"/>
              <a:t> </a:t>
            </a:r>
            <a:r>
              <a:rPr lang="uk-UA" sz="2600" dirty="0" smtClean="0"/>
              <a:t>інтереси і завдання держави у зовнішньополітичній сфері</a:t>
            </a:r>
            <a:r>
              <a:rPr lang="uk-UA" sz="2400" dirty="0" smtClean="0"/>
              <a:t>: забезпечення стабільності міжнародного становища України, входження господарства країни </a:t>
            </a:r>
          </a:p>
          <a:p>
            <a:pPr>
              <a:buNone/>
            </a:pPr>
            <a:r>
              <a:rPr lang="uk-UA" sz="2400" dirty="0" smtClean="0"/>
              <a:t>    до світової економічної системи,</a:t>
            </a:r>
          </a:p>
          <a:p>
            <a:pPr>
              <a:buNone/>
            </a:pPr>
            <a:r>
              <a:rPr lang="uk-UA" sz="2400" dirty="0" smtClean="0"/>
              <a:t>    захист прав та інтересів </a:t>
            </a:r>
          </a:p>
          <a:p>
            <a:pPr>
              <a:buNone/>
            </a:pPr>
            <a:r>
              <a:rPr lang="uk-UA" sz="2400" dirty="0" smtClean="0"/>
              <a:t>    громадян і юридичних осіб </a:t>
            </a:r>
          </a:p>
          <a:p>
            <a:pPr>
              <a:buNone/>
            </a:pPr>
            <a:r>
              <a:rPr lang="uk-UA" sz="2400" dirty="0" smtClean="0"/>
              <a:t>    за кордоном та ін.</a:t>
            </a:r>
            <a:endParaRPr lang="uk-UA" sz="26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1428728" y="500042"/>
            <a:ext cx="57864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 err="1" smtClean="0">
                <a:solidFill>
                  <a:schemeClr val="accent2">
                    <a:lumMod val="50000"/>
                  </a:schemeClr>
                </a:solidFill>
              </a:rPr>
              <a:t>“Основи</a:t>
            </a:r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</a:rPr>
              <a:t> зовнішньої політики </a:t>
            </a:r>
            <a:r>
              <a:rPr lang="uk-UA" sz="2800" dirty="0" err="1" smtClean="0">
                <a:solidFill>
                  <a:schemeClr val="accent2">
                    <a:lumMod val="50000"/>
                  </a:schemeClr>
                </a:solidFill>
              </a:rPr>
              <a:t>України”</a:t>
            </a:r>
            <a:endParaRPr lang="uk-UA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7652" name="Picture 4" descr="D:\_title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4143380"/>
            <a:ext cx="1714512" cy="2390753"/>
          </a:xfrm>
          <a:prstGeom prst="rect">
            <a:avLst/>
          </a:prstGeom>
          <a:noFill/>
        </p:spPr>
      </p:pic>
      <p:pic>
        <p:nvPicPr>
          <p:cNvPr id="27653" name="Picture 5" descr="D:\_tit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9454" y="3714752"/>
            <a:ext cx="1928826" cy="28070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57364"/>
          </a:xfrm>
        </p:spPr>
        <p:txBody>
          <a:bodyPr/>
          <a:lstStyle/>
          <a:p>
            <a:pPr algn="ctr"/>
            <a:r>
              <a:rPr lang="uk-UA" i="1" dirty="0" smtClean="0">
                <a:solidFill>
                  <a:srgbClr val="002060"/>
                </a:solidFill>
                <a:latin typeface="+mn-lt"/>
              </a:rPr>
              <a:t>Відносини з країнами СНД</a:t>
            </a:r>
            <a:endParaRPr lang="uk-UA" i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88676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Одним з найважливіших напрямів української зовнішньої політики є відносини з тими державами, які виникли на терені колишнього СРСР і зараз об’єднуються у СНД. Вони ґрунтуються на спільній багатовіковій історії та економічних взаємовідносинах.</a:t>
            </a:r>
          </a:p>
          <a:p>
            <a:endParaRPr lang="uk-UA" dirty="0"/>
          </a:p>
        </p:txBody>
      </p:sp>
      <p:pic>
        <p:nvPicPr>
          <p:cNvPr id="4" name="Picture 2" descr="D:\2013-11-14-SRSR-fo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4429132"/>
            <a:ext cx="3412096" cy="2119314"/>
          </a:xfrm>
          <a:prstGeom prst="rect">
            <a:avLst/>
          </a:prstGeom>
          <a:noFill/>
        </p:spPr>
      </p:pic>
      <p:pic>
        <p:nvPicPr>
          <p:cNvPr id="5" name="Picture 3" descr="D:\5645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4429132"/>
            <a:ext cx="3090432" cy="20643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41296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i="1" dirty="0" smtClean="0">
                <a:solidFill>
                  <a:srgbClr val="002060"/>
                </a:solidFill>
                <a:latin typeface="+mn-lt"/>
              </a:rPr>
              <a:t>Діяльність України в організаціях Європи</a:t>
            </a:r>
            <a:endParaRPr lang="uk-UA" sz="3200" i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617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/>
              <a:t> </a:t>
            </a:r>
            <a:r>
              <a:rPr lang="uk-UA" dirty="0" smtClean="0"/>
              <a:t>  </a:t>
            </a:r>
            <a:r>
              <a:rPr lang="uk-UA" dirty="0" smtClean="0"/>
              <a:t>Наша </a:t>
            </a:r>
            <a:r>
              <a:rPr lang="uk-UA" dirty="0" smtClean="0"/>
              <a:t>держава розширює і активізує свою участь у різних міжнародних організаціях. </a:t>
            </a:r>
            <a:r>
              <a:rPr lang="uk-UA" dirty="0" smtClean="0"/>
              <a:t>        </a:t>
            </a:r>
            <a:endParaRPr lang="uk-UA" dirty="0" smtClean="0"/>
          </a:p>
          <a:p>
            <a:r>
              <a:rPr lang="uk-UA" dirty="0" smtClean="0"/>
              <a:t>Ще </a:t>
            </a:r>
            <a:r>
              <a:rPr lang="uk-UA" dirty="0" smtClean="0"/>
              <a:t>1990 р. вона стала членом Наради з безпеки і співробітництва в Європі (з 1 січня 1995 р.) – організація з безпеки і співробітництва в Європі (ОБСЄ</a:t>
            </a:r>
            <a:r>
              <a:rPr lang="uk-UA" dirty="0" smtClean="0"/>
              <a:t>).</a:t>
            </a:r>
          </a:p>
          <a:p>
            <a:r>
              <a:rPr lang="uk-UA" dirty="0" smtClean="0"/>
              <a:t> </a:t>
            </a:r>
            <a:r>
              <a:rPr lang="uk-UA" dirty="0" smtClean="0"/>
              <a:t>У листопаді 1995 р. Україну прийнято до такої впливової організації, як Рада Європи. Країни – члени Ради Європи утворюють єдине поле захисту прав людини, сприяють економічній інтеграції та гуманітарним </a:t>
            </a:r>
            <a:r>
              <a:rPr lang="uk-UA" dirty="0" smtClean="0"/>
              <a:t>зв’язкам.</a:t>
            </a: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008112"/>
          </a:xfrm>
        </p:spPr>
        <p:txBody>
          <a:bodyPr/>
          <a:lstStyle/>
          <a:p>
            <a:pPr algn="ctr"/>
            <a:r>
              <a:rPr lang="uk-UA" i="1" dirty="0" smtClean="0">
                <a:solidFill>
                  <a:srgbClr val="002060"/>
                </a:solidFill>
                <a:latin typeface="+mn-lt"/>
              </a:rPr>
              <a:t>Україна та Євросоюз</a:t>
            </a:r>
            <a:endParaRPr lang="uk-UA" i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4979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sz="2400" dirty="0" smtClean="0"/>
              <a:t>   Важливою </a:t>
            </a:r>
            <a:r>
              <a:rPr lang="uk-UA" sz="2400" dirty="0" smtClean="0"/>
              <a:t>віхою в процесі інтеграції України до європейських структур став Гельсінський </a:t>
            </a:r>
            <a:r>
              <a:rPr lang="uk-UA" sz="2400" dirty="0" err="1" smtClean="0"/>
              <a:t>самміт</a:t>
            </a:r>
            <a:r>
              <a:rPr lang="uk-UA" sz="2400" dirty="0" smtClean="0"/>
              <a:t> Євросоюзу (грудень 1999 р.), на якому вперше в офіційних документах визнано </a:t>
            </a:r>
            <a:r>
              <a:rPr lang="uk-UA" sz="2400" dirty="0" err="1" smtClean="0"/>
              <a:t>„Європейське</a:t>
            </a:r>
            <a:r>
              <a:rPr lang="uk-UA" sz="2400" dirty="0" smtClean="0"/>
              <a:t> прагнення </a:t>
            </a:r>
            <a:r>
              <a:rPr lang="uk-UA" sz="2400" dirty="0" err="1" smtClean="0"/>
              <a:t>України”</a:t>
            </a:r>
            <a:r>
              <a:rPr lang="uk-UA" sz="2400" dirty="0" smtClean="0"/>
              <a:t>, позитивно оцінено її </a:t>
            </a:r>
            <a:r>
              <a:rPr lang="uk-UA" sz="2400" dirty="0" err="1" smtClean="0"/>
              <a:t>„проєвропейський</a:t>
            </a:r>
            <a:r>
              <a:rPr lang="uk-UA" sz="2400" dirty="0" smtClean="0"/>
              <a:t> </a:t>
            </a:r>
            <a:r>
              <a:rPr lang="uk-UA" sz="2400" dirty="0" err="1" smtClean="0"/>
              <a:t>вибір”</a:t>
            </a:r>
            <a:r>
              <a:rPr lang="uk-UA" sz="2400" dirty="0" smtClean="0"/>
              <a:t>. В ухваленій спільній стратегії щодо України, розрахованій на чотири роки, Європейська Рада визнала, що успішна та стабільна Україна якнайповніше відповідає інтересам ЄС. </a:t>
            </a:r>
            <a:r>
              <a:rPr lang="uk-UA" sz="2400" dirty="0" smtClean="0"/>
              <a:t>Спільна</a:t>
            </a:r>
          </a:p>
          <a:p>
            <a:pPr>
              <a:buNone/>
            </a:pPr>
            <a:r>
              <a:rPr lang="uk-UA" sz="2400" dirty="0" smtClean="0"/>
              <a:t> </a:t>
            </a:r>
            <a:r>
              <a:rPr lang="uk-UA" sz="2400" dirty="0" smtClean="0"/>
              <a:t>   </a:t>
            </a:r>
            <a:r>
              <a:rPr lang="uk-UA" sz="2400" dirty="0" smtClean="0"/>
              <a:t>стратегія ЄС, як і </a:t>
            </a:r>
            <a:r>
              <a:rPr lang="uk-UA" sz="2400" dirty="0" err="1" smtClean="0"/>
              <a:t>по-</a:t>
            </a:r>
            <a:endParaRPr lang="uk-UA" sz="2400" dirty="0" smtClean="0"/>
          </a:p>
          <a:p>
            <a:pPr>
              <a:buNone/>
            </a:pPr>
            <a:r>
              <a:rPr lang="uk-UA" sz="2400" dirty="0" smtClean="0"/>
              <a:t> </a:t>
            </a:r>
            <a:r>
              <a:rPr lang="uk-UA" sz="2400" dirty="0" smtClean="0"/>
              <a:t>   передні документи</a:t>
            </a:r>
            <a:r>
              <a:rPr lang="uk-UA" sz="2400" dirty="0" smtClean="0"/>
              <a:t>, </a:t>
            </a:r>
            <a:r>
              <a:rPr lang="uk-UA" sz="2400" dirty="0" smtClean="0"/>
              <a:t>не </a:t>
            </a:r>
          </a:p>
          <a:p>
            <a:pPr>
              <a:buNone/>
            </a:pPr>
            <a:r>
              <a:rPr lang="uk-UA" sz="2400" dirty="0" smtClean="0"/>
              <a:t> </a:t>
            </a:r>
            <a:r>
              <a:rPr lang="uk-UA" sz="2400" dirty="0" smtClean="0"/>
              <a:t>   визначили </a:t>
            </a:r>
            <a:r>
              <a:rPr lang="uk-UA" sz="2400" dirty="0" smtClean="0"/>
              <a:t>перспективи </a:t>
            </a:r>
            <a:endParaRPr lang="uk-UA" sz="2400" dirty="0" smtClean="0"/>
          </a:p>
          <a:p>
            <a:pPr>
              <a:buNone/>
            </a:pPr>
            <a:r>
              <a:rPr lang="uk-UA" sz="2400" dirty="0" smtClean="0"/>
              <a:t> </a:t>
            </a:r>
            <a:r>
              <a:rPr lang="uk-UA" sz="2400" dirty="0" smtClean="0"/>
              <a:t>   повноправного </a:t>
            </a:r>
            <a:r>
              <a:rPr lang="uk-UA" sz="2400" dirty="0" smtClean="0"/>
              <a:t>членства </a:t>
            </a:r>
            <a:endParaRPr lang="uk-UA" sz="2400" dirty="0" smtClean="0"/>
          </a:p>
          <a:p>
            <a:pPr>
              <a:buNone/>
            </a:pPr>
            <a:r>
              <a:rPr lang="uk-UA" sz="2400" dirty="0" smtClean="0"/>
              <a:t> </a:t>
            </a:r>
            <a:r>
              <a:rPr lang="uk-UA" sz="2400" dirty="0" smtClean="0"/>
              <a:t>   України </a:t>
            </a:r>
            <a:r>
              <a:rPr lang="uk-UA" sz="2400" dirty="0" smtClean="0"/>
              <a:t>в ЄС</a:t>
            </a:r>
            <a:r>
              <a:rPr lang="uk-UA" sz="2400" dirty="0" smtClean="0"/>
              <a:t>.</a:t>
            </a:r>
            <a:endParaRPr lang="uk-UA" sz="2400" dirty="0" smtClean="0"/>
          </a:p>
          <a:p>
            <a:endParaRPr lang="uk-UA" dirty="0" smtClean="0"/>
          </a:p>
          <a:p>
            <a:endParaRPr lang="uk-UA" dirty="0"/>
          </a:p>
        </p:txBody>
      </p:sp>
      <p:pic>
        <p:nvPicPr>
          <p:cNvPr id="1028" name="Picture 4" descr="D:\загруженное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4221088"/>
            <a:ext cx="3240360" cy="24271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770428"/>
          </a:xfrm>
        </p:spPr>
        <p:txBody>
          <a:bodyPr/>
          <a:lstStyle/>
          <a:p>
            <a:pPr algn="ctr"/>
            <a:r>
              <a:rPr lang="uk-UA" i="1" dirty="0" smtClean="0">
                <a:solidFill>
                  <a:srgbClr val="002060"/>
                </a:solidFill>
                <a:latin typeface="+mn-lt"/>
              </a:rPr>
              <a:t>Партнерство з НАТО</a:t>
            </a:r>
            <a:endParaRPr lang="uk-UA" i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617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000" dirty="0" smtClean="0"/>
              <a:t>   Розвиваються </a:t>
            </a:r>
            <a:r>
              <a:rPr lang="uk-UA" sz="2000" dirty="0" smtClean="0"/>
              <a:t>відносини нашої держави з НАТО. У 1994 р. керівництво цієї організації ініціювало програму </a:t>
            </a:r>
            <a:r>
              <a:rPr lang="uk-UA" sz="2000" dirty="0" err="1" smtClean="0"/>
              <a:t>„Партнерство</a:t>
            </a:r>
            <a:r>
              <a:rPr lang="uk-UA" sz="2000" dirty="0" smtClean="0"/>
              <a:t> заради </a:t>
            </a:r>
            <a:r>
              <a:rPr lang="uk-UA" sz="2000" dirty="0" err="1" smtClean="0"/>
              <a:t>миру”</a:t>
            </a:r>
            <a:r>
              <a:rPr lang="uk-UA" sz="2000" dirty="0" smtClean="0"/>
              <a:t>, яка створила можливості для співробітництва з країнами – колишніми учасниками Варшавського договору. Україна першою з держав СНД приєдналася до цієї програми (лютий 1994 р.). Оголосивши себе позаблоковою державою, Україна опиняється у складній ситуації своєрідного буфера між НАТО з одного боку і Росією з іншого. У 1997 р. Україна підписала Хартію про особливе </a:t>
            </a:r>
            <a:endParaRPr lang="uk-UA" sz="2000" dirty="0" smtClean="0"/>
          </a:p>
          <a:p>
            <a:pPr>
              <a:buNone/>
            </a:pPr>
            <a:r>
              <a:rPr lang="uk-UA" sz="2000" dirty="0" smtClean="0"/>
              <a:t>    партнерство </a:t>
            </a:r>
            <a:r>
              <a:rPr lang="uk-UA" sz="2000" dirty="0" smtClean="0"/>
              <a:t>з НАТО, яке </a:t>
            </a:r>
            <a:r>
              <a:rPr lang="uk-UA" sz="2000" dirty="0" err="1" smtClean="0"/>
              <a:t>передба-</a:t>
            </a:r>
            <a:endParaRPr lang="uk-UA" sz="2000" dirty="0" smtClean="0"/>
          </a:p>
          <a:p>
            <a:pPr>
              <a:buNone/>
            </a:pPr>
            <a:r>
              <a:rPr lang="uk-UA" sz="2000" dirty="0" smtClean="0"/>
              <a:t>    чає </a:t>
            </a:r>
            <a:r>
              <a:rPr lang="uk-UA" sz="2000" dirty="0" smtClean="0"/>
              <a:t>розширення співробітництва – </a:t>
            </a:r>
            <a:endParaRPr lang="uk-UA" sz="2000" dirty="0" smtClean="0"/>
          </a:p>
          <a:p>
            <a:pPr>
              <a:buNone/>
            </a:pPr>
            <a:r>
              <a:rPr lang="uk-UA" sz="2000" dirty="0" smtClean="0"/>
              <a:t> </a:t>
            </a:r>
            <a:r>
              <a:rPr lang="uk-UA" sz="2000" dirty="0" smtClean="0"/>
              <a:t>   </a:t>
            </a:r>
            <a:r>
              <a:rPr lang="uk-UA" sz="2000" dirty="0" smtClean="0"/>
              <a:t>проведення </a:t>
            </a:r>
            <a:r>
              <a:rPr lang="uk-UA" sz="2000" dirty="0" smtClean="0"/>
              <a:t>спільних миротворчих </a:t>
            </a:r>
            <a:endParaRPr lang="uk-UA" sz="2000" dirty="0" smtClean="0"/>
          </a:p>
          <a:p>
            <a:pPr>
              <a:buNone/>
            </a:pPr>
            <a:r>
              <a:rPr lang="uk-UA" sz="2000" dirty="0" smtClean="0"/>
              <a:t> </a:t>
            </a:r>
            <a:r>
              <a:rPr lang="uk-UA" sz="2000" dirty="0" smtClean="0"/>
              <a:t>   </a:t>
            </a:r>
            <a:r>
              <a:rPr lang="uk-UA" sz="2000" dirty="0" smtClean="0"/>
              <a:t>акцій</a:t>
            </a:r>
            <a:r>
              <a:rPr lang="uk-UA" sz="2000" dirty="0" smtClean="0"/>
              <a:t>, маневрів, використання </a:t>
            </a:r>
            <a:endParaRPr lang="uk-UA" sz="2000" dirty="0" smtClean="0"/>
          </a:p>
          <a:p>
            <a:pPr>
              <a:buNone/>
            </a:pPr>
            <a:r>
              <a:rPr lang="uk-UA" sz="2000" dirty="0" smtClean="0"/>
              <a:t> </a:t>
            </a:r>
            <a:r>
              <a:rPr lang="uk-UA" sz="2000" dirty="0" smtClean="0"/>
              <a:t>  </a:t>
            </a:r>
            <a:r>
              <a:rPr lang="uk-UA" sz="2000" dirty="0" smtClean="0"/>
              <a:t>науково-технічних </a:t>
            </a:r>
            <a:r>
              <a:rPr lang="uk-UA" sz="2000" dirty="0" smtClean="0"/>
              <a:t>досягнень НАТО.</a:t>
            </a:r>
          </a:p>
          <a:p>
            <a:pPr>
              <a:buNone/>
            </a:pPr>
            <a:endParaRPr lang="uk-UA" dirty="0" smtClean="0"/>
          </a:p>
          <a:p>
            <a:endParaRPr lang="uk-UA" dirty="0"/>
          </a:p>
        </p:txBody>
      </p:sp>
      <p:pic>
        <p:nvPicPr>
          <p:cNvPr id="29698" name="Picture 2" descr="D:\1638893_origi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3933056"/>
            <a:ext cx="2726613" cy="24928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D:\deec938f16f5d61a4f373eaced59036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772816"/>
            <a:ext cx="6338478" cy="422565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143008"/>
          </a:xfrm>
        </p:spPr>
        <p:txBody>
          <a:bodyPr/>
          <a:lstStyle/>
          <a:p>
            <a:r>
              <a:rPr lang="uk-UA" i="1" dirty="0" err="1" smtClean="0">
                <a:solidFill>
                  <a:srgbClr val="002060"/>
                </a:solidFill>
                <a:latin typeface="+mn-lt"/>
              </a:rPr>
              <a:t>Американо-українські</a:t>
            </a:r>
            <a:r>
              <a:rPr lang="uk-UA" i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uk-UA" i="1" dirty="0" smtClean="0">
                <a:solidFill>
                  <a:srgbClr val="002060"/>
                </a:solidFill>
                <a:latin typeface="+mn-lt"/>
              </a:rPr>
              <a:t>відносини</a:t>
            </a:r>
            <a:endParaRPr lang="uk-UA" i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7372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uk-UA" dirty="0" smtClean="0"/>
              <a:t>    Значно поліпшилися </a:t>
            </a:r>
            <a:r>
              <a:rPr lang="uk-UA" dirty="0" err="1" smtClean="0"/>
              <a:t>американо-українські</a:t>
            </a:r>
            <a:r>
              <a:rPr lang="uk-UA" dirty="0" smtClean="0"/>
              <a:t> відносини після приходу до влади у США адміністрації Б. Клінтона. Неодноразово відбувалися зустрічі українського і американського президентів, обмін військовими делегаціями, проводилися спільні військові навчання</a:t>
            </a:r>
            <a:r>
              <a:rPr lang="uk-UA" dirty="0" smtClean="0"/>
              <a:t>.</a:t>
            </a:r>
          </a:p>
          <a:p>
            <a:r>
              <a:rPr lang="uk-UA" dirty="0" smtClean="0"/>
              <a:t> Наприкінці </a:t>
            </a:r>
            <a:r>
              <a:rPr lang="uk-UA" dirty="0" smtClean="0"/>
              <a:t>1997 р. відбувся політ американського космічного корабля за участю першого космонавта незалежної України Л. </a:t>
            </a:r>
            <a:r>
              <a:rPr lang="uk-UA" dirty="0" err="1" smtClean="0"/>
              <a:t>Коденюка</a:t>
            </a:r>
            <a:r>
              <a:rPr lang="uk-UA" dirty="0" smtClean="0"/>
              <a:t>.</a:t>
            </a:r>
          </a:p>
          <a:p>
            <a:r>
              <a:rPr lang="uk-UA" dirty="0" smtClean="0"/>
              <a:t> </a:t>
            </a:r>
            <a:r>
              <a:rPr lang="uk-UA" dirty="0" smtClean="0"/>
              <a:t>У вересні 1997 р. Міністра закордонних справ України Г. Удовенко був обраний головуючим 52-ої сесії Генеральної Асамблеї ООН шляхом акламації (без голосування), що свідчить про зростання міжнародного авторитету України.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0258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   Сьогодні</a:t>
            </a:r>
            <a:r>
              <a:rPr lang="uk-UA" dirty="0" smtClean="0"/>
              <a:t>, коли значно змінилася політична ситуація як в самій Україні, так в Європі і в світі, відбувається переоцінка відносин нашої країни з багатьма державами. </a:t>
            </a:r>
            <a:r>
              <a:rPr lang="uk-UA" dirty="0" smtClean="0"/>
              <a:t>Тепер нам потрібно </a:t>
            </a:r>
            <a:r>
              <a:rPr lang="uk-UA" dirty="0" smtClean="0"/>
              <a:t>говорити про стратегічні відносини, тобто кардинально </a:t>
            </a:r>
            <a:r>
              <a:rPr lang="uk-UA" dirty="0" err="1" smtClean="0"/>
              <a:t>змінюючі</a:t>
            </a:r>
            <a:r>
              <a:rPr lang="uk-UA" dirty="0" smtClean="0"/>
              <a:t> </a:t>
            </a:r>
            <a:r>
              <a:rPr lang="uk-UA" dirty="0" smtClean="0"/>
              <a:t>умови існування України в </a:t>
            </a:r>
            <a:r>
              <a:rPr lang="uk-UA" dirty="0" smtClean="0"/>
              <a:t>цілому</a:t>
            </a:r>
            <a:r>
              <a:rPr lang="uk-UA" dirty="0" smtClean="0"/>
              <a:t>. </a:t>
            </a:r>
            <a:endParaRPr lang="uk-UA" dirty="0"/>
          </a:p>
        </p:txBody>
      </p:sp>
      <p:pic>
        <p:nvPicPr>
          <p:cNvPr id="3073" name="Picture 1" descr="D:\Україн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3573016"/>
            <a:ext cx="4205347" cy="26858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107</TotalTime>
  <Words>412</Words>
  <Application>Microsoft Office PowerPoint</Application>
  <PresentationFormat>Экран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Городская</vt:lpstr>
      <vt:lpstr>Україна в сучасному світі</vt:lpstr>
      <vt:lpstr>Слайд 2</vt:lpstr>
      <vt:lpstr>Слайд 3</vt:lpstr>
      <vt:lpstr>Відносини з країнами СНД</vt:lpstr>
      <vt:lpstr>Діяльність України в організаціях Європи</vt:lpstr>
      <vt:lpstr>Україна та Євросоюз</vt:lpstr>
      <vt:lpstr>Партнерство з НАТО</vt:lpstr>
      <vt:lpstr>Американо-українські відносини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Сучасна</dc:title>
  <dc:creator>Yurka</dc:creator>
  <cp:lastModifiedBy>Yurka</cp:lastModifiedBy>
  <cp:revision>11</cp:revision>
  <dcterms:created xsi:type="dcterms:W3CDTF">2013-12-23T20:28:47Z</dcterms:created>
  <dcterms:modified xsi:type="dcterms:W3CDTF">2013-12-24T05:00:27Z</dcterms:modified>
</cp:coreProperties>
</file>