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3871332"/>
          </a:xfrm>
        </p:spPr>
        <p:txBody>
          <a:bodyPr>
            <a:normAutofit/>
          </a:bodyPr>
          <a:lstStyle/>
          <a:p>
            <a:r>
              <a:rPr lang="ru-RU" sz="8800" dirty="0" err="1" smtClean="0"/>
              <a:t>Розвиток</a:t>
            </a:r>
            <a:r>
              <a:rPr lang="ru-RU" sz="8800" dirty="0" smtClean="0"/>
              <a:t> науки</a:t>
            </a:r>
            <a:r>
              <a:rPr lang="uk-UA" sz="8800" dirty="0" smtClean="0"/>
              <a:t> і техніки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-468560" y="3571876"/>
            <a:ext cx="468560" cy="649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spokoynaya-nezhnaya-krasivaya-muzyka-dlya-prezentacii-kuratora-PO-31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642910" y="668637"/>
            <a:ext cx="282260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5"/>
            <a:ext cx="3744416" cy="50302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836712"/>
            <a:ext cx="3528392" cy="52565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/>
              <a:t>Визначним</a:t>
            </a:r>
            <a:r>
              <a:rPr lang="ru-RU" sz="2400" dirty="0"/>
              <a:t> </a:t>
            </a:r>
            <a:r>
              <a:rPr lang="ru-RU" sz="2400" dirty="0" err="1"/>
              <a:t>відкриттям</a:t>
            </a:r>
            <a:r>
              <a:rPr lang="ru-RU" sz="2400" dirty="0"/>
              <a:t> </a:t>
            </a:r>
            <a:r>
              <a:rPr lang="en-US" sz="2400" dirty="0"/>
              <a:t>XIX </a:t>
            </a:r>
            <a:r>
              <a:rPr lang="ru-RU" sz="2400" dirty="0"/>
              <a:t>ст.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Чарльзом </a:t>
            </a:r>
            <a:r>
              <a:rPr lang="ru-RU" sz="2400" dirty="0" err="1"/>
              <a:t>Дарвіном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тваринного</a:t>
            </a:r>
            <a:r>
              <a:rPr lang="ru-RU" sz="2400" dirty="0"/>
              <a:t> й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У 1859 р. </a:t>
            </a:r>
            <a:r>
              <a:rPr lang="ru-RU" sz="2400" dirty="0" err="1"/>
              <a:t>вчений</a:t>
            </a:r>
            <a:r>
              <a:rPr lang="ru-RU" sz="2400" dirty="0"/>
              <a:t> </a:t>
            </a:r>
            <a:r>
              <a:rPr lang="ru-RU" sz="2400" dirty="0" err="1"/>
              <a:t>видав</a:t>
            </a:r>
            <a:r>
              <a:rPr lang="ru-RU" sz="2400" dirty="0"/>
              <a:t> книгу «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шляхом природного </a:t>
            </a:r>
            <a:r>
              <a:rPr lang="ru-RU" sz="2400" dirty="0" err="1"/>
              <a:t>відбору</a:t>
            </a:r>
            <a:r>
              <a:rPr lang="ru-RU" sz="2400" dirty="0"/>
              <a:t>». </a:t>
            </a:r>
            <a:r>
              <a:rPr lang="ru-RU" sz="2400" dirty="0" err="1"/>
              <a:t>Дарвін</a:t>
            </a:r>
            <a:r>
              <a:rPr lang="ru-RU" sz="2400" dirty="0"/>
              <a:t> </a:t>
            </a:r>
            <a:r>
              <a:rPr lang="ru-RU" sz="2400" dirty="0" err="1"/>
              <a:t>висловив</a:t>
            </a:r>
            <a:r>
              <a:rPr lang="ru-RU" sz="2400" dirty="0"/>
              <a:t> </a:t>
            </a:r>
            <a:r>
              <a:rPr lang="ru-RU" sz="2400" dirty="0" err="1"/>
              <a:t>припущення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походить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якогось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 з </a:t>
            </a:r>
            <a:r>
              <a:rPr lang="ru-RU" sz="2400" dirty="0" err="1"/>
              <a:t>мавпою</a:t>
            </a:r>
            <a:r>
              <a:rPr lang="ru-RU" sz="2400" dirty="0"/>
              <a:t> предка. </a:t>
            </a:r>
          </a:p>
        </p:txBody>
      </p:sp>
    </p:spTree>
    <p:extLst>
      <p:ext uri="{BB962C8B-B14F-4D97-AF65-F5344CB8AC3E}">
        <p14:creationId xmlns:p14="http://schemas.microsoft.com/office/powerpoint/2010/main" val="22751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692696"/>
            <a:ext cx="3854478" cy="165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У 1897 р.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Джозеф Томсон </a:t>
            </a:r>
            <a:r>
              <a:rPr lang="ru-RU" dirty="0" err="1"/>
              <a:t>відкрив</a:t>
            </a:r>
            <a:r>
              <a:rPr lang="ru-RU" dirty="0"/>
              <a:t> першу </a:t>
            </a:r>
            <a:r>
              <a:rPr lang="ru-RU" dirty="0" err="1"/>
              <a:t>елементарну</a:t>
            </a:r>
            <a:r>
              <a:rPr lang="ru-RU" dirty="0"/>
              <a:t> </a:t>
            </a:r>
            <a:r>
              <a:rPr lang="ru-RU" dirty="0" err="1"/>
              <a:t>частинку</a:t>
            </a:r>
            <a:r>
              <a:rPr lang="ru-RU" dirty="0"/>
              <a:t> – </a:t>
            </a:r>
            <a:r>
              <a:rPr lang="ru-RU" dirty="0" err="1"/>
              <a:t>електрон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входив до складу атома.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178762" cy="35376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3856065" cy="18722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err="1"/>
              <a:t>Німецький</a:t>
            </a:r>
            <a:r>
              <a:rPr lang="ru-RU" dirty="0"/>
              <a:t> учений Август Вейсман та </a:t>
            </a:r>
            <a:r>
              <a:rPr lang="ru-RU" dirty="0" err="1"/>
              <a:t>американський</a:t>
            </a:r>
            <a:r>
              <a:rPr lang="ru-RU" dirty="0"/>
              <a:t> учений Томас Морган створили </a:t>
            </a:r>
            <a:r>
              <a:rPr lang="ru-RU" dirty="0" err="1"/>
              <a:t>основи</a:t>
            </a:r>
            <a:r>
              <a:rPr lang="ru-RU" dirty="0"/>
              <a:t> генетики – науки про передачу </a:t>
            </a:r>
            <a:r>
              <a:rPr lang="ru-RU" dirty="0" err="1"/>
              <a:t>спадкових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у </a:t>
            </a:r>
            <a:r>
              <a:rPr lang="ru-RU" dirty="0" err="1"/>
              <a:t>рослинному</a:t>
            </a:r>
            <a:r>
              <a:rPr lang="ru-RU" dirty="0"/>
              <a:t> й </a:t>
            </a:r>
            <a:r>
              <a:rPr lang="ru-RU" dirty="0" err="1"/>
              <a:t>тваринному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0" y="2564903"/>
            <a:ext cx="3119328" cy="3561259"/>
          </a:xfrm>
        </p:spPr>
      </p:pic>
    </p:spTree>
    <p:extLst>
      <p:ext uri="{BB962C8B-B14F-4D97-AF65-F5344CB8AC3E}">
        <p14:creationId xmlns:p14="http://schemas.microsoft.com/office/powerpoint/2010/main" val="36116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620688"/>
            <a:ext cx="3854478" cy="1554187"/>
          </a:xfrm>
        </p:spPr>
        <p:txBody>
          <a:bodyPr/>
          <a:lstStyle/>
          <a:p>
            <a:pPr algn="ctr"/>
            <a:r>
              <a:rPr lang="ru-RU" dirty="0" err="1"/>
              <a:t>Російський</a:t>
            </a:r>
            <a:r>
              <a:rPr lang="ru-RU" dirty="0"/>
              <a:t> учений </a:t>
            </a:r>
            <a:r>
              <a:rPr lang="ru-RU" dirty="0" err="1"/>
              <a:t>Іван</a:t>
            </a:r>
            <a:r>
              <a:rPr lang="ru-RU" dirty="0"/>
              <a:t> Павлов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r>
              <a:rPr lang="ru-RU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8" y="2174875"/>
            <a:ext cx="2865630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3856065" cy="155418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мікробіолог</a:t>
            </a:r>
            <a:r>
              <a:rPr lang="ru-RU" dirty="0"/>
              <a:t> Роберт Кох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туберкульозу</a:t>
            </a:r>
            <a:r>
              <a:rPr lang="ru-RU" dirty="0"/>
              <a:t> (</a:t>
            </a:r>
            <a:r>
              <a:rPr lang="ru-RU" dirty="0" err="1"/>
              <a:t>паличка</a:t>
            </a:r>
            <a:r>
              <a:rPr lang="ru-RU" dirty="0"/>
              <a:t> Коха), </a:t>
            </a:r>
            <a:r>
              <a:rPr lang="ru-RU" dirty="0" err="1"/>
              <a:t>черевного</a:t>
            </a:r>
            <a:r>
              <a:rPr lang="ru-RU" dirty="0"/>
              <a:t> тифу, дифтериту, </a:t>
            </a:r>
            <a:r>
              <a:rPr lang="ru-RU" dirty="0" err="1"/>
              <a:t>сифілісу</a:t>
            </a:r>
            <a:r>
              <a:rPr lang="ru-RU" dirty="0"/>
              <a:t> та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хвороб.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024335" cy="3930100"/>
          </a:xfrm>
        </p:spPr>
      </p:pic>
    </p:spTree>
    <p:extLst>
      <p:ext uri="{BB962C8B-B14F-4D97-AF65-F5344CB8AC3E}">
        <p14:creationId xmlns:p14="http://schemas.microsoft.com/office/powerpoint/2010/main" val="30793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000">
        <p14:pan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9618" cy="1800200"/>
          </a:xfrm>
        </p:spPr>
        <p:txBody>
          <a:bodyPr>
            <a:noAutofit/>
          </a:bodyPr>
          <a:lstStyle/>
          <a:p>
            <a:r>
              <a:rPr lang="ru-RU" sz="2400" dirty="0" err="1"/>
              <a:t>Англійський</a:t>
            </a:r>
            <a:r>
              <a:rPr lang="ru-RU" sz="2400" dirty="0"/>
              <a:t> </a:t>
            </a:r>
            <a:r>
              <a:rPr lang="ru-RU" sz="2400" dirty="0" err="1"/>
              <a:t>інженер</a:t>
            </a:r>
            <a:r>
              <a:rPr lang="ru-RU" sz="2400" dirty="0"/>
              <a:t> </a:t>
            </a:r>
            <a:r>
              <a:rPr lang="ru-RU" sz="2400" dirty="0" err="1"/>
              <a:t>Генрі</a:t>
            </a:r>
            <a:r>
              <a:rPr lang="ru-RU" sz="2400" dirty="0"/>
              <a:t> </a:t>
            </a:r>
            <a:r>
              <a:rPr lang="ru-RU" sz="2400" dirty="0" err="1"/>
              <a:t>Бессемер</a:t>
            </a:r>
            <a:r>
              <a:rPr lang="ru-RU" sz="2400" dirty="0"/>
              <a:t> </a:t>
            </a:r>
            <a:r>
              <a:rPr lang="ru-RU" sz="2400" dirty="0" err="1"/>
              <a:t>винайшов</a:t>
            </a:r>
            <a:r>
              <a:rPr lang="ru-RU" sz="2400" dirty="0"/>
              <a:t> для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чавуну</a:t>
            </a:r>
            <a:r>
              <a:rPr lang="ru-RU" sz="2400" dirty="0"/>
              <a:t>, </a:t>
            </a:r>
            <a:r>
              <a:rPr lang="ru-RU" sz="2400" dirty="0" err="1"/>
              <a:t>заліза</a:t>
            </a:r>
            <a:r>
              <a:rPr lang="ru-RU" sz="2400" dirty="0"/>
              <a:t> та </a:t>
            </a:r>
            <a:r>
              <a:rPr lang="ru-RU" sz="2400" dirty="0" err="1"/>
              <a:t>сталі</a:t>
            </a:r>
            <a:r>
              <a:rPr lang="ru-RU" sz="2400" dirty="0"/>
              <a:t> </a:t>
            </a:r>
            <a:r>
              <a:rPr lang="ru-RU" sz="2400" dirty="0" err="1"/>
              <a:t>обертову</a:t>
            </a:r>
            <a:r>
              <a:rPr lang="ru-RU" sz="2400" dirty="0"/>
              <a:t> </a:t>
            </a:r>
            <a:r>
              <a:rPr lang="ru-RU" sz="2400" dirty="0" err="1"/>
              <a:t>піч</a:t>
            </a:r>
            <a:r>
              <a:rPr lang="ru-RU" sz="2400" dirty="0"/>
              <a:t> – конвертер, а </a:t>
            </a:r>
            <a:r>
              <a:rPr lang="ru-RU" sz="2400" dirty="0" err="1"/>
              <a:t>французький</a:t>
            </a:r>
            <a:r>
              <a:rPr lang="ru-RU" sz="2400" dirty="0"/>
              <a:t> </a:t>
            </a:r>
            <a:r>
              <a:rPr lang="ru-RU" sz="2400" dirty="0" err="1"/>
              <a:t>інженер</a:t>
            </a:r>
            <a:r>
              <a:rPr lang="ru-RU" sz="2400" dirty="0"/>
              <a:t> </a:t>
            </a:r>
            <a:r>
              <a:rPr lang="ru-RU" sz="2400" dirty="0" err="1"/>
              <a:t>П'єр</a:t>
            </a:r>
            <a:r>
              <a:rPr lang="ru-RU" sz="2400" dirty="0"/>
              <a:t> Мартен – </a:t>
            </a:r>
            <a:r>
              <a:rPr lang="ru-RU" sz="2400" dirty="0" err="1"/>
              <a:t>піч</a:t>
            </a:r>
            <a:r>
              <a:rPr lang="ru-RU" sz="2400" dirty="0"/>
              <a:t> для </a:t>
            </a:r>
            <a:r>
              <a:rPr lang="ru-RU" sz="2400" dirty="0" err="1"/>
              <a:t>виготовлення</a:t>
            </a:r>
            <a:r>
              <a:rPr lang="ru-RU" sz="2400" dirty="0"/>
              <a:t> </a:t>
            </a:r>
            <a:r>
              <a:rPr lang="ru-RU" sz="2400" dirty="0" err="1"/>
              <a:t>сталі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349212" cy="399330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168352" cy="4070880"/>
          </a:xfrm>
        </p:spPr>
      </p:pic>
    </p:spTree>
    <p:extLst>
      <p:ext uri="{BB962C8B-B14F-4D97-AF65-F5344CB8AC3E}">
        <p14:creationId xmlns:p14="http://schemas.microsoft.com/office/powerpoint/2010/main" val="31601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flas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5448098"/>
          </a:xfrm>
        </p:spPr>
        <p:txBody>
          <a:bodyPr>
            <a:normAutofit/>
          </a:bodyPr>
          <a:lstStyle/>
          <a:p>
            <a:r>
              <a:rPr lang="ru-RU" sz="8000" dirty="0" err="1"/>
              <a:t>Технічні</a:t>
            </a:r>
            <a:r>
              <a:rPr lang="ru-RU" sz="8000" dirty="0"/>
              <a:t> </a:t>
            </a:r>
            <a:r>
              <a:rPr lang="ru-RU" sz="8000" dirty="0" err="1"/>
              <a:t>винаходи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143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2656"/>
            <a:ext cx="7929618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XIX ст. </a:t>
            </a:r>
            <a:r>
              <a:rPr lang="ru-RU" sz="2400" dirty="0" err="1"/>
              <a:t>ручний</a:t>
            </a:r>
            <a:r>
              <a:rPr lang="ru-RU" sz="2400" dirty="0"/>
              <a:t> </a:t>
            </a:r>
            <a:r>
              <a:rPr lang="ru-RU" sz="2400" dirty="0" err="1"/>
              <a:t>верстат</a:t>
            </a:r>
            <a:r>
              <a:rPr lang="ru-RU" sz="2400" dirty="0"/>
              <a:t> для </a:t>
            </a:r>
            <a:r>
              <a:rPr lang="ru-RU" sz="2400" dirty="0" err="1"/>
              <a:t>друку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замінений</a:t>
            </a:r>
            <a:r>
              <a:rPr lang="ru-RU" sz="2400" dirty="0"/>
              <a:t> </a:t>
            </a:r>
            <a:r>
              <a:rPr lang="ru-RU" sz="2400" dirty="0" err="1"/>
              <a:t>механічним</a:t>
            </a:r>
            <a:r>
              <a:rPr lang="ru-RU" sz="2400" dirty="0"/>
              <a:t>. У 1816 р. в </a:t>
            </a:r>
            <a:r>
              <a:rPr lang="ru-RU" sz="2400" dirty="0" err="1"/>
              <a:t>Лондоні</a:t>
            </a:r>
            <a:r>
              <a:rPr lang="ru-RU" sz="2400" dirty="0"/>
              <a:t> </a:t>
            </a:r>
            <a:r>
              <a:rPr lang="ru-RU" sz="2400" dirty="0" err="1"/>
              <a:t>друкували</a:t>
            </a:r>
            <a:r>
              <a:rPr lang="ru-RU" sz="2400" dirty="0"/>
              <a:t> 1100 </a:t>
            </a:r>
            <a:r>
              <a:rPr lang="ru-RU" sz="2400" dirty="0" err="1"/>
              <a:t>примірників</a:t>
            </a:r>
            <a:r>
              <a:rPr lang="ru-RU" sz="2400" dirty="0"/>
              <a:t> </a:t>
            </a:r>
            <a:r>
              <a:rPr lang="ru-RU" sz="2400" dirty="0" err="1"/>
              <a:t>газети</a:t>
            </a:r>
            <a:r>
              <a:rPr lang="ru-RU" sz="2400" dirty="0"/>
              <a:t> «Таймс» на годину, а в 1850 р. – уже 10 </a:t>
            </a:r>
            <a:r>
              <a:rPr lang="ru-RU" sz="2400" dirty="0" err="1"/>
              <a:t>тисяч</a:t>
            </a:r>
            <a:r>
              <a:rPr lang="ru-RU" sz="2400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912768" cy="3721596"/>
          </a:xfrm>
        </p:spPr>
      </p:pic>
    </p:spTree>
    <p:extLst>
      <p:ext uri="{BB962C8B-B14F-4D97-AF65-F5344CB8AC3E}">
        <p14:creationId xmlns:p14="http://schemas.microsoft.com/office/powerpoint/2010/main" val="39503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929618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0" y="692696"/>
            <a:ext cx="3854478" cy="14821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У 1844 р.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Семюель</a:t>
            </a:r>
            <a:r>
              <a:rPr lang="ru-RU" dirty="0"/>
              <a:t> Морзе </a:t>
            </a:r>
            <a:r>
              <a:rPr lang="ru-RU" dirty="0" err="1"/>
              <a:t>винайшов</a:t>
            </a:r>
            <a:r>
              <a:rPr lang="ru-RU" dirty="0"/>
              <a:t> </a:t>
            </a:r>
            <a:r>
              <a:rPr lang="ru-RU" dirty="0" err="1"/>
              <a:t>телеграфний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952328" cy="39413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3856065" cy="141017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У 1818–1826 </a:t>
            </a:r>
            <a:r>
              <a:rPr lang="ru-RU" dirty="0" err="1"/>
              <a:t>рр</a:t>
            </a:r>
            <a:r>
              <a:rPr lang="ru-RU" dirty="0"/>
              <a:t>. в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інженер</a:t>
            </a:r>
            <a:r>
              <a:rPr lang="ru-RU" dirty="0"/>
              <a:t> </a:t>
            </a:r>
            <a:r>
              <a:rPr lang="ru-RU" dirty="0" err="1"/>
              <a:t>Телфорд</a:t>
            </a:r>
            <a:r>
              <a:rPr lang="ru-RU" dirty="0"/>
              <a:t> </a:t>
            </a:r>
            <a:r>
              <a:rPr lang="ru-RU" dirty="0" err="1"/>
              <a:t>спорудив</a:t>
            </a:r>
            <a:r>
              <a:rPr lang="ru-RU" dirty="0"/>
              <a:t> перший </a:t>
            </a:r>
            <a:r>
              <a:rPr lang="ru-RU" dirty="0" err="1"/>
              <a:t>залізничний</a:t>
            </a:r>
            <a:r>
              <a:rPr lang="ru-RU" dirty="0"/>
              <a:t> </a:t>
            </a:r>
            <a:r>
              <a:rPr lang="ru-RU" dirty="0" err="1"/>
              <a:t>навісний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226048" cy="3900585"/>
          </a:xfrm>
        </p:spPr>
      </p:pic>
    </p:spTree>
    <p:extLst>
      <p:ext uri="{BB962C8B-B14F-4D97-AF65-F5344CB8AC3E}">
        <p14:creationId xmlns:p14="http://schemas.microsoft.com/office/powerpoint/2010/main" val="27376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573613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У </a:t>
            </a:r>
            <a:r>
              <a:rPr lang="ru-RU" sz="2800" dirty="0"/>
              <a:t>1876 р. </a:t>
            </a:r>
            <a:r>
              <a:rPr lang="ru-RU" sz="2800" u="sng" dirty="0"/>
              <a:t>Александр </a:t>
            </a:r>
            <a:r>
              <a:rPr lang="ru-RU" sz="2800" u="sng" dirty="0" err="1"/>
              <a:t>Грейам</a:t>
            </a:r>
            <a:r>
              <a:rPr lang="ru-RU" sz="2800" u="sng" dirty="0"/>
              <a:t> Белл </a:t>
            </a:r>
            <a:r>
              <a:rPr lang="ru-RU" sz="2800" dirty="0" err="1"/>
              <a:t>винайшов</a:t>
            </a:r>
            <a:r>
              <a:rPr lang="ru-RU" sz="2800" dirty="0"/>
              <a:t> телефон,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1877 р. </a:t>
            </a:r>
            <a:r>
              <a:rPr lang="ru-RU" sz="2800" u="sng" dirty="0" smtClean="0"/>
              <a:t>Томас </a:t>
            </a:r>
            <a:r>
              <a:rPr lang="ru-RU" sz="2800" u="sng" dirty="0" err="1"/>
              <a:t>Алва</a:t>
            </a:r>
            <a:r>
              <a:rPr lang="ru-RU" sz="2800" u="sng" dirty="0"/>
              <a:t> </a:t>
            </a:r>
            <a:r>
              <a:rPr lang="ru-RU" sz="2800" u="sng" dirty="0" err="1"/>
              <a:t>Едісон</a:t>
            </a:r>
            <a:r>
              <a:rPr lang="ru-RU" sz="2800" u="sng" dirty="0"/>
              <a:t> </a:t>
            </a:r>
            <a:r>
              <a:rPr lang="ru-RU" sz="2800" dirty="0"/>
              <a:t>– фонограф,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1895 р. </a:t>
            </a:r>
            <a:r>
              <a:rPr lang="ru-RU" sz="2800" u="sng" dirty="0" err="1"/>
              <a:t>Олександр</a:t>
            </a:r>
            <a:r>
              <a:rPr lang="ru-RU" sz="2800" u="sng" dirty="0"/>
              <a:t> Попов </a:t>
            </a:r>
            <a:r>
              <a:rPr lang="ru-RU" sz="2800" dirty="0"/>
              <a:t>– </a:t>
            </a:r>
            <a:r>
              <a:rPr lang="ru-RU" sz="2800" dirty="0" err="1"/>
              <a:t>радіоприймач</a:t>
            </a:r>
            <a:r>
              <a:rPr lang="ru-RU" sz="2800" dirty="0"/>
              <a:t>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1895 р. </a:t>
            </a:r>
            <a:r>
              <a:rPr lang="ru-RU" sz="2800" u="sng" dirty="0" err="1" smtClean="0"/>
              <a:t>брати</a:t>
            </a:r>
            <a:r>
              <a:rPr lang="ru-RU" sz="2800" u="sng" dirty="0" smtClean="0"/>
              <a:t> </a:t>
            </a:r>
            <a:r>
              <a:rPr lang="ru-RU" sz="2800" u="sng" dirty="0" err="1"/>
              <a:t>Луї</a:t>
            </a:r>
            <a:r>
              <a:rPr lang="ru-RU" sz="2800" u="sng" dirty="0"/>
              <a:t> Жан та Огюст </a:t>
            </a:r>
            <a:r>
              <a:rPr lang="ru-RU" sz="2800" u="sng" dirty="0" err="1"/>
              <a:t>Люм`єр</a:t>
            </a:r>
            <a:r>
              <a:rPr lang="ru-RU" sz="2800" u="sng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кіно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1881 р. </a:t>
            </a:r>
            <a:r>
              <a:rPr lang="ru-RU" sz="2800" dirty="0" err="1"/>
              <a:t>з'явився</a:t>
            </a:r>
            <a:r>
              <a:rPr lang="ru-RU" sz="2800" dirty="0"/>
              <a:t> трамвай, а </a:t>
            </a:r>
            <a:r>
              <a:rPr lang="ru-RU" sz="2800" dirty="0" err="1"/>
              <a:t>невдовзі</a:t>
            </a:r>
            <a:r>
              <a:rPr lang="ru-RU" sz="2800" dirty="0"/>
              <a:t> й метро.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1883 р. </a:t>
            </a:r>
            <a:r>
              <a:rPr lang="ru-RU" sz="2800" dirty="0" err="1"/>
              <a:t>американський</a:t>
            </a:r>
            <a:r>
              <a:rPr lang="ru-RU" sz="2800" dirty="0"/>
              <a:t> </a:t>
            </a:r>
            <a:r>
              <a:rPr lang="ru-RU" sz="2800" dirty="0" err="1"/>
              <a:t>інженер</a:t>
            </a:r>
            <a:r>
              <a:rPr lang="ru-RU" sz="2800" dirty="0"/>
              <a:t> </a:t>
            </a:r>
            <a:r>
              <a:rPr lang="ru-RU" sz="2800" u="sng" dirty="0"/>
              <a:t>X. Максима </a:t>
            </a:r>
            <a:r>
              <a:rPr lang="ru-RU" sz="2800" dirty="0"/>
              <a:t>створив </a:t>
            </a:r>
            <a:r>
              <a:rPr lang="ru-RU" sz="2800" dirty="0" err="1"/>
              <a:t>кулемет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3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00">
        <p:blinds/>
      </p:transition>
    </mc:Choice>
    <mc:Fallback xmlns="">
      <p:transition spd="slow" advTm="14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5088058"/>
          </a:xfrm>
        </p:spPr>
        <p:txBody>
          <a:bodyPr/>
          <a:lstStyle/>
          <a:p>
            <a:r>
              <a:rPr lang="uk-UA" dirty="0" smtClean="0"/>
              <a:t>Над презентацією працювали:</a:t>
            </a:r>
            <a:br>
              <a:rPr lang="uk-UA" dirty="0" smtClean="0"/>
            </a:br>
            <a:r>
              <a:rPr lang="uk-UA" dirty="0" err="1" smtClean="0"/>
              <a:t>Петрушина</a:t>
            </a:r>
            <a:r>
              <a:rPr lang="uk-UA" dirty="0" smtClean="0"/>
              <a:t> Катерина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570186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Зміст:</a:t>
            </a:r>
            <a:endParaRPr lang="ru-RU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60848"/>
            <a:ext cx="7858180" cy="40653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400" dirty="0" err="1">
                <a:solidFill>
                  <a:schemeClr val="accent5">
                    <a:lumMod val="75000"/>
                  </a:schemeClr>
                </a:solidFill>
              </a:rPr>
              <a:t>Розвиток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5">
                    <a:lumMod val="75000"/>
                  </a:schemeClr>
                </a:solidFill>
              </a:rPr>
              <a:t>географічних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знань</a:t>
            </a:r>
            <a:endParaRPr lang="ru-RU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400" dirty="0" err="1">
                <a:solidFill>
                  <a:schemeClr val="accent5">
                    <a:lumMod val="75000"/>
                  </a:schemeClr>
                </a:solidFill>
              </a:rPr>
              <a:t>Розвиток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науки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err="1">
                <a:solidFill>
                  <a:schemeClr val="accent5">
                    <a:lumMod val="75000"/>
                  </a:schemeClr>
                </a:solidFill>
              </a:rPr>
              <a:t>Технічні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75000"/>
                  </a:schemeClr>
                </a:solidFill>
              </a:rPr>
              <a:t>винаходи</a:t>
            </a:r>
            <a:endParaRPr lang="ru-RU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929618" cy="1143000"/>
          </a:xfrm>
        </p:spPr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600400" cy="255628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3816424" cy="2375495"/>
          </a:xfrm>
        </p:spPr>
      </p:pic>
      <p:sp>
        <p:nvSpPr>
          <p:cNvPr id="5" name="Прямоугольник 4"/>
          <p:cNvSpPr/>
          <p:nvPr/>
        </p:nvSpPr>
        <p:spPr>
          <a:xfrm>
            <a:off x="5038304" y="1772816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1820 р. </a:t>
            </a:r>
            <a:r>
              <a:rPr lang="ru-RU" sz="2800" dirty="0" err="1"/>
              <a:t>російська</a:t>
            </a:r>
            <a:r>
              <a:rPr lang="ru-RU" sz="2800" dirty="0"/>
              <a:t> </a:t>
            </a:r>
            <a:r>
              <a:rPr lang="ru-RU" sz="2800" dirty="0" err="1"/>
              <a:t>морська</a:t>
            </a:r>
            <a:r>
              <a:rPr lang="ru-RU" sz="2800" dirty="0"/>
              <a:t> </a:t>
            </a:r>
            <a:r>
              <a:rPr lang="ru-RU" sz="2800" dirty="0" err="1"/>
              <a:t>експедиція</a:t>
            </a:r>
            <a:r>
              <a:rPr lang="ru-RU" sz="2800" dirty="0"/>
              <a:t>, яку </a:t>
            </a:r>
            <a:r>
              <a:rPr lang="ru-RU" sz="2800" dirty="0" err="1"/>
              <a:t>очолювали</a:t>
            </a:r>
            <a:r>
              <a:rPr lang="ru-RU" sz="2800" dirty="0"/>
              <a:t> </a:t>
            </a:r>
            <a:r>
              <a:rPr lang="ru-RU" sz="2800" dirty="0" err="1"/>
              <a:t>Тадей</a:t>
            </a:r>
            <a:r>
              <a:rPr lang="ru-RU" sz="2800" dirty="0"/>
              <a:t> </a:t>
            </a:r>
            <a:r>
              <a:rPr lang="ru-RU" sz="2800" dirty="0" err="1"/>
              <a:t>Беллінсгаузен</a:t>
            </a:r>
            <a:r>
              <a:rPr lang="ru-RU" sz="2800" dirty="0"/>
              <a:t> та Михайло </a:t>
            </a:r>
            <a:r>
              <a:rPr lang="ru-RU" sz="2800" dirty="0" err="1"/>
              <a:t>Лазарєв</a:t>
            </a:r>
            <a:r>
              <a:rPr lang="ru-RU" sz="2800" dirty="0"/>
              <a:t> </a:t>
            </a:r>
            <a:r>
              <a:rPr lang="ru-RU" sz="2800" dirty="0" err="1"/>
              <a:t>відкрила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материк – Антарктиду. </a:t>
            </a:r>
          </a:p>
        </p:txBody>
      </p:sp>
    </p:spTree>
    <p:extLst>
      <p:ext uri="{BB962C8B-B14F-4D97-AF65-F5344CB8AC3E}">
        <p14:creationId xmlns:p14="http://schemas.microsoft.com/office/powerpoint/2010/main" val="1160189170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9618" cy="2146250"/>
          </a:xfrm>
        </p:spPr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середині</a:t>
            </a:r>
            <a:r>
              <a:rPr lang="ru-RU" sz="2800" dirty="0"/>
              <a:t> </a:t>
            </a:r>
            <a:r>
              <a:rPr lang="en-US" sz="2800" dirty="0"/>
              <a:t>XIX </a:t>
            </a:r>
            <a:r>
              <a:rPr lang="ru-RU" sz="2800" dirty="0"/>
              <a:t>ст. </a:t>
            </a:r>
            <a:r>
              <a:rPr lang="ru-RU" sz="2800" dirty="0" err="1"/>
              <a:t>британський</a:t>
            </a:r>
            <a:r>
              <a:rPr lang="ru-RU" sz="2800" dirty="0"/>
              <a:t> </a:t>
            </a:r>
            <a:r>
              <a:rPr lang="ru-RU" sz="2800" dirty="0" err="1"/>
              <a:t>місіонер</a:t>
            </a:r>
            <a:r>
              <a:rPr lang="ru-RU" sz="2800" dirty="0"/>
              <a:t> і </a:t>
            </a:r>
            <a:r>
              <a:rPr lang="ru-RU" sz="2800" dirty="0" err="1"/>
              <a:t>дослідник</a:t>
            </a:r>
            <a:r>
              <a:rPr lang="ru-RU" sz="2800" dirty="0"/>
              <a:t> </a:t>
            </a:r>
            <a:r>
              <a:rPr lang="ru-RU" sz="2800" dirty="0" err="1"/>
              <a:t>Девід</a:t>
            </a:r>
            <a:r>
              <a:rPr lang="ru-RU" sz="2800" dirty="0"/>
              <a:t> </a:t>
            </a:r>
            <a:r>
              <a:rPr lang="ru-RU" sz="2800" dirty="0" err="1"/>
              <a:t>Лівінгстон</a:t>
            </a:r>
            <a:r>
              <a:rPr lang="ru-RU" sz="2800" dirty="0"/>
              <a:t> </a:t>
            </a:r>
            <a:r>
              <a:rPr lang="ru-RU" sz="2800" dirty="0" err="1"/>
              <a:t>дослідив</a:t>
            </a:r>
            <a:r>
              <a:rPr lang="ru-RU" sz="2800" dirty="0"/>
              <a:t> </a:t>
            </a:r>
            <a:r>
              <a:rPr lang="ru-RU" sz="2800" dirty="0" err="1"/>
              <a:t>річку</a:t>
            </a:r>
            <a:r>
              <a:rPr lang="ru-RU" sz="2800" dirty="0"/>
              <a:t> </a:t>
            </a:r>
            <a:r>
              <a:rPr lang="ru-RU" sz="2800" dirty="0" err="1"/>
              <a:t>Замбезі</a:t>
            </a:r>
            <a:r>
              <a:rPr lang="ru-RU" sz="2800" dirty="0"/>
              <a:t> (в </a:t>
            </a:r>
            <a:r>
              <a:rPr lang="ru-RU" sz="2800" dirty="0" err="1"/>
              <a:t>Африці</a:t>
            </a:r>
            <a:r>
              <a:rPr lang="ru-RU" sz="2800" dirty="0"/>
              <a:t>) і </a:t>
            </a:r>
            <a:r>
              <a:rPr lang="ru-RU" sz="2800" dirty="0" err="1"/>
              <a:t>відкрив</a:t>
            </a:r>
            <a:r>
              <a:rPr lang="ru-RU" sz="2800" dirty="0"/>
              <a:t> на </a:t>
            </a:r>
            <a:r>
              <a:rPr lang="ru-RU" sz="2800" dirty="0" err="1"/>
              <a:t>ній</a:t>
            </a:r>
            <a:r>
              <a:rPr lang="ru-RU" sz="2800" dirty="0"/>
              <a:t> </a:t>
            </a:r>
            <a:r>
              <a:rPr lang="ru-RU" sz="2800" dirty="0" err="1"/>
              <a:t>водоспад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назвав </a:t>
            </a:r>
            <a:r>
              <a:rPr lang="ru-RU" sz="2800" dirty="0" err="1"/>
              <a:t>Вікторією</a:t>
            </a:r>
            <a:r>
              <a:rPr lang="ru-RU" sz="2800" dirty="0"/>
              <a:t> на честь </a:t>
            </a:r>
            <a:r>
              <a:rPr lang="ru-RU" sz="2800" dirty="0" err="1"/>
              <a:t>англійської</a:t>
            </a:r>
            <a:r>
              <a:rPr lang="ru-RU" sz="2800" dirty="0"/>
              <a:t> </a:t>
            </a:r>
            <a:r>
              <a:rPr lang="ru-RU" sz="2800" dirty="0" err="1"/>
              <a:t>королеви</a:t>
            </a:r>
            <a:r>
              <a:rPr lang="ru-RU" sz="2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099147" cy="34605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89252"/>
            <a:ext cx="4284911" cy="3210596"/>
          </a:xfrm>
        </p:spPr>
      </p:pic>
    </p:spTree>
    <p:extLst>
      <p:ext uri="{BB962C8B-B14F-4D97-AF65-F5344CB8AC3E}">
        <p14:creationId xmlns:p14="http://schemas.microsoft.com/office/powerpoint/2010/main" val="16370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5448098"/>
          </a:xfrm>
        </p:spPr>
        <p:txBody>
          <a:bodyPr>
            <a:normAutofit/>
          </a:bodyPr>
          <a:lstStyle/>
          <a:p>
            <a:r>
              <a:rPr lang="ru-RU" sz="3200" dirty="0" err="1"/>
              <a:t>Англієць</a:t>
            </a:r>
            <a:r>
              <a:rPr lang="ru-RU" sz="3200" dirty="0"/>
              <a:t> </a:t>
            </a:r>
            <a:r>
              <a:rPr lang="ru-RU" sz="3200" dirty="0" err="1"/>
              <a:t>Генрі</a:t>
            </a:r>
            <a:r>
              <a:rPr lang="ru-RU" sz="3200" dirty="0"/>
              <a:t> </a:t>
            </a:r>
            <a:r>
              <a:rPr lang="ru-RU" sz="3200" dirty="0" err="1"/>
              <a:t>Стенлі</a:t>
            </a:r>
            <a:r>
              <a:rPr lang="ru-RU" sz="3200" dirty="0"/>
              <a:t> першим </a:t>
            </a:r>
            <a:r>
              <a:rPr lang="ru-RU" sz="3200" dirty="0" err="1"/>
              <a:t>серед</a:t>
            </a:r>
            <a:r>
              <a:rPr lang="ru-RU" sz="3200" dirty="0"/>
              <a:t> </a:t>
            </a:r>
            <a:r>
              <a:rPr lang="ru-RU" sz="3200" dirty="0" err="1"/>
              <a:t>європейців</a:t>
            </a:r>
            <a:r>
              <a:rPr lang="ru-RU" sz="3200" dirty="0"/>
              <a:t> </a:t>
            </a:r>
            <a:r>
              <a:rPr lang="ru-RU" sz="3200" dirty="0" err="1"/>
              <a:t>перетнув</a:t>
            </a:r>
            <a:r>
              <a:rPr lang="ru-RU" sz="3200" dirty="0"/>
              <a:t> Африку </a:t>
            </a:r>
            <a:r>
              <a:rPr lang="ru-RU" sz="3200" dirty="0" err="1"/>
              <a:t>зі</a:t>
            </a:r>
            <a:r>
              <a:rPr lang="ru-RU" sz="3200" dirty="0"/>
              <a:t> сходу на </a:t>
            </a:r>
            <a:r>
              <a:rPr lang="ru-RU" sz="3200" dirty="0" err="1"/>
              <a:t>захід</a:t>
            </a:r>
            <a:r>
              <a:rPr lang="ru-RU" sz="3200" dirty="0"/>
              <a:t> і </a:t>
            </a:r>
            <a:r>
              <a:rPr lang="ru-RU" sz="3200" dirty="0" err="1"/>
              <a:t>відкрив</a:t>
            </a:r>
            <a:r>
              <a:rPr lang="ru-RU" sz="3200" dirty="0"/>
              <a:t> та </a:t>
            </a:r>
            <a:r>
              <a:rPr lang="ru-RU" sz="3200" dirty="0" err="1"/>
              <a:t>дослідив</a:t>
            </a:r>
            <a:r>
              <a:rPr lang="ru-RU" sz="3200" dirty="0"/>
              <a:t> </a:t>
            </a:r>
            <a:r>
              <a:rPr lang="ru-RU" sz="3200" dirty="0" err="1"/>
              <a:t>басейн</a:t>
            </a:r>
            <a:r>
              <a:rPr lang="ru-RU" sz="3200" dirty="0"/>
              <a:t> </a:t>
            </a:r>
            <a:r>
              <a:rPr lang="ru-RU" sz="3200" dirty="0" err="1"/>
              <a:t>річки</a:t>
            </a:r>
            <a:r>
              <a:rPr lang="ru-RU" sz="3200" dirty="0"/>
              <a:t> Конго. У 1860–1861 </a:t>
            </a:r>
            <a:r>
              <a:rPr lang="ru-RU" sz="3200" dirty="0" err="1"/>
              <a:t>рр</a:t>
            </a:r>
            <a:r>
              <a:rPr lang="ru-RU" sz="3200" dirty="0"/>
              <a:t>. </a:t>
            </a:r>
            <a:r>
              <a:rPr lang="ru-RU" sz="3200" dirty="0" err="1"/>
              <a:t>англійські</a:t>
            </a:r>
            <a:r>
              <a:rPr lang="ru-RU" sz="3200" dirty="0"/>
              <a:t> </a:t>
            </a:r>
            <a:r>
              <a:rPr lang="ru-RU" sz="3200" dirty="0" err="1"/>
              <a:t>дослідники</a:t>
            </a:r>
            <a:r>
              <a:rPr lang="ru-RU" sz="3200" dirty="0"/>
              <a:t> Роберт </a:t>
            </a:r>
            <a:r>
              <a:rPr lang="ru-RU" sz="3200" dirty="0" err="1"/>
              <a:t>Берк</a:t>
            </a:r>
            <a:r>
              <a:rPr lang="ru-RU" sz="3200" dirty="0"/>
              <a:t> і </a:t>
            </a:r>
            <a:r>
              <a:rPr lang="ru-RU" sz="3200" dirty="0" err="1"/>
              <a:t>Віллс</a:t>
            </a:r>
            <a:r>
              <a:rPr lang="ru-RU" sz="3200" dirty="0"/>
              <a:t> О'Хара </a:t>
            </a:r>
            <a:r>
              <a:rPr lang="ru-RU" sz="3200" dirty="0" err="1"/>
              <a:t>вперше</a:t>
            </a:r>
            <a:r>
              <a:rPr lang="ru-RU" sz="3200" dirty="0"/>
              <a:t> </a:t>
            </a:r>
            <a:r>
              <a:rPr lang="ru-RU" sz="3200" dirty="0" err="1"/>
              <a:t>перетнули</a:t>
            </a:r>
            <a:r>
              <a:rPr lang="ru-RU" sz="3200" dirty="0"/>
              <a:t> </a:t>
            </a:r>
            <a:r>
              <a:rPr lang="ru-RU" sz="3200" dirty="0" err="1"/>
              <a:t>Австралію</a:t>
            </a:r>
            <a:r>
              <a:rPr lang="ru-RU" sz="3200" dirty="0"/>
              <a:t> з </a:t>
            </a:r>
            <a:r>
              <a:rPr lang="ru-RU" sz="3200" dirty="0" err="1"/>
              <a:t>півдня</a:t>
            </a:r>
            <a:r>
              <a:rPr lang="ru-RU" sz="3200" dirty="0"/>
              <a:t> на </a:t>
            </a:r>
            <a:r>
              <a:rPr lang="ru-RU" sz="3200" dirty="0" err="1"/>
              <a:t>північ</a:t>
            </a:r>
            <a:r>
              <a:rPr lang="ru-RU" sz="3200" dirty="0"/>
              <a:t>. </a:t>
            </a:r>
            <a:r>
              <a:rPr lang="ru-RU" sz="3200" dirty="0" err="1"/>
              <a:t>Уродженець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Микола</a:t>
            </a:r>
            <a:r>
              <a:rPr lang="ru-RU" sz="3200" dirty="0"/>
              <a:t> </a:t>
            </a:r>
            <a:r>
              <a:rPr lang="ru-RU" sz="3200" dirty="0" err="1"/>
              <a:t>Міклухо-Маклай</a:t>
            </a:r>
            <a:r>
              <a:rPr lang="ru-RU" sz="3200" dirty="0"/>
              <a:t> </a:t>
            </a:r>
            <a:r>
              <a:rPr lang="ru-RU" sz="3200" dirty="0" err="1"/>
              <a:t>займався</a:t>
            </a:r>
            <a:r>
              <a:rPr lang="ru-RU" sz="3200" dirty="0"/>
              <a:t> </a:t>
            </a:r>
            <a:r>
              <a:rPr lang="ru-RU" sz="3200" dirty="0" err="1"/>
              <a:t>дослідженням</a:t>
            </a:r>
            <a:r>
              <a:rPr lang="ru-RU" sz="3200" dirty="0"/>
              <a:t> </a:t>
            </a:r>
            <a:r>
              <a:rPr lang="ru-RU" sz="3200" dirty="0" err="1"/>
              <a:t>природи</a:t>
            </a:r>
            <a:r>
              <a:rPr lang="ru-RU" sz="3200" dirty="0"/>
              <a:t> та </a:t>
            </a:r>
            <a:r>
              <a:rPr lang="ru-RU" sz="3200" dirty="0" err="1"/>
              <a:t>населення</a:t>
            </a:r>
            <a:r>
              <a:rPr lang="ru-RU" sz="3200" dirty="0"/>
              <a:t> </a:t>
            </a:r>
            <a:r>
              <a:rPr lang="ru-RU" sz="3200" dirty="0" err="1"/>
              <a:t>Океанії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0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288560" cy="5458618"/>
          </a:xfrm>
        </p:spPr>
        <p:txBody>
          <a:bodyPr>
            <a:normAutofit/>
          </a:bodyPr>
          <a:lstStyle/>
          <a:p>
            <a:r>
              <a:rPr lang="ru-RU" sz="3200" dirty="0"/>
              <a:t>У 30–40-х </a:t>
            </a:r>
            <a:r>
              <a:rPr lang="ru-RU" sz="3200" dirty="0" err="1"/>
              <a:t>рр</a:t>
            </a:r>
            <a:r>
              <a:rPr lang="ru-RU" sz="3200" dirty="0"/>
              <a:t>. XIX ст. Дж. </a:t>
            </a:r>
            <a:r>
              <a:rPr lang="ru-RU" sz="3200" dirty="0" err="1"/>
              <a:t>Еверест</a:t>
            </a:r>
            <a:r>
              <a:rPr lang="ru-RU" sz="3200" dirty="0"/>
              <a:t> </a:t>
            </a:r>
            <a:r>
              <a:rPr lang="ru-RU" sz="3200" dirty="0" err="1"/>
              <a:t>уперше</a:t>
            </a:r>
            <a:r>
              <a:rPr lang="ru-RU" sz="3200" dirty="0"/>
              <a:t> </a:t>
            </a:r>
            <a:r>
              <a:rPr lang="ru-RU" sz="3200" dirty="0" err="1"/>
              <a:t>визначив</a:t>
            </a:r>
            <a:r>
              <a:rPr lang="ru-RU" sz="3200" dirty="0"/>
              <a:t> </a:t>
            </a:r>
            <a:r>
              <a:rPr lang="ru-RU" sz="3200" dirty="0" err="1"/>
              <a:t>висоту</a:t>
            </a:r>
            <a:r>
              <a:rPr lang="ru-RU" sz="3200" dirty="0"/>
              <a:t> </a:t>
            </a:r>
            <a:r>
              <a:rPr lang="ru-RU" sz="3200" dirty="0" err="1"/>
              <a:t>найвищої</a:t>
            </a:r>
            <a:r>
              <a:rPr lang="ru-RU" sz="3200" dirty="0"/>
              <a:t> </a:t>
            </a:r>
            <a:r>
              <a:rPr lang="ru-RU" sz="3200" dirty="0" err="1"/>
              <a:t>вершини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 </a:t>
            </a:r>
            <a:r>
              <a:rPr lang="ru-RU" sz="3200" dirty="0" err="1"/>
              <a:t>Джомолунгми</a:t>
            </a:r>
            <a:r>
              <a:rPr lang="ru-RU" sz="32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240360" cy="24032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537863" cy="2376264"/>
          </a:xfrm>
        </p:spPr>
      </p:pic>
    </p:spTree>
    <p:extLst>
      <p:ext uri="{BB962C8B-B14F-4D97-AF65-F5344CB8AC3E}">
        <p14:creationId xmlns:p14="http://schemas.microsoft.com/office/powerpoint/2010/main" val="10619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 dir="vert"/>
      </p:transition>
    </mc:Choice>
    <mc:Fallback xmlns="">
      <p:transition spd="slow" advClick="0" advTm="6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5160066"/>
          </a:xfrm>
        </p:spPr>
        <p:txBody>
          <a:bodyPr>
            <a:normAutofit/>
          </a:bodyPr>
          <a:lstStyle/>
          <a:p>
            <a:r>
              <a:rPr lang="ru-RU" sz="8800" dirty="0" err="1"/>
              <a:t>Розвиток</a:t>
            </a:r>
            <a:r>
              <a:rPr lang="ru-RU" sz="8800" dirty="0"/>
              <a:t> науки</a:t>
            </a:r>
          </a:p>
        </p:txBody>
      </p:sp>
    </p:spTree>
    <p:extLst>
      <p:ext uri="{BB962C8B-B14F-4D97-AF65-F5344CB8AC3E}">
        <p14:creationId xmlns:p14="http://schemas.microsoft.com/office/powerpoint/2010/main" val="2105259147"/>
      </p:ext>
    </p:extLst>
  </p:cSld>
  <p:clrMapOvr>
    <a:masterClrMapping/>
  </p:clrMapOvr>
  <p:transition spd="slow" advClick="0" advTm="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02034"/>
            <a:ext cx="7929618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3854478" cy="162619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учений Антуан Лоран де </a:t>
            </a:r>
            <a:r>
              <a:rPr lang="ru-RU" dirty="0" err="1"/>
              <a:t>Лавуазьє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працям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стала </a:t>
            </a:r>
            <a:r>
              <a:rPr lang="ru-RU" dirty="0" err="1"/>
              <a:t>самостійним</a:t>
            </a:r>
            <a:r>
              <a:rPr lang="ru-RU" dirty="0"/>
              <a:t> </a:t>
            </a:r>
            <a:r>
              <a:rPr lang="ru-RU" dirty="0" err="1"/>
              <a:t>науковим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3" y="2326481"/>
            <a:ext cx="3048000" cy="3648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3856065" cy="148217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хіміком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Клод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Бертоле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встановив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та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, і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реакції</a:t>
            </a:r>
            <a:r>
              <a:rPr lang="ru-RU" dirty="0"/>
              <a:t>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528392" cy="4032448"/>
          </a:xfrm>
        </p:spPr>
      </p:pic>
    </p:spTree>
    <p:extLst>
      <p:ext uri="{BB962C8B-B14F-4D97-AF65-F5344CB8AC3E}">
        <p14:creationId xmlns:p14="http://schemas.microsoft.com/office/powerpoint/2010/main" val="34081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000">
        <p14:ripple dir="ru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116632"/>
            <a:ext cx="7929618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64704"/>
            <a:ext cx="3854478" cy="141017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Пастер </a:t>
            </a:r>
            <a:r>
              <a:rPr lang="ru-RU" dirty="0" err="1"/>
              <a:t>розробив</a:t>
            </a:r>
            <a:r>
              <a:rPr lang="ru-RU" dirty="0"/>
              <a:t> метод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– </a:t>
            </a:r>
            <a:r>
              <a:rPr lang="ru-RU" dirty="0" err="1"/>
              <a:t>пастеризацію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287668" cy="391389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3856065" cy="141017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1869 р. </a:t>
            </a:r>
            <a:r>
              <a:rPr lang="ru-RU" dirty="0" err="1"/>
              <a:t>Дмитром</a:t>
            </a:r>
            <a:r>
              <a:rPr lang="ru-RU" dirty="0"/>
              <a:t> </a:t>
            </a:r>
            <a:r>
              <a:rPr lang="ru-RU" dirty="0" err="1"/>
              <a:t>Менделєєвим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періодичну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– </a:t>
            </a:r>
            <a:r>
              <a:rPr lang="ru-RU" dirty="0" err="1"/>
              <a:t>періодичний</a:t>
            </a:r>
            <a:r>
              <a:rPr lang="ru-RU" dirty="0"/>
              <a:t> закон </a:t>
            </a:r>
            <a:r>
              <a:rPr lang="ru-RU" dirty="0" err="1"/>
              <a:t>Менделєєва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74875"/>
            <a:ext cx="3234947" cy="3951288"/>
          </a:xfrm>
        </p:spPr>
      </p:pic>
    </p:spTree>
    <p:extLst>
      <p:ext uri="{BB962C8B-B14F-4D97-AF65-F5344CB8AC3E}">
        <p14:creationId xmlns:p14="http://schemas.microsoft.com/office/powerpoint/2010/main" val="14140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58</TotalTime>
  <Words>456</Words>
  <Application>Microsoft Office PowerPoint</Application>
  <PresentationFormat>Экран (4:3)</PresentationFormat>
  <Paragraphs>27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TS010389964</vt:lpstr>
      <vt:lpstr>Розвиток науки і техніки</vt:lpstr>
      <vt:lpstr>Зміст:</vt:lpstr>
      <vt:lpstr>Розвиток географічних знань</vt:lpstr>
      <vt:lpstr>У середині XIX ст. британський місіонер і дослідник Девід Лівінгстон дослідив річку Замбезі (в Африці) і відкрив на ній водоспад, який назвав Вікторією на честь англійської королеви.</vt:lpstr>
      <vt:lpstr>Англієць Генрі Стенлі першим серед європейців перетнув Африку зі сходу на захід і відкрив та дослідив басейн річки Конго. У 1860–1861 рр. англійські дослідники Роберт Берк і Віллс О'Хара вперше перетнули Австралію з півдня на північ. Уродженець України Микола Міклухо-Маклай займався дослідженням природи та населення Океанії. </vt:lpstr>
      <vt:lpstr>У 30–40-х рр. XIX ст. Дж. Еверест уперше визначив висоту найвищої вершини світу Джомолунгми.</vt:lpstr>
      <vt:lpstr>Розвиток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Англійський інженер Генрі Бессемер винайшов для виробництва чавуну, заліза та сталі обертову піч – конвертер, а французький інженер П'єр Мартен – піч для виготовлення сталі високої якості. </vt:lpstr>
      <vt:lpstr>Технічні винаходи</vt:lpstr>
      <vt:lpstr>В першій половині XIX ст. ручний верстат для друку був замінений механічним. У 1816 р. в Лондоні друкували 1100 примірників газети «Таймс» на годину, а в 1850 р. – уже 10 тисяч. </vt:lpstr>
      <vt:lpstr>Презентация PowerPoint</vt:lpstr>
      <vt:lpstr>У 1876 р. Александр Грейам Белл винайшов телефон,  у 1877 р. Томас Алва Едісон – фонограф,  у 1895 р. Олександр Попов – радіоприймач,  у 1895 р. брати Луї Жан та Огюст Люм`єр – кіно.  У 1881 р. з'явився трамвай, а невдовзі й метро.  У 1883 р. американський інженер X. Максима створив кулемет.</vt:lpstr>
      <vt:lpstr>Над презентацією працювали: Петрушина Катерина 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науки і техніки</dc:title>
  <dc:subject>Шаблон оформления</dc:subject>
  <dc:creator>user</dc:creator>
  <dc:description>Корпорация Майкрософт
Шаблон оформления</dc:description>
  <cp:lastModifiedBy>Admin</cp:lastModifiedBy>
  <cp:revision>7</cp:revision>
  <dcterms:created xsi:type="dcterms:W3CDTF">2014-05-04T13:19:05Z</dcterms:created>
  <dcterms:modified xsi:type="dcterms:W3CDTF">2015-02-06T14:58:07Z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