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0"/>
  </p:notesMasterIdLst>
  <p:sldIdLst>
    <p:sldId id="256" r:id="rId3"/>
    <p:sldId id="259" r:id="rId4"/>
    <p:sldId id="260" r:id="rId5"/>
    <p:sldId id="261" r:id="rId6"/>
    <p:sldId id="263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5E492EE1-8524-4BC1-AB51-8DD40D2DC8EF}">
          <p14:sldIdLst>
            <p14:sldId id="256"/>
            <p14:sldId id="259"/>
            <p14:sldId id="260"/>
            <p14:sldId id="261"/>
            <p14:sldId id="263"/>
            <p14:sldId id="262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341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566A3-706E-4620-AD59-B7DE55B8F5DC}" type="datetimeFigureOut">
              <a:rPr lang="uk-UA" smtClean="0"/>
              <a:t>20.12.2012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3C800-3EDE-484D-97DC-F91DDD1018B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3330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3C800-3EDE-484D-97DC-F91DDD1018B1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283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uk-UA" smtClean="0"/>
              <a:t>20.12.2012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uk-UA" smtClean="0"/>
              <a:t>20.12.2012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uk-UA" smtClean="0"/>
              <a:t>20.12.2012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uk-UA" smtClean="0"/>
              <a:t>20.12.2012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uk-UA" smtClean="0"/>
              <a:t>20.12.2012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uk-UA" smtClean="0"/>
              <a:t>20.12.2012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uk-UA" smtClean="0"/>
              <a:t>20.12.2012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uk-UA" smtClean="0"/>
              <a:t>20.12.2012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uk-UA" smtClean="0"/>
              <a:t>20.12.2012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uk-UA" smtClean="0"/>
              <a:t>20.12.2012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E3B1-425E-4AAB-8E84-84AF7BCDAEAA}" type="datetimeFigureOut">
              <a:rPr lang="uk-UA" smtClean="0"/>
              <a:t>20.12.2012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5DBA-7199-4061-858F-135EC2738B8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9E3B1-425E-4AAB-8E84-84AF7BCDAEAA}" type="datetimeFigureOut">
              <a:rPr lang="uk-UA" smtClean="0"/>
              <a:t>20.12.2012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D5DBA-7199-4061-858F-135EC2738B8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6632"/>
            <a:ext cx="7772400" cy="147002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4800" spc="6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Demi Cond" pitchFamily="34" charset="0"/>
              </a:rPr>
              <a:t>Причини і наслідки дитячої жорстокості</a:t>
            </a:r>
            <a:endParaRPr lang="uk-UA" sz="4800" spc="6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ranklin Gothic Demi Cond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72816"/>
            <a:ext cx="5256584" cy="3024336"/>
          </a:xfrm>
        </p:spPr>
        <p:txBody>
          <a:bodyPr>
            <a:noAutofit/>
          </a:bodyPr>
          <a:lstStyle/>
          <a:p>
            <a:r>
              <a:rPr lang="uk-UA" sz="2800" i="1" dirty="0" smtClean="0">
                <a:solidFill>
                  <a:schemeClr val="tx2">
                    <a:lumMod val="50000"/>
                  </a:schemeClr>
                </a:solidFill>
              </a:rPr>
              <a:t>Агресія у дітей - це лише симптом тих глобальних моральних </a:t>
            </a:r>
            <a:r>
              <a:rPr lang="uk-UA" sz="2800" i="1" dirty="0" err="1" smtClean="0">
                <a:solidFill>
                  <a:schemeClr val="tx2">
                    <a:lumMod val="50000"/>
                  </a:schemeClr>
                </a:solidFill>
              </a:rPr>
              <a:t>переорієнтирів</a:t>
            </a:r>
            <a:r>
              <a:rPr lang="uk-UA" sz="2800" i="1" dirty="0" smtClean="0">
                <a:solidFill>
                  <a:schemeClr val="tx2">
                    <a:lumMod val="50000"/>
                  </a:schemeClr>
                </a:solidFill>
              </a:rPr>
              <a:t>, які відбуваються у нашому суспільстві, - мова йде про зміни психології людства! </a:t>
            </a:r>
            <a:endParaRPr lang="uk-UA" sz="28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933056"/>
            <a:ext cx="4283852" cy="278403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94" y="535426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uk-UA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Підготувала:</a:t>
            </a:r>
            <a:br>
              <a:rPr lang="uk-UA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учениця 10-А класу</a:t>
            </a:r>
            <a:br>
              <a:rPr lang="uk-UA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Запорізької СШФК № 18</a:t>
            </a:r>
            <a:br>
              <a:rPr lang="uk-UA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Зайцева Катерина</a:t>
            </a:r>
            <a:endParaRPr lang="en-US" sz="2000" i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013576" cy="93610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pc="300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ПРИЧИНИ АГРЕСІЇ</a:t>
            </a:r>
            <a:r>
              <a:rPr lang="ru-RU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uk-UA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424936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i="1" u="sng" dirty="0" smtClean="0">
                <a:solidFill>
                  <a:srgbClr val="3413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 </a:t>
            </a:r>
            <a:r>
              <a:rPr lang="uk-UA" sz="2400" b="1" i="1" u="sng" dirty="0">
                <a:solidFill>
                  <a:srgbClr val="3413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причини</a:t>
            </a:r>
            <a:r>
              <a:rPr lang="uk-UA" sz="2400" b="1" i="1" u="sng" dirty="0" smtClean="0">
                <a:solidFill>
                  <a:srgbClr val="3413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b="1" i="1" dirty="0" smtClean="0">
                <a:solidFill>
                  <a:srgbClr val="341312"/>
                </a:solidFill>
              </a:rPr>
              <a:t> </a:t>
            </a:r>
            <a:r>
              <a:rPr lang="uk-UA" sz="2400" b="1" i="1" u="sng" dirty="0" smtClean="0">
                <a:solidFill>
                  <a:srgbClr val="341312"/>
                </a:solidFill>
              </a:rPr>
              <a:t>місце проживання (чим більше місто, тим вище рівень злочинності)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400" b="1" i="1" u="sng" dirty="0" smtClean="0">
                <a:solidFill>
                  <a:srgbClr val="341312"/>
                </a:solidFill>
              </a:rPr>
              <a:t>шкільні </a:t>
            </a:r>
            <a:r>
              <a:rPr lang="uk-UA" sz="2400" b="1" i="1" u="sng" dirty="0">
                <a:solidFill>
                  <a:srgbClr val="341312"/>
                </a:solidFill>
              </a:rPr>
              <a:t>причини</a:t>
            </a:r>
            <a:r>
              <a:rPr lang="uk-UA" sz="2400" b="1" i="1" u="sng" dirty="0" smtClean="0">
                <a:solidFill>
                  <a:srgbClr val="341312"/>
                </a:solidFill>
              </a:rPr>
              <a:t>:</a:t>
            </a:r>
            <a:endParaRPr lang="uk-UA" sz="2000" b="1" i="1" dirty="0">
              <a:solidFill>
                <a:srgbClr val="993300"/>
              </a:solidFill>
            </a:endParaRPr>
          </a:p>
          <a:p>
            <a:pPr marL="914400" lvl="1" indent="-514350">
              <a:buSzPct val="100000"/>
              <a:buFont typeface="+mj-lt"/>
              <a:buAutoNum type="arabicParenR"/>
            </a:pPr>
            <a:r>
              <a:rPr lang="uk-UA" sz="2000" b="1" i="1" dirty="0">
                <a:solidFill>
                  <a:srgbClr val="993300"/>
                </a:solidFill>
              </a:rPr>
              <a:t>конфлікти між учителями;</a:t>
            </a:r>
          </a:p>
          <a:p>
            <a:pPr marL="914400" lvl="1" indent="-514350">
              <a:buSzPct val="100000"/>
              <a:buFont typeface="+mj-lt"/>
              <a:buAutoNum type="arabicParenR"/>
            </a:pPr>
            <a:r>
              <a:rPr lang="uk-UA" sz="2000" b="1" i="1" dirty="0">
                <a:solidFill>
                  <a:srgbClr val="993300"/>
                </a:solidFill>
              </a:rPr>
              <a:t>неуспіх дитини в навчанні;</a:t>
            </a:r>
          </a:p>
          <a:p>
            <a:pPr marL="914400" lvl="1" indent="-514350">
              <a:buSzPct val="100000"/>
              <a:buFont typeface="+mj-lt"/>
              <a:buAutoNum type="arabicParenR"/>
            </a:pPr>
            <a:r>
              <a:rPr lang="uk-UA" sz="2000" b="1" i="1" dirty="0">
                <a:solidFill>
                  <a:srgbClr val="993300"/>
                </a:solidFill>
              </a:rPr>
              <a:t>відкидання однокласниками;</a:t>
            </a:r>
          </a:p>
          <a:p>
            <a:pPr marL="914400" lvl="1" indent="-514350">
              <a:buSzPct val="100000"/>
              <a:buFont typeface="+mj-lt"/>
              <a:buAutoNum type="arabicParenR"/>
            </a:pPr>
            <a:r>
              <a:rPr lang="uk-UA" sz="2000" b="1" i="1" dirty="0">
                <a:solidFill>
                  <a:srgbClr val="993300"/>
                </a:solidFill>
              </a:rPr>
              <a:t> зловживання санкціями;</a:t>
            </a:r>
          </a:p>
          <a:p>
            <a:pPr marL="914400" lvl="1" indent="-514350">
              <a:buSzPct val="100000"/>
              <a:buFont typeface="+mj-lt"/>
              <a:buAutoNum type="arabicParenR"/>
            </a:pPr>
            <a:r>
              <a:rPr lang="uk-UA" sz="2000" b="1" i="1" dirty="0" smtClean="0">
                <a:solidFill>
                  <a:srgbClr val="993300"/>
                </a:solidFill>
              </a:rPr>
              <a:t>«приклеювання ярликів» тощо</a:t>
            </a:r>
            <a:endParaRPr lang="uk-UA" sz="2000" b="1" i="1" dirty="0">
              <a:solidFill>
                <a:srgbClr val="9933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400" b="1" i="1" u="sng" dirty="0" smtClean="0">
                <a:solidFill>
                  <a:srgbClr val="341312"/>
                </a:solidFill>
              </a:rPr>
              <a:t>сімейні </a:t>
            </a:r>
            <a:r>
              <a:rPr lang="uk-UA" sz="2400" b="1" i="1" u="sng" dirty="0">
                <a:solidFill>
                  <a:srgbClr val="341312"/>
                </a:solidFill>
              </a:rPr>
              <a:t>причини:</a:t>
            </a:r>
            <a:endParaRPr lang="uk-UA" sz="2400" b="1" i="1" u="sng" dirty="0" smtClean="0">
              <a:solidFill>
                <a:srgbClr val="341312"/>
              </a:solidFill>
            </a:endParaRPr>
          </a:p>
          <a:p>
            <a:pPr marL="857250" lvl="1" indent="-457200">
              <a:buFont typeface="+mj-lt"/>
              <a:buAutoNum type="arabicParenR"/>
            </a:pPr>
            <a:r>
              <a:rPr lang="uk-UA" sz="2000" b="1" i="1" dirty="0" smtClean="0">
                <a:solidFill>
                  <a:srgbClr val="993300"/>
                </a:solidFill>
              </a:rPr>
              <a:t>багатодітні родини;</a:t>
            </a:r>
          </a:p>
          <a:p>
            <a:pPr marL="857250" lvl="1" indent="-457200">
              <a:buFont typeface="+mj-lt"/>
              <a:buAutoNum type="arabicParenR"/>
            </a:pPr>
            <a:r>
              <a:rPr lang="uk-UA" sz="2000" b="1" i="1" dirty="0" smtClean="0">
                <a:solidFill>
                  <a:srgbClr val="993300"/>
                </a:solidFill>
              </a:rPr>
              <a:t>низький матеріальний рівень родини;</a:t>
            </a:r>
          </a:p>
          <a:p>
            <a:pPr marL="857250" lvl="1" indent="-457200">
              <a:buFont typeface="+mj-lt"/>
              <a:buAutoNum type="arabicParenR"/>
            </a:pPr>
            <a:r>
              <a:rPr lang="uk-UA" sz="2000" b="1" i="1" dirty="0" smtClean="0">
                <a:solidFill>
                  <a:srgbClr val="993300"/>
                </a:solidFill>
              </a:rPr>
              <a:t>родини з неправильним типом виховання;</a:t>
            </a:r>
          </a:p>
          <a:p>
            <a:pPr marL="857250" lvl="1" indent="-457200">
              <a:buFont typeface="+mj-lt"/>
              <a:buAutoNum type="arabicParenR"/>
            </a:pPr>
            <a:r>
              <a:rPr lang="uk-UA" sz="2000" b="1" i="1" dirty="0" smtClean="0">
                <a:solidFill>
                  <a:srgbClr val="993300"/>
                </a:solidFill>
              </a:rPr>
              <a:t>злочинні родини;</a:t>
            </a:r>
          </a:p>
          <a:p>
            <a:pPr marL="857250" lvl="1" indent="-457200">
              <a:buFont typeface="+mj-lt"/>
              <a:buAutoNum type="arabicParenR"/>
            </a:pPr>
            <a:r>
              <a:rPr lang="uk-UA" sz="2000" b="1" i="1" dirty="0" smtClean="0">
                <a:solidFill>
                  <a:srgbClr val="993300"/>
                </a:solidFill>
              </a:rPr>
              <a:t>родини що розпалися, чи розпадаються</a:t>
            </a:r>
            <a:endParaRPr lang="uk-UA" sz="2000" b="1" i="1" dirty="0">
              <a:solidFill>
                <a:srgbClr val="9933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477403"/>
            <a:ext cx="3091067" cy="227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359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57592" cy="108012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pc="300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ПРИЧИНИ АГРЕСІЇ</a:t>
            </a:r>
            <a:endParaRPr lang="uk-UA" spc="300" dirty="0">
              <a:ln w="11430"/>
              <a:solidFill>
                <a:schemeClr val="accent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b="1" i="1" u="sng" dirty="0" smtClean="0">
                <a:solidFill>
                  <a:srgbClr val="3413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Біологічні </a:t>
            </a:r>
            <a:r>
              <a:rPr lang="uk-UA" sz="3600" b="1" i="1" u="sng" dirty="0">
                <a:solidFill>
                  <a:srgbClr val="3413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причини</a:t>
            </a:r>
            <a:r>
              <a:rPr lang="uk-UA" sz="3600" b="1" i="1" u="sng" dirty="0" smtClean="0">
                <a:solidFill>
                  <a:srgbClr val="3413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800" b="1" i="1" u="sng" dirty="0" smtClean="0">
                <a:solidFill>
                  <a:srgbClr val="341312"/>
                </a:solidFill>
              </a:rPr>
              <a:t>перекручена біологічна потреба (наприклад, потреба в алкоголі та наркотиках);</a:t>
            </a:r>
          </a:p>
          <a:p>
            <a:pPr marL="457200" indent="-457200">
              <a:buFont typeface="+mj-lt"/>
              <a:buAutoNum type="arabicPeriod"/>
            </a:pPr>
            <a:endParaRPr lang="uk-UA" sz="2800" b="1" i="1" u="sng" dirty="0" smtClean="0">
              <a:solidFill>
                <a:srgbClr val="34131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800" b="1" i="1" u="sng" dirty="0" smtClean="0">
                <a:solidFill>
                  <a:srgbClr val="341312"/>
                </a:solidFill>
              </a:rPr>
              <a:t>нерівномірне статеве дозрівання:</a:t>
            </a:r>
          </a:p>
          <a:p>
            <a:pPr marL="857250" lvl="1" indent="-457200">
              <a:buFont typeface="+mj-lt"/>
              <a:buAutoNum type="alphaLcParenR"/>
            </a:pPr>
            <a:r>
              <a:rPr lang="uk-UA" sz="2400" b="1" i="1" u="sng" dirty="0" smtClean="0">
                <a:solidFill>
                  <a:srgbClr val="993300"/>
                </a:solidFill>
              </a:rPr>
              <a:t>випередження (акселерація);</a:t>
            </a:r>
          </a:p>
          <a:p>
            <a:pPr marL="857250" lvl="1" indent="-457200">
              <a:buFont typeface="+mj-lt"/>
              <a:buAutoNum type="alphaLcParenR"/>
            </a:pPr>
            <a:r>
              <a:rPr lang="uk-UA" sz="2400" b="1" i="1" u="sng" dirty="0" smtClean="0">
                <a:solidFill>
                  <a:srgbClr val="993300"/>
                </a:solidFill>
              </a:rPr>
              <a:t>затримка (ретардація).</a:t>
            </a:r>
            <a:endParaRPr lang="uk-UA" sz="2400" b="1" i="1" u="sng" dirty="0">
              <a:solidFill>
                <a:srgbClr val="9933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32" y="4363963"/>
            <a:ext cx="3751899" cy="2494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346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013576" cy="100811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pc="300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ПРИЧИНИ АГРЕСІЇ</a:t>
            </a:r>
            <a:endParaRPr lang="uk-UA" spc="300" dirty="0">
              <a:ln w="11430"/>
              <a:solidFill>
                <a:schemeClr val="accent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965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sz="41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uk-UA" sz="41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сихологічні </a:t>
            </a:r>
            <a:r>
              <a:rPr lang="uk-UA" sz="41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причини</a:t>
            </a:r>
            <a:r>
              <a:rPr lang="uk-UA" sz="41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914400" lvl="1" indent="-514350">
              <a:buFont typeface="+mj-lt"/>
              <a:buAutoNum type="arabicParenR"/>
            </a:pPr>
            <a:r>
              <a:rPr lang="uk-UA" sz="3400" b="1" i="1" dirty="0">
                <a:solidFill>
                  <a:srgbClr val="993300"/>
                </a:solidFill>
              </a:rPr>
              <a:t>утрата сенсу життя;</a:t>
            </a:r>
          </a:p>
          <a:p>
            <a:pPr marL="914400" lvl="1" indent="-514350">
              <a:buFont typeface="+mj-lt"/>
              <a:buAutoNum type="arabicParenR"/>
            </a:pPr>
            <a:r>
              <a:rPr lang="uk-UA" sz="3400" b="1" i="1" dirty="0">
                <a:solidFill>
                  <a:srgbClr val="993300"/>
                </a:solidFill>
              </a:rPr>
              <a:t>внутрішній конфлікт;</a:t>
            </a:r>
          </a:p>
          <a:p>
            <a:pPr marL="914400" lvl="1" indent="-514350">
              <a:buFont typeface="+mj-lt"/>
              <a:buAutoNum type="arabicParenR"/>
            </a:pPr>
            <a:r>
              <a:rPr lang="uk-UA" sz="3400" b="1" i="1" dirty="0" err="1">
                <a:solidFill>
                  <a:srgbClr val="993300"/>
                </a:solidFill>
              </a:rPr>
              <a:t>дефінзивні</a:t>
            </a:r>
            <a:r>
              <a:rPr lang="uk-UA" sz="3400" b="1" i="1" dirty="0">
                <a:solidFill>
                  <a:srgbClr val="993300"/>
                </a:solidFill>
              </a:rPr>
              <a:t> риси характеру (боязкість, сором'язливість);</a:t>
            </a:r>
          </a:p>
          <a:p>
            <a:pPr marL="914400" lvl="1" indent="-514350">
              <a:buFont typeface="+mj-lt"/>
              <a:buAutoNum type="arabicParenR"/>
            </a:pPr>
            <a:r>
              <a:rPr lang="uk-UA" sz="3400" b="1" i="1" dirty="0">
                <a:solidFill>
                  <a:srgbClr val="993300"/>
                </a:solidFill>
              </a:rPr>
              <a:t>поведінка, що відхиляється - як спосіб самоствердження;</a:t>
            </a:r>
          </a:p>
          <a:p>
            <a:pPr marL="914400" lvl="1" indent="-514350">
              <a:buFont typeface="+mj-lt"/>
              <a:buAutoNum type="arabicParenR"/>
            </a:pPr>
            <a:r>
              <a:rPr lang="uk-UA" sz="3400" b="1" i="1" dirty="0">
                <a:solidFill>
                  <a:srgbClr val="993300"/>
                </a:solidFill>
              </a:rPr>
              <a:t>поведінка, що відхиляється - як спосіб залучення уваги;</a:t>
            </a:r>
          </a:p>
          <a:p>
            <a:pPr marL="914400" lvl="1" indent="-514350">
              <a:buFont typeface="+mj-lt"/>
              <a:buAutoNum type="arabicParenR"/>
            </a:pPr>
            <a:r>
              <a:rPr lang="uk-UA" sz="3400" b="1" i="1" dirty="0">
                <a:solidFill>
                  <a:srgbClr val="993300"/>
                </a:solidFill>
              </a:rPr>
              <a:t>поведінка, що відхиляється - як елемент про допомогу;</a:t>
            </a:r>
          </a:p>
          <a:p>
            <a:pPr marL="914400" lvl="1" indent="-514350">
              <a:buFont typeface="+mj-lt"/>
              <a:buAutoNum type="arabicParenR"/>
            </a:pPr>
            <a:r>
              <a:rPr lang="uk-UA" sz="3400" b="1" i="1" dirty="0">
                <a:solidFill>
                  <a:srgbClr val="993300"/>
                </a:solidFill>
              </a:rPr>
              <a:t>перекручена пошукова потреба.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28526" y="1556792"/>
            <a:ext cx="1763688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186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pc="300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Діти </a:t>
            </a:r>
            <a:r>
              <a:rPr lang="uk-UA" spc="300" dirty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 «горючою сумішшю»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20830"/>
            <a:ext cx="8208912" cy="5437402"/>
          </a:xfrm>
        </p:spPr>
      </p:pic>
    </p:spTree>
    <p:extLst>
      <p:ext uri="{BB962C8B-B14F-4D97-AF65-F5344CB8AC3E}">
        <p14:creationId xmlns:p14="http://schemas.microsoft.com/office/powerpoint/2010/main" val="34856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pc="300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НАСЛІДКИ ЖОРСТОКОСТІ</a:t>
            </a:r>
            <a:endParaRPr lang="uk-UA" spc="300" dirty="0">
              <a:ln w="11430"/>
              <a:solidFill>
                <a:schemeClr val="accent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uk-UA" sz="4000" b="1" dirty="0">
                <a:solidFill>
                  <a:srgbClr val="993300"/>
                </a:solidFill>
              </a:rPr>
              <a:t>Дитина вчиться насильству;</a:t>
            </a:r>
          </a:p>
          <a:p>
            <a:pPr>
              <a:buFont typeface="Wingdings" pitchFamily="2" charset="2"/>
              <a:buChar char="Ø"/>
            </a:pPr>
            <a:r>
              <a:rPr lang="uk-UA" sz="4000" b="1" dirty="0">
                <a:solidFill>
                  <a:srgbClr val="993300"/>
                </a:solidFill>
              </a:rPr>
              <a:t>Стає тривожною;</a:t>
            </a:r>
          </a:p>
          <a:p>
            <a:pPr>
              <a:buFont typeface="Wingdings" pitchFamily="2" charset="2"/>
              <a:buChar char="Ø"/>
            </a:pPr>
            <a:r>
              <a:rPr lang="uk-UA" sz="4000" b="1" dirty="0">
                <a:solidFill>
                  <a:srgbClr val="993300"/>
                </a:solidFill>
              </a:rPr>
              <a:t>Дитина не впевнена, що її в сім'ї люблять;</a:t>
            </a:r>
          </a:p>
          <a:p>
            <a:pPr>
              <a:buFont typeface="Wingdings" pitchFamily="2" charset="2"/>
              <a:buChar char="Ø"/>
            </a:pPr>
            <a:r>
              <a:rPr lang="uk-UA" sz="4000" b="1" dirty="0">
                <a:solidFill>
                  <a:srgbClr val="993300"/>
                </a:solidFill>
              </a:rPr>
              <a:t>Шкільні прогули підлітків;</a:t>
            </a:r>
          </a:p>
          <a:p>
            <a:pPr>
              <a:buFont typeface="Wingdings" pitchFamily="2" charset="2"/>
              <a:buChar char="Ø"/>
            </a:pPr>
            <a:r>
              <a:rPr lang="uk-UA" sz="4000" b="1" dirty="0">
                <a:solidFill>
                  <a:srgbClr val="993300"/>
                </a:solidFill>
              </a:rPr>
              <a:t>«Ступор» у навчанні;</a:t>
            </a:r>
          </a:p>
          <a:p>
            <a:pPr>
              <a:buFont typeface="Wingdings" pitchFamily="2" charset="2"/>
              <a:buChar char="Ø"/>
            </a:pPr>
            <a:r>
              <a:rPr lang="uk-UA" sz="4000" b="1" dirty="0">
                <a:solidFill>
                  <a:srgbClr val="993300"/>
                </a:solidFill>
              </a:rPr>
              <a:t>Агресивна поведінка;</a:t>
            </a:r>
          </a:p>
          <a:p>
            <a:pPr>
              <a:buFont typeface="Wingdings" pitchFamily="2" charset="2"/>
              <a:buChar char="Ø"/>
            </a:pPr>
            <a:r>
              <a:rPr lang="uk-UA" sz="4000" b="1" dirty="0">
                <a:solidFill>
                  <a:srgbClr val="993300"/>
                </a:solidFill>
              </a:rPr>
              <a:t>Сумнівні приятелі;</a:t>
            </a:r>
          </a:p>
          <a:p>
            <a:pPr>
              <a:buFont typeface="Wingdings" pitchFamily="2" charset="2"/>
              <a:buChar char="Ø"/>
            </a:pPr>
            <a:r>
              <a:rPr lang="uk-UA" sz="4000" b="1" dirty="0">
                <a:solidFill>
                  <a:srgbClr val="993300"/>
                </a:solidFill>
              </a:rPr>
              <a:t>Утечі з дому;</a:t>
            </a:r>
          </a:p>
          <a:p>
            <a:pPr>
              <a:buFont typeface="Wingdings" pitchFamily="2" charset="2"/>
              <a:buChar char="Ø"/>
            </a:pPr>
            <a:r>
              <a:rPr lang="uk-UA" sz="4000" b="1" dirty="0">
                <a:solidFill>
                  <a:srgbClr val="993300"/>
                </a:solidFill>
              </a:rPr>
              <a:t>Зловживання алкогольними напоями, тютюнокуріння;</a:t>
            </a:r>
          </a:p>
          <a:p>
            <a:pPr>
              <a:buFont typeface="Wingdings" pitchFamily="2" charset="2"/>
              <a:buChar char="Ø"/>
            </a:pPr>
            <a:r>
              <a:rPr lang="uk-UA" sz="4000" b="1" dirty="0">
                <a:solidFill>
                  <a:srgbClr val="993300"/>
                </a:solidFill>
              </a:rPr>
              <a:t>Психічні розклади;</a:t>
            </a:r>
          </a:p>
          <a:p>
            <a:pPr>
              <a:buFont typeface="Wingdings" pitchFamily="2" charset="2"/>
              <a:buChar char="Ø"/>
            </a:pPr>
            <a:r>
              <a:rPr lang="uk-UA" sz="4000" b="1" dirty="0" err="1">
                <a:solidFill>
                  <a:srgbClr val="993300"/>
                </a:solidFill>
              </a:rPr>
              <a:t>Суїцидні</a:t>
            </a:r>
            <a:r>
              <a:rPr lang="uk-UA" sz="4000" b="1" dirty="0">
                <a:solidFill>
                  <a:srgbClr val="993300"/>
                </a:solidFill>
              </a:rPr>
              <a:t> тенденції;</a:t>
            </a:r>
          </a:p>
          <a:p>
            <a:pPr>
              <a:buFont typeface="Wingdings" pitchFamily="2" charset="2"/>
              <a:buChar char="Ø"/>
            </a:pPr>
            <a:r>
              <a:rPr lang="uk-UA" sz="4000" b="1" dirty="0">
                <a:solidFill>
                  <a:srgbClr val="993300"/>
                </a:solidFill>
              </a:rPr>
              <a:t>Кримінальні злочини</a:t>
            </a:r>
            <a:r>
              <a:rPr lang="uk-UA" sz="4000" b="1" dirty="0" smtClean="0">
                <a:solidFill>
                  <a:srgbClr val="993300"/>
                </a:solidFill>
              </a:rPr>
              <a:t>!</a:t>
            </a:r>
            <a:endParaRPr lang="uk-UA" sz="3600" b="1" dirty="0" smtClean="0">
              <a:solidFill>
                <a:srgbClr val="9933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708920"/>
            <a:ext cx="2553801" cy="1819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3096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ПОРАДИ!!!</a:t>
            </a:r>
            <a:endParaRPr lang="uk-UA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800" b="1" i="1" dirty="0">
                <a:solidFill>
                  <a:schemeClr val="tx2">
                    <a:lumMod val="50000"/>
                  </a:schemeClr>
                </a:solidFill>
              </a:rPr>
              <a:t>Слід пам'ятати, що завдати комусь кривду не є самоціллю для дитини: вона вдається до агресії, щоб досягти бажаних цілей. Учити дітей досягати своєї суспільної мети неагресивними методами — це одна зі складових системи профілактики агресії й тренування мирної поведінки в занадто агресивних дітей.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17" y="2369107"/>
            <a:ext cx="3420379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5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theme1.xml><?xml version="1.0" encoding="utf-8"?>
<a:theme xmlns:a="http://schemas.openxmlformats.org/drawingml/2006/main" name="TP101886092_templa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1782E29-4C82-4481-A2A7-41C874A56A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TP101886092_template</Template>
  <TotalTime>254</TotalTime>
  <Words>292</Words>
  <Application>Microsoft Office PowerPoint</Application>
  <PresentationFormat>Экран (4:3)</PresentationFormat>
  <Paragraphs>51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TP101886092_template</vt:lpstr>
      <vt:lpstr>Причини і наслідки дитячої жорстокості</vt:lpstr>
      <vt:lpstr> ПРИЧИНИ АГРЕСІЇ </vt:lpstr>
      <vt:lpstr>ПРИЧИНИ АГРЕСІЇ</vt:lpstr>
      <vt:lpstr>ПРИЧИНИ АГРЕСІЇ</vt:lpstr>
      <vt:lpstr>Діти з «горючою сумішшю»</vt:lpstr>
      <vt:lpstr>НАСЛІДКИ ЖОРСТОКОСТІ</vt:lpstr>
      <vt:lpstr>ПОРАДИ!!!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Причини і наслідки дитячої жорстокості</dc:title>
  <dc:creator>Катруся</dc:creator>
  <cp:lastModifiedBy>Катруся</cp:lastModifiedBy>
  <cp:revision>14</cp:revision>
  <dcterms:created xsi:type="dcterms:W3CDTF">2012-12-20T16:39:07Z</dcterms:created>
  <dcterms:modified xsi:type="dcterms:W3CDTF">2012-12-20T20:54:02Z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TC018860939991</vt:lpwstr>
  </property>
</Properties>
</file>