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6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4" r:id="rId9"/>
    <p:sldId id="265" r:id="rId1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5" d="100"/>
          <a:sy n="75" d="100"/>
        </p:scale>
        <p:origin x="-1014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с двумя скругленными противолежащими углами 6"/>
          <p:cNvSpPr/>
          <p:nvPr/>
        </p:nvSpPr>
        <p:spPr>
          <a:xfrm>
            <a:off x="164592" y="146304"/>
            <a:ext cx="8814816" cy="2505456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64234" y="381001"/>
            <a:ext cx="8229600" cy="2209800"/>
          </a:xfrm>
        </p:spPr>
        <p:txBody>
          <a:bodyPr lIns="45720" rIns="228600" anchor="b">
            <a:normAutofit/>
          </a:bodyPr>
          <a:lstStyle>
            <a:lvl1pPr marL="0" algn="r">
              <a:defRPr sz="480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133600" y="2819400"/>
            <a:ext cx="6560234" cy="1752600"/>
          </a:xfrm>
        </p:spPr>
        <p:txBody>
          <a:bodyPr lIns="45720" rIns="246888"/>
          <a:lstStyle>
            <a:lvl1pPr marL="0" indent="0" algn="r">
              <a:spcBef>
                <a:spcPts val="0"/>
              </a:spcBef>
              <a:buNone/>
              <a:defRPr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>
          <a:xfrm>
            <a:off x="5562600" y="6509004"/>
            <a:ext cx="3002280" cy="274320"/>
          </a:xfrm>
        </p:spPr>
        <p:txBody>
          <a:bodyPr vert="horz" rtlCol="0"/>
          <a:lstStyle>
            <a:extLst/>
          </a:lstStyle>
          <a:p>
            <a:fld id="{B4C71EC6-210F-42DE-9C53-41977AD35B3D}" type="datetimeFigureOut">
              <a:rPr lang="ru-RU" smtClean="0"/>
              <a:t>08.11.2013</a:t>
            </a:fld>
            <a:endParaRPr lang="ru-RU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1"/>
          </p:nvPr>
        </p:nvSpPr>
        <p:spPr>
          <a:xfrm>
            <a:off x="8638952" y="6509004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Нижний колонтитул 11"/>
          <p:cNvSpPr>
            <a:spLocks noGrp="1"/>
          </p:cNvSpPr>
          <p:nvPr>
            <p:ph type="ftr" sz="quarter" idx="12"/>
          </p:nvPr>
        </p:nvSpPr>
        <p:spPr>
          <a:xfrm>
            <a:off x="1600200" y="6509004"/>
            <a:ext cx="3907464" cy="274320"/>
          </a:xfrm>
        </p:spPr>
        <p:txBody>
          <a:bodyPr vert="horz" rtlCol="0"/>
          <a:lstStyle>
            <a:extLst/>
          </a:lstStyle>
          <a:p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08.11.2013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 algn="l"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08.11.2013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08.11.2013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000128" y="3267456"/>
            <a:ext cx="74066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76" y="498230"/>
            <a:ext cx="7772400" cy="2731008"/>
          </a:xfrm>
        </p:spPr>
        <p:txBody>
          <a:bodyPr rIns="100584"/>
          <a:lstStyle>
            <a:lvl1pPr algn="r">
              <a:buNone/>
              <a:defRPr sz="4000" b="1" cap="none">
                <a:solidFill>
                  <a:schemeClr val="accent1">
                    <a:tint val="95000"/>
                    <a:satMod val="200000"/>
                  </a:schemeClr>
                </a:solidFill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3287713"/>
            <a:ext cx="7772400" cy="1509712"/>
          </a:xfrm>
        </p:spPr>
        <p:txBody>
          <a:bodyPr rIns="128016" anchor="t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>
          <a:xfrm>
            <a:off x="5562600" y="6513670"/>
            <a:ext cx="3002280" cy="274320"/>
          </a:xfrm>
        </p:spPr>
        <p:txBody>
          <a:bodyPr vert="horz" rtlCol="0"/>
          <a:lstStyle>
            <a:extLst/>
          </a:lstStyle>
          <a:p>
            <a:fld id="{B4C71EC6-210F-42DE-9C53-41977AD35B3D}" type="datetimeFigureOut">
              <a:rPr lang="ru-RU" smtClean="0"/>
              <a:t>08.11.2013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>
          <a:xfrm>
            <a:off x="8638952" y="6513670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>
          <a:xfrm>
            <a:off x="1600200" y="6513670"/>
            <a:ext cx="3907464" cy="274320"/>
          </a:xfrm>
        </p:spPr>
        <p:txBody>
          <a:bodyPr vert="horz" rtlCol="0"/>
          <a:lstStyle>
            <a:extLst/>
          </a:lstStyle>
          <a:p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08.11.2013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641080" y="6514568"/>
            <a:ext cx="464288" cy="274320"/>
          </a:xfrm>
        </p:spPr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616744" y="216521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>
            <a:off x="4800600" y="216521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51948"/>
            <a:ext cx="8229600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3"/>
            <a:ext cx="4041775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941763"/>
          </a:xfrm>
        </p:spPr>
        <p:txBody>
          <a:bodyPr lIns="9144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941763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08.11.2013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8641080" y="6514568"/>
            <a:ext cx="464288" cy="274320"/>
          </a:xfrm>
        </p:spPr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53218"/>
            <a:ext cx="8229600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08.11.2013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08.11.2013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5057552" y="105765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63136" y="304800"/>
            <a:ext cx="3931920" cy="762000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963136" y="1107560"/>
            <a:ext cx="3931920" cy="1066800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228600" y="2209800"/>
            <a:ext cx="8666456" cy="3977640"/>
          </a:xfrm>
        </p:spPr>
        <p:txBody>
          <a:bodyPr/>
          <a:lstStyle>
            <a:lvl1pPr marL="292608">
              <a:defRPr sz="3200"/>
            </a:lvl1pPr>
            <a:lvl2pPr marL="594360">
              <a:defRPr sz="2800"/>
            </a:lvl2pPr>
            <a:lvl3pPr marL="822960">
              <a:defRPr sz="2400"/>
            </a:lvl3pPr>
            <a:lvl4pPr marL="1051560">
              <a:defRPr sz="2000"/>
            </a:lvl4pPr>
            <a:lvl5pPr marL="1261872"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9" name="Дата 8"/>
          <p:cNvSpPr>
            <a:spLocks noGrp="1"/>
          </p:cNvSpPr>
          <p:nvPr>
            <p:ph type="dt" sz="half" idx="10"/>
          </p:nvPr>
        </p:nvSpPr>
        <p:spPr>
          <a:xfrm>
            <a:off x="5562600" y="6513670"/>
            <a:ext cx="3002280" cy="274320"/>
          </a:xfrm>
        </p:spPr>
        <p:txBody>
          <a:bodyPr vert="horz" rtlCol="0"/>
          <a:lstStyle>
            <a:extLst/>
          </a:lstStyle>
          <a:p>
            <a:fld id="{B4C71EC6-210F-42DE-9C53-41977AD35B3D}" type="datetimeFigureOut">
              <a:rPr lang="ru-RU" smtClean="0"/>
              <a:t>08.11.2013</a:t>
            </a:fld>
            <a:endParaRPr lang="ru-RU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1"/>
          </p:nvPr>
        </p:nvSpPr>
        <p:spPr>
          <a:xfrm>
            <a:off x="8638952" y="6513670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2"/>
          </p:nvPr>
        </p:nvSpPr>
        <p:spPr>
          <a:xfrm>
            <a:off x="1600200" y="6513670"/>
            <a:ext cx="3907464" cy="274320"/>
          </a:xfrm>
        </p:spPr>
        <p:txBody>
          <a:bodyPr vert="horz" rtlCol="0"/>
          <a:lstStyle>
            <a:extLst/>
          </a:lstStyle>
          <a:p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0443" y="4724400"/>
            <a:ext cx="5486400" cy="664536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040443" y="5388936"/>
            <a:ext cx="5486400" cy="912255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04800" y="249864"/>
            <a:ext cx="8534400" cy="4343400"/>
          </a:xfrm>
          <a:prstGeom prst="round2DiagRect">
            <a:avLst>
              <a:gd name="adj1" fmla="val 11403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  <a:extLst/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>
          <a:xfrm>
            <a:off x="5562600" y="6509004"/>
            <a:ext cx="3002280" cy="274320"/>
          </a:xfrm>
        </p:spPr>
        <p:txBody>
          <a:bodyPr vert="horz" rtlCol="0"/>
          <a:lstStyle>
            <a:extLst/>
          </a:lstStyle>
          <a:p>
            <a:fld id="{B4C71EC6-210F-42DE-9C53-41977AD35B3D}" type="datetimeFigureOut">
              <a:rPr lang="ru-RU" smtClean="0"/>
              <a:t>08.11.2013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>
          <a:xfrm>
            <a:off x="8638952" y="6509004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>
          <a:xfrm>
            <a:off x="1600200" y="6509004"/>
            <a:ext cx="3907464" cy="274320"/>
          </a:xfrm>
        </p:spPr>
        <p:txBody>
          <a:bodyPr vert="horz" rtlCol="0"/>
          <a:lstStyle>
            <a:extLst/>
          </a:lstStyle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с двумя скругленными противолежащими углами 6"/>
          <p:cNvSpPr/>
          <p:nvPr/>
        </p:nvSpPr>
        <p:spPr>
          <a:xfrm>
            <a:off x="164592" y="147085"/>
            <a:ext cx="8810846" cy="6565392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1295400" y="6400800"/>
            <a:ext cx="4212264" cy="274320"/>
          </a:xfrm>
          <a:prstGeom prst="rect">
            <a:avLst/>
          </a:prstGeom>
        </p:spPr>
        <p:txBody>
          <a:bodyPr/>
          <a:lstStyle>
            <a:lvl1pPr algn="r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5562600" y="6400800"/>
            <a:ext cx="3002280" cy="274320"/>
          </a:xfrm>
          <a:prstGeom prst="rect">
            <a:avLst/>
          </a:prstGeom>
        </p:spPr>
        <p:txBody>
          <a:bodyPr/>
          <a:lstStyle>
            <a:lvl1pPr algn="l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fld id="{B4C71EC6-210F-42DE-9C53-41977AD35B3D}" type="datetimeFigureOut">
              <a:rPr lang="ru-RU" smtClean="0"/>
              <a:t>08.11.2013</a:t>
            </a:fld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638952" y="6514568"/>
            <a:ext cx="464288" cy="274320"/>
          </a:xfrm>
          <a:prstGeom prst="rect">
            <a:avLst/>
          </a:prstGeom>
        </p:spPr>
        <p:txBody>
          <a:bodyPr anchor="ctr"/>
          <a:lstStyle>
            <a:lvl1pPr algn="r" eaLnBrk="1" latinLnBrk="0" hangingPunct="1">
              <a:defRPr kumimoji="0" sz="1600">
                <a:solidFill>
                  <a:schemeClr val="tx2">
                    <a:shade val="90000"/>
                  </a:schemeClr>
                </a:solidFill>
                <a:effectLst/>
              </a:defRPr>
            </a:lvl1pPr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53536"/>
            <a:ext cx="8229600" cy="1143000"/>
          </a:xfrm>
          <a:prstGeom prst="rect">
            <a:avLst/>
          </a:prstGeom>
        </p:spPr>
        <p:txBody>
          <a:bodyPr rIns="91440" anchor="b">
            <a:normAutofit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46237"/>
            <a:ext cx="8229600" cy="452628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marL="54864" algn="r" rtl="0" eaLnBrk="1" latinLnBrk="0" hangingPunct="1">
        <a:spcBef>
          <a:spcPct val="0"/>
        </a:spcBef>
        <a:buNone/>
        <a:defRPr kumimoji="0" sz="4600" kern="1200">
          <a:solidFill>
            <a:schemeClr val="tx2">
              <a:tint val="100000"/>
              <a:shade val="90000"/>
              <a:satMod val="250000"/>
              <a:alpha val="100000"/>
            </a:schemeClr>
          </a:solidFill>
          <a:effectLst>
            <a:outerShdw blurRad="38100" dist="25500" dir="5400000" algn="tl" rotWithShape="0">
              <a:srgbClr val="000000">
                <a:satMod val="180000"/>
                <a:alpha val="7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92100" indent="-292100" algn="l" rtl="0" eaLnBrk="1" latinLnBrk="0" hangingPunct="1">
        <a:spcBef>
          <a:spcPts val="0"/>
        </a:spcBef>
        <a:buClr>
          <a:schemeClr val="accent1"/>
        </a:buClr>
        <a:buSzPct val="70000"/>
        <a:buFont typeface="Wingdings 2"/>
        <a:buChar char="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rtl="0" eaLnBrk="1" latinLnBrk="0" hangingPunct="1">
        <a:spcBef>
          <a:spcPts val="400"/>
        </a:spcBef>
        <a:buClr>
          <a:schemeClr val="accent2"/>
        </a:buClr>
        <a:buSzPct val="90000"/>
        <a:buFontTx/>
        <a:buChar char="•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192024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microsoft.com/office/2007/relationships/media" Target="../media/media2.mp3"/><Relationship Id="rId7" Type="http://schemas.openxmlformats.org/officeDocument/2006/relationships/image" Target="../media/image6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jpe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9.png"/><Relationship Id="rId4" Type="http://schemas.openxmlformats.org/officeDocument/2006/relationships/audio" Target="../media/media2.mp3"/><Relationship Id="rId9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/>
              <a:t>Моцарт, Вольфганг Амадей</a:t>
            </a:r>
            <a:br>
              <a:rPr lang="ru-RU" b="1" dirty="0"/>
            </a:br>
            <a:endParaRPr lang="pt-BR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059832" y="2708920"/>
            <a:ext cx="5634002" cy="1863080"/>
          </a:xfrm>
        </p:spPr>
        <p:txBody>
          <a:bodyPr>
            <a:noAutofit/>
          </a:bodyPr>
          <a:lstStyle/>
          <a:p>
            <a:r>
              <a:rPr lang="ru-RU" sz="2800" dirty="0" smtClean="0"/>
              <a:t>П</a:t>
            </a:r>
            <a:r>
              <a:rPr lang="vi-VN" sz="2800" dirty="0" smtClean="0"/>
              <a:t>олное </a:t>
            </a:r>
            <a:r>
              <a:rPr lang="vi-VN" sz="2800" dirty="0"/>
              <a:t>имя </a:t>
            </a:r>
            <a:r>
              <a:rPr lang="vi-VN" sz="2800" b="1" dirty="0"/>
              <a:t>Иога́нн Хризосто́м Во́льфганг Теофи́л </a:t>
            </a:r>
            <a:r>
              <a:rPr lang="vi-VN" sz="2800" b="1" dirty="0" smtClean="0"/>
              <a:t>Мо́царт</a:t>
            </a:r>
            <a:endParaRPr lang="ru-RU" sz="2800" b="1" dirty="0" smtClean="0"/>
          </a:p>
          <a:p>
            <a:endParaRPr lang="ru-RU" sz="2800" b="1" dirty="0" smtClean="0"/>
          </a:p>
          <a:p>
            <a:r>
              <a:rPr lang="ru-RU" sz="2800" dirty="0"/>
              <a:t>27 января </a:t>
            </a:r>
            <a:r>
              <a:rPr lang="ru-RU" sz="2800" dirty="0" smtClean="0"/>
              <a:t>1756—5 </a:t>
            </a:r>
            <a:r>
              <a:rPr lang="ru-RU" sz="2800" dirty="0"/>
              <a:t>декабря </a:t>
            </a:r>
            <a:r>
              <a:rPr lang="ru-RU" sz="2800" dirty="0" smtClean="0"/>
              <a:t>1791</a:t>
            </a:r>
            <a:endParaRPr lang="ru-RU" sz="2800" b="1" dirty="0" smtClean="0"/>
          </a:p>
          <a:p>
            <a:endParaRPr lang="ru-RU" sz="2800" dirty="0" smtClean="0"/>
          </a:p>
          <a:p>
            <a:r>
              <a:rPr lang="ru-RU" sz="2800" dirty="0" err="1" smtClean="0"/>
              <a:t>Австрийкий</a:t>
            </a:r>
            <a:r>
              <a:rPr lang="ru-RU" sz="2800" dirty="0" smtClean="0"/>
              <a:t> </a:t>
            </a:r>
            <a:r>
              <a:rPr lang="ru-RU" sz="2800" dirty="0"/>
              <a:t>композитор</a:t>
            </a:r>
            <a:r>
              <a:rPr lang="ru-RU" sz="2800" dirty="0" smtClean="0"/>
              <a:t>,</a:t>
            </a:r>
          </a:p>
          <a:p>
            <a:r>
              <a:rPr lang="ru-RU" sz="2800" dirty="0" smtClean="0"/>
              <a:t> </a:t>
            </a:r>
            <a:r>
              <a:rPr lang="ru-RU" sz="2800" dirty="0"/>
              <a:t>капельмейстер, пианист, </a:t>
            </a:r>
            <a:r>
              <a:rPr lang="ru-RU" sz="2800" dirty="0" err="1" smtClean="0"/>
              <a:t>скрипач,педагог</a:t>
            </a:r>
            <a:r>
              <a:rPr lang="ru-RU" sz="2800" dirty="0" smtClean="0"/>
              <a:t>, </a:t>
            </a:r>
          </a:p>
          <a:p>
            <a:r>
              <a:rPr lang="ru-RU" sz="2800" dirty="0" smtClean="0"/>
              <a:t>клавесинист</a:t>
            </a:r>
            <a:r>
              <a:rPr lang="ru-RU" sz="2800" dirty="0"/>
              <a:t>, органист.</a:t>
            </a:r>
            <a:r>
              <a:rPr lang="vi-VN" sz="2800" dirty="0" smtClean="0"/>
              <a:t> </a:t>
            </a:r>
            <a:endParaRPr lang="pt-BR" sz="2800" dirty="0"/>
          </a:p>
        </p:txBody>
      </p:sp>
      <p:pic>
        <p:nvPicPr>
          <p:cNvPr id="1026" name="Picture 2" descr="Wolfgang-amadeus-mozart 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708920"/>
            <a:ext cx="2736304" cy="4016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492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Биография</a:t>
            </a:r>
            <a:endParaRPr lang="pt-BR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ru-RU" sz="3400" dirty="0"/>
              <a:t>Моцарт родился 27 января 1756 года в Зальцбурге, Австрия. </a:t>
            </a:r>
            <a:r>
              <a:rPr lang="ru-RU" sz="3400" dirty="0" smtClean="0"/>
              <a:t>Отец </a:t>
            </a:r>
            <a:r>
              <a:rPr lang="ru-RU" sz="3400" dirty="0"/>
              <a:t>Леопольд Моцарт был одним из ведущих европейских музыкальных педагогов. Отец обучил Вольфганга основам игры на клавесине, скрипке и органе. В 1762 году </a:t>
            </a:r>
            <a:r>
              <a:rPr lang="ru-RU" sz="3400" dirty="0" smtClean="0"/>
              <a:t>он предпринял </a:t>
            </a:r>
            <a:r>
              <a:rPr lang="ru-RU" sz="3400" dirty="0"/>
              <a:t>с сыном и дочерью Анной, также замечательной исполнительницей на клавесине, </a:t>
            </a:r>
            <a:r>
              <a:rPr lang="ru-RU" sz="3400" dirty="0" smtClean="0"/>
              <a:t>артистическое путешествие </a:t>
            </a:r>
            <a:r>
              <a:rPr lang="ru-RU" sz="3400" dirty="0"/>
              <a:t>в Мюнхен, Париж, Лондон и </a:t>
            </a:r>
            <a:r>
              <a:rPr lang="ru-RU" sz="3400" dirty="0" smtClean="0"/>
              <a:t>Вену и </a:t>
            </a:r>
            <a:r>
              <a:rPr lang="ru-RU" sz="3400" dirty="0"/>
              <a:t>во многие другие города Германии, Нидерландов, Швейцарии. В этом же году юный Моцарт написал свою первую </a:t>
            </a:r>
            <a:r>
              <a:rPr lang="ru-RU" sz="3400" dirty="0" smtClean="0"/>
              <a:t>композицию. В </a:t>
            </a:r>
            <a:r>
              <a:rPr lang="ru-RU" sz="3400" dirty="0"/>
              <a:t>1763 году изданы в Париже первые сонаты Моцарта для клавесина и скрипки. </a:t>
            </a:r>
            <a:r>
              <a:rPr lang="ru-RU" sz="3400" dirty="0" smtClean="0"/>
              <a:t>В возрасте </a:t>
            </a:r>
            <a:r>
              <a:rPr lang="ru-RU" sz="3400" dirty="0"/>
              <a:t>17 </a:t>
            </a:r>
            <a:r>
              <a:rPr lang="ru-RU" sz="3400" dirty="0" smtClean="0"/>
              <a:t>лет у Моцарта имелось написанных  4 </a:t>
            </a:r>
            <a:r>
              <a:rPr lang="ru-RU" sz="3400" dirty="0"/>
              <a:t>оперы, несколько духовных сочинений, 13 симфоний, 24 сонаты, </a:t>
            </a:r>
            <a:r>
              <a:rPr lang="ru-RU" sz="3400" dirty="0" smtClean="0"/>
              <a:t>много более </a:t>
            </a:r>
            <a:r>
              <a:rPr lang="ru-RU" sz="3400" dirty="0"/>
              <a:t>мелких композиций.</a:t>
            </a:r>
            <a:endParaRPr lang="ru-RU" sz="3400" dirty="0" smtClean="0"/>
          </a:p>
          <a:p>
            <a:pPr marL="0" indent="0">
              <a:buNone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976837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003232" cy="1396536"/>
          </a:xfrm>
        </p:spPr>
        <p:txBody>
          <a:bodyPr>
            <a:noAutofit/>
          </a:bodyPr>
          <a:lstStyle/>
          <a:p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Последний год</a:t>
            </a:r>
            <a:endParaRPr lang="pt-B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dirty="0"/>
              <a:t>Последними операми Моцарта стали </a:t>
            </a:r>
            <a:r>
              <a:rPr lang="ru-RU" i="1" dirty="0"/>
              <a:t>«Так поступают все»</a:t>
            </a:r>
            <a:r>
              <a:rPr lang="ru-RU" dirty="0"/>
              <a:t> (1790 год), </a:t>
            </a:r>
            <a:r>
              <a:rPr lang="ru-RU" i="1" dirty="0"/>
              <a:t>«Милосердие Тита»</a:t>
            </a:r>
            <a:r>
              <a:rPr lang="ru-RU" dirty="0"/>
              <a:t> (1791 </a:t>
            </a:r>
            <a:r>
              <a:rPr lang="ru-RU" dirty="0" smtClean="0"/>
              <a:t>год) </a:t>
            </a:r>
            <a:r>
              <a:rPr lang="ru-RU" dirty="0"/>
              <a:t>и наконец, </a:t>
            </a:r>
            <a:r>
              <a:rPr lang="ru-RU" i="1" dirty="0"/>
              <a:t>«Волшебная флейта»</a:t>
            </a:r>
            <a:r>
              <a:rPr lang="ru-RU" dirty="0"/>
              <a:t> (1791 год). Представленная в сентябре 1791 года в </a:t>
            </a:r>
            <a:r>
              <a:rPr lang="ru-RU" dirty="0" smtClean="0"/>
              <a:t>Праге опера </a:t>
            </a:r>
            <a:r>
              <a:rPr lang="ru-RU" dirty="0"/>
              <a:t>«Милосердие Тита» была принята холодно; «Волшебная флейта», поставленная в том же месяце в Вене, в пригородном театре, напротив, имела такой успех, какого Моцарт в австрийской столице не знал уже много лет.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725797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Смерть </a:t>
            </a:r>
            <a:r>
              <a:rPr lang="ru-RU" dirty="0" smtClean="0"/>
              <a:t>Моцарта</a:t>
            </a:r>
            <a:endParaRPr lang="pt-BR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1556792"/>
            <a:ext cx="5904656" cy="461572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1800" dirty="0"/>
              <a:t>Умер Моцарт 5 декабря 1791 года примерно через час после полуночи, на </a:t>
            </a:r>
            <a:r>
              <a:rPr lang="ru-RU" sz="1800" dirty="0" smtClean="0"/>
              <a:t>36-ом году </a:t>
            </a:r>
            <a:r>
              <a:rPr lang="ru-RU" sz="1800" dirty="0"/>
              <a:t>жизни. Причина смерти Моцарта до сих пор является предметом споров. Большинство исследователей считает, что Моцарт действительно умер, как это и было указано в медицинском </a:t>
            </a:r>
            <a:r>
              <a:rPr lang="ru-RU" sz="1800" dirty="0" smtClean="0"/>
              <a:t>заключении, </a:t>
            </a:r>
            <a:r>
              <a:rPr lang="ru-RU" sz="1800" dirty="0"/>
              <a:t>от ревматической </a:t>
            </a:r>
            <a:r>
              <a:rPr lang="ru-RU" sz="1800" dirty="0" smtClean="0"/>
              <a:t>лихорадки</a:t>
            </a:r>
            <a:r>
              <a:rPr lang="ru-RU" sz="1800" dirty="0"/>
              <a:t>, возможно, осложненной острой сердечной или почечной недостаточностью. Знаменитая легенда об отравлении Моцарта композитором Сальери и сейчас поддерживается несколькими музыковедами, но сколько-нибудь убедительные доказательства этой версии </a:t>
            </a:r>
            <a:r>
              <a:rPr lang="ru-RU" sz="1800" dirty="0" smtClean="0"/>
              <a:t>отсутствуют. В </a:t>
            </a:r>
            <a:r>
              <a:rPr lang="ru-RU" sz="1800" dirty="0"/>
              <a:t>мае 1997 года суд, заседавший в миланском Дворце правосудия, рассмотрев дело Антонио Сальери по обвинению в убийстве Моцарта, вынес ему оправдательный </a:t>
            </a:r>
            <a:r>
              <a:rPr lang="ru-RU" sz="1800" dirty="0" smtClean="0"/>
              <a:t>приговор.</a:t>
            </a:r>
            <a:endParaRPr lang="pt-BR" sz="1800" dirty="0"/>
          </a:p>
        </p:txBody>
      </p:sp>
      <p:pic>
        <p:nvPicPr>
          <p:cNvPr id="2050" name="Picture 2" descr="http://upload.wikimedia.org/wikipedia/commons/thumb/f/fc/Mozart.Cenotaph.jpg/200px-Mozart.Cenotaph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1446980"/>
            <a:ext cx="2520280" cy="4070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6372200" y="5517232"/>
            <a:ext cx="298782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Кенотаф Моцарта — наиболее известное «захоронение» кладбища Святого Марка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300304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Творчество</a:t>
            </a:r>
            <a:endParaRPr lang="pt-BR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ru-RU" dirty="0"/>
              <a:t>Отличительной чертой творчества Моцарта является сочетание строгих, ясных форм с глубокой эмоциональностью. Уникальность его творчества состоит в том, что он не только писал во всех существовавших в его эпоху формах и жанрах, но и в каждом из них оставил произведения непреходящего значения. Музыка Моцарта обнаруживает множество связей с разными национальными </a:t>
            </a:r>
            <a:r>
              <a:rPr lang="ru-RU" dirty="0" err="1" smtClean="0"/>
              <a:t>культурами,тем</a:t>
            </a:r>
            <a:r>
              <a:rPr lang="ru-RU" dirty="0" smtClean="0"/>
              <a:t> </a:t>
            </a:r>
            <a:r>
              <a:rPr lang="ru-RU" dirty="0"/>
              <a:t>не менее она принадлежит национальной венской почве и носит печать творческой индивидуальности великого композитора. Моцарт — один из величайших мелодистов. Его мелодика сочетает черты австрийской и немецкой народной </a:t>
            </a:r>
            <a:r>
              <a:rPr lang="ru-RU" dirty="0" err="1"/>
              <a:t>песенности</a:t>
            </a:r>
            <a:r>
              <a:rPr lang="ru-RU" dirty="0"/>
              <a:t> с певучестью итальянской кантилены. Несмотря на то, что его произведения отличаются поэтичностью и тонким изяществом, в них часто встречаются мелодии мужественного характера, с большим драматическим пафосом и контрастными элементами. 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140831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Творчество</a:t>
            </a:r>
            <a:endParaRPr lang="pt-BR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ru-RU" sz="9200" dirty="0"/>
              <a:t>Особое значение Моцарт придавал опере. Наряду с Глюком, он был величайшим реформатором жанра оперы, но в отличие от него, основой оперы считал музыку. Моцарт создал совершенно иной тип музыкальной драматургии, где оперная музыка находится в полном единстве с развитием сценического действия. В его операх нет однозначно положительных и отрицательных персонажей, характеры живые и многогранные, показаны взаимоотношения людей, их чувства и стремления. </a:t>
            </a:r>
            <a:r>
              <a:rPr lang="ru-RU" sz="9200" dirty="0" smtClean="0"/>
              <a:t>Моцарт </a:t>
            </a:r>
            <a:r>
              <a:rPr lang="ru-RU" sz="9200" dirty="0"/>
              <a:t>написал 68 духовных произведений (мессы, </a:t>
            </a:r>
            <a:r>
              <a:rPr lang="ru-RU" sz="9200" dirty="0" err="1"/>
              <a:t>оффертории</a:t>
            </a:r>
            <a:r>
              <a:rPr lang="ru-RU" sz="9200" dirty="0"/>
              <a:t>, гимны и пр.), 23 произведения для театра, 22 сонаты для клавесина, 45 сонат и вариаций для скрипки и клавесина, 32 струнных квартета, около 50 симфоний, 55 концертов и пр., в общей сложности 626 произведений</a:t>
            </a:r>
            <a:r>
              <a:rPr lang="ru-RU" sz="9200" dirty="0" smtClean="0"/>
              <a:t>.</a:t>
            </a:r>
            <a:r>
              <a:rPr lang="ru-RU" sz="9200" dirty="0"/>
              <a:t> Наиболее популярными стали оперы </a:t>
            </a:r>
            <a:r>
              <a:rPr lang="ru-RU" sz="9200" dirty="0" smtClean="0"/>
              <a:t>«Свадьба </a:t>
            </a:r>
            <a:r>
              <a:rPr lang="ru-RU" sz="9200" dirty="0"/>
              <a:t>Фигаро», «Дон Жуан» и «Волшебная флейта</a:t>
            </a:r>
            <a:r>
              <a:rPr lang="ru-RU" sz="9200" dirty="0" smtClean="0"/>
              <a:t>».</a:t>
            </a:r>
            <a:r>
              <a:rPr lang="ru-RU" sz="9200" dirty="0"/>
              <a:t> «Дон Жуан» </a:t>
            </a:r>
            <a:r>
              <a:rPr lang="ru-RU" sz="9200" dirty="0" smtClean="0"/>
              <a:t>считается одним </a:t>
            </a:r>
            <a:r>
              <a:rPr lang="ru-RU" sz="9200" dirty="0"/>
              <a:t>из лучших </a:t>
            </a:r>
            <a:r>
              <a:rPr lang="ru-RU" sz="9200" dirty="0" smtClean="0"/>
              <a:t>произведений в </a:t>
            </a:r>
            <a:r>
              <a:rPr lang="ru-RU" sz="9200" dirty="0"/>
              <a:t>мировом оперном </a:t>
            </a:r>
            <a:r>
              <a:rPr lang="ru-RU" sz="9200" dirty="0" smtClean="0"/>
              <a:t>репертуаре.</a:t>
            </a:r>
            <a:endParaRPr lang="pt-BR" sz="9200" dirty="0"/>
          </a:p>
          <a:p>
            <a:pPr marL="0" indent="0">
              <a:buNone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076366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File:Mozart's pian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34744"/>
            <a:ext cx="3755571" cy="2816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463988" y="1196752"/>
            <a:ext cx="43204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Фортепиано семьи Моцартов. Дом-музей композитора в Зальцбурге</a:t>
            </a:r>
            <a:endParaRPr lang="pt-BR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02450" y="3467204"/>
            <a:ext cx="8532948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Вольфганг Амадей Моцарт обладал феноменальным музыкальным слухом, </a:t>
            </a:r>
            <a:endParaRPr lang="ru-RU" dirty="0" smtClean="0"/>
          </a:p>
          <a:p>
            <a:r>
              <a:rPr lang="ru-RU" dirty="0" smtClean="0"/>
              <a:t>памятью </a:t>
            </a:r>
            <a:r>
              <a:rPr lang="ru-RU" dirty="0"/>
              <a:t>и способностью к импровизации. Моцарт широко признан одним из </a:t>
            </a:r>
            <a:endParaRPr lang="ru-RU" dirty="0" smtClean="0"/>
          </a:p>
          <a:p>
            <a:r>
              <a:rPr lang="ru-RU" dirty="0" smtClean="0"/>
              <a:t>величайших </a:t>
            </a:r>
            <a:r>
              <a:rPr lang="ru-RU" dirty="0"/>
              <a:t>композиторов: его уникальность состоит в том, что он работал </a:t>
            </a:r>
            <a:endParaRPr lang="ru-RU" dirty="0" smtClean="0"/>
          </a:p>
          <a:p>
            <a:r>
              <a:rPr lang="ru-RU" dirty="0" smtClean="0"/>
              <a:t>во </a:t>
            </a:r>
            <a:r>
              <a:rPr lang="ru-RU" dirty="0"/>
              <a:t>всех музыкальных формах своего времени и во всех достиг наивысшего </a:t>
            </a:r>
            <a:endParaRPr lang="ru-RU" dirty="0" smtClean="0"/>
          </a:p>
          <a:p>
            <a:r>
              <a:rPr lang="ru-RU" dirty="0" smtClean="0"/>
              <a:t>успеха </a:t>
            </a:r>
            <a:r>
              <a:rPr lang="ru-RU" dirty="0"/>
              <a:t>Наряду с Гайдном и Бетховеном, принадлежит к </a:t>
            </a:r>
            <a:r>
              <a:rPr lang="ru-RU" dirty="0" smtClean="0"/>
              <a:t>наиболее</a:t>
            </a:r>
          </a:p>
          <a:p>
            <a:r>
              <a:rPr lang="ru-RU" dirty="0" smtClean="0"/>
              <a:t> </a:t>
            </a:r>
            <a:r>
              <a:rPr lang="ru-RU" dirty="0"/>
              <a:t>значительным представителям Венской классической </a:t>
            </a:r>
            <a:r>
              <a:rPr lang="ru-RU" dirty="0" smtClean="0"/>
              <a:t>школы.</a:t>
            </a:r>
          </a:p>
          <a:p>
            <a:r>
              <a:rPr lang="ru-RU" dirty="0"/>
              <a:t>Моцарту не удалось организовать исполнение трёх последних, ныне самых знаменитых симфоний: № 39 ми-бемоль мажор, № 40 соль минор и № 41 до мажор «Юпитер» написанных в течение полутора месяцев в 1788 году; лишь три года спустя одна из них, Симфония № 40, была исполнена А. Сальери в благотворительных концертах.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032426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upload.wikimedia.org/wikipedia/ru/thumb/a/a5/2_%D1%88%D0%B8%D0%BB%D0%BB%D0%B8%D0%BD%D0%B3%D0%B0_1931_%D0%90%D0%B2%D1%81%D1%82%D1%80%D0%B8%D1%8F_%D0%9C%D0%BE%D1%86%D0%B0%D1%80%D1%82.JPG/150px-2_%D1%88%D0%B8%D0%BB%D0%BB%D0%B8%D0%BD%D0%B3%D0%B0_1931_%D0%90%D0%B2%D1%81%D1%82%D1%80%D0%B8%D1%8F_%D0%9C%D0%BE%D1%86%D0%B0%D1%80%D1%82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547" y="245157"/>
            <a:ext cx="3055317" cy="1527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246088" y="1918782"/>
            <a:ext cx="486197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2 шиллинга 1931 года — австрийская памятная монета,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посвящённая 175-летию со дня рождения Моцарта </a:t>
            </a:r>
          </a:p>
        </p:txBody>
      </p:sp>
      <p:pic>
        <p:nvPicPr>
          <p:cNvPr id="4101" name="Picture 5" descr="http://upload.wikimedia.org/wikipedia/commons/thumb/2/2a/Germany_2006_10_euro_Mozart_Obverse.jpg/150px-Germany_2006_10_euro_Mozart_Obverse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547" y="2636912"/>
            <a:ext cx="2043470" cy="2016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246088" y="4797152"/>
            <a:ext cx="2554738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10 евро — немецкая монета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2006 года </a:t>
            </a:r>
            <a:endParaRPr lang="ru-RU" sz="1400" dirty="0">
              <a:latin typeface="Arial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с изображением Моцарта </a:t>
            </a:r>
          </a:p>
        </p:txBody>
      </p:sp>
      <p:pic>
        <p:nvPicPr>
          <p:cNvPr id="4104" name="Picture 8" descr="http://upload.wikimedia.org/wikipedia/commons/thumb/7/7e/Stamp_of_USSR_1944.jpg/107px-Stamp_of_USSR_1944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7" y="3429000"/>
            <a:ext cx="2284596" cy="3202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9"/>
          <p:cNvSpPr>
            <a:spLocks noChangeArrowheads="1"/>
          </p:cNvSpPr>
          <p:nvPr/>
        </p:nvSpPr>
        <p:spPr bwMode="auto">
          <a:xfrm>
            <a:off x="5920493" y="5949280"/>
            <a:ext cx="268395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Почтовая марка СССР,</a:t>
            </a:r>
            <a:br>
              <a:rPr kumimoji="0" lang="pt-BR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</a:br>
            <a:r>
              <a:rPr kumimoji="0" lang="pt-BR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1956 год</a:t>
            </a:r>
          </a:p>
        </p:txBody>
      </p:sp>
      <p:pic>
        <p:nvPicPr>
          <p:cNvPr id="4107" name="Picture 11" descr="http://upload.wikimedia.org/wikipedia/commons/thumb/4/4f/Stamp_of_Moldova_075.jpg/150px-Stamp_of_Moldova_075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245156"/>
            <a:ext cx="2952328" cy="2519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12"/>
          <p:cNvSpPr>
            <a:spLocks noChangeArrowheads="1"/>
          </p:cNvSpPr>
          <p:nvPr/>
        </p:nvSpPr>
        <p:spPr bwMode="auto">
          <a:xfrm>
            <a:off x="5652120" y="2764477"/>
            <a:ext cx="331236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Моцарт на марке Молдовы,</a:t>
            </a:r>
            <a:br>
              <a:rPr kumimoji="0" lang="pt-BR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</a:br>
            <a:r>
              <a:rPr kumimoji="0" lang="pt-BR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2006 год </a:t>
            </a:r>
          </a:p>
        </p:txBody>
      </p:sp>
      <p:pic>
        <p:nvPicPr>
          <p:cNvPr id="6" name="dabf1cb78ec815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61060" y="5976450"/>
            <a:ext cx="609600" cy="609600"/>
          </a:xfrm>
          <a:prstGeom prst="rect">
            <a:avLst/>
          </a:prstGeom>
        </p:spPr>
      </p:pic>
      <p:pic>
        <p:nvPicPr>
          <p:cNvPr id="7" name="фига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305185" y="5976450"/>
            <a:ext cx="609600" cy="609600"/>
          </a:xfrm>
          <a:prstGeom prst="rect">
            <a:avLst/>
          </a:prstGeom>
        </p:spPr>
      </p:pic>
      <p:pic>
        <p:nvPicPr>
          <p:cNvPr id="8" name="dabf1cb78ec815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301039" y="59764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302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546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168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81546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548680"/>
            <a:ext cx="7344816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/>
              <a:t>Написанный </a:t>
            </a:r>
            <a:r>
              <a:rPr lang="ru-RU" sz="2400" dirty="0"/>
              <a:t>в совершенно не характерном для Моцарта стиле, и величественно-горестный </a:t>
            </a:r>
            <a:r>
              <a:rPr lang="ru-RU" sz="2400" dirty="0" smtClean="0"/>
              <a:t>«Реквием»(траурная заупокойная месса), </a:t>
            </a:r>
            <a:r>
              <a:rPr lang="ru-RU" sz="2400" dirty="0"/>
              <a:t>над которым Моцарт работал последние месяцы своей жизни. Работу над незавершённым «Реквиемом», потрясающим своим скорбным лиризмом и трагической выразительностью, закончил его ученик Франц </a:t>
            </a:r>
            <a:r>
              <a:rPr lang="ru-RU" sz="2400" dirty="0" err="1"/>
              <a:t>Ксавер</a:t>
            </a:r>
            <a:r>
              <a:rPr lang="ru-RU" sz="2400" dirty="0"/>
              <a:t> </a:t>
            </a:r>
            <a:r>
              <a:rPr lang="ru-RU" sz="2400" dirty="0" err="1"/>
              <a:t>Зюсмайер</a:t>
            </a:r>
            <a:r>
              <a:rPr lang="ru-RU" sz="2400" dirty="0"/>
              <a:t>, ранее принимавший некоторое участие в сочинении оперы «Милосердие Тита».</a:t>
            </a:r>
            <a:endParaRPr lang="pt-BR" sz="2400" dirty="0"/>
          </a:p>
        </p:txBody>
      </p:sp>
      <p:pic>
        <p:nvPicPr>
          <p:cNvPr id="3" name="реквием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740352" y="58772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3084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582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Литейная">
  <a:themeElements>
    <a:clrScheme name="Твердый переплет">
      <a:dk1>
        <a:sysClr val="windowText" lastClr="1F2029"/>
      </a:dk1>
      <a:lt1>
        <a:sysClr val="window" lastClr="F4F4F4"/>
      </a:lt1>
      <a:dk2>
        <a:srgbClr val="895D1D"/>
      </a:dk2>
      <a:lt2>
        <a:srgbClr val="ECE9C6"/>
      </a:lt2>
      <a:accent1>
        <a:srgbClr val="873624"/>
      </a:accent1>
      <a:accent2>
        <a:srgbClr val="D6862D"/>
      </a:accent2>
      <a:accent3>
        <a:srgbClr val="D0BE40"/>
      </a:accent3>
      <a:accent4>
        <a:srgbClr val="877F6C"/>
      </a:accent4>
      <a:accent5>
        <a:srgbClr val="972109"/>
      </a:accent5>
      <a:accent6>
        <a:srgbClr val="AEB795"/>
      </a:accent6>
      <a:hlink>
        <a:srgbClr val="CC9900"/>
      </a:hlink>
      <a:folHlink>
        <a:srgbClr val="B2B2B2"/>
      </a:folHlink>
    </a:clrScheme>
    <a:fontScheme name="Литейная">
      <a:maj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Литейная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80000"/>
              </a:schemeClr>
            </a:gs>
            <a:gs pos="62000">
              <a:schemeClr val="phClr">
                <a:tint val="30000"/>
                <a:satMod val="180000"/>
              </a:schemeClr>
            </a:gs>
            <a:gs pos="100000">
              <a:schemeClr val="phClr">
                <a:tint val="22000"/>
                <a:satMod val="18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58000"/>
                <a:satMod val="150000"/>
              </a:schemeClr>
            </a:gs>
            <a:gs pos="72000">
              <a:schemeClr val="phClr">
                <a:tint val="90000"/>
                <a:satMod val="135000"/>
              </a:schemeClr>
            </a:gs>
            <a:gs pos="100000">
              <a:schemeClr val="phClr">
                <a:tint val="8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80000"/>
            </a:schemeClr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000000"/>
            </a:lightRig>
          </a:scene3d>
          <a:sp3d prstMaterial="matte">
            <a:bevelT w="63500" h="635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5000"/>
                <a:satMod val="400000"/>
              </a:schemeClr>
            </a:gs>
            <a:gs pos="20000">
              <a:schemeClr val="phClr">
                <a:tint val="80000"/>
                <a:satMod val="355000"/>
              </a:schemeClr>
            </a:gs>
            <a:gs pos="100000">
              <a:schemeClr val="phClr">
                <a:tint val="95000"/>
                <a:shade val="55000"/>
                <a:satMod val="355000"/>
              </a:schemeClr>
            </a:gs>
          </a:gsLst>
          <a:path path="circle">
            <a:fillToRect l="67500" t="35000" r="32500" b="65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0"/>
                <a:satMod val="120000"/>
              </a:schemeClr>
              <a:schemeClr val="phClr">
                <a:tint val="70000"/>
                <a:satMod val="250000"/>
              </a:schemeClr>
            </a:duotone>
          </a:blip>
          <a:tile tx="0" ty="0" sx="50000" sy="50000" flip="none" algn="t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Foundry</Template>
  <TotalTime>179</TotalTime>
  <Words>753</Words>
  <Application>Microsoft Office PowerPoint</Application>
  <PresentationFormat>Экран (4:3)</PresentationFormat>
  <Paragraphs>35</Paragraphs>
  <Slides>9</Slides>
  <Notes>0</Notes>
  <HiddenSlides>0</HiddenSlides>
  <MMClips>4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0" baseType="lpstr">
      <vt:lpstr>Литейная</vt:lpstr>
      <vt:lpstr>Моцарт, Вольфганг Амадей </vt:lpstr>
      <vt:lpstr>Биография</vt:lpstr>
      <vt:lpstr>Последний год</vt:lpstr>
      <vt:lpstr>Смерть Моцарта</vt:lpstr>
      <vt:lpstr>Творчество</vt:lpstr>
      <vt:lpstr>Творчество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Моцарт, Вольфганг Амадей </dc:title>
  <cp:lastModifiedBy>Рыжая</cp:lastModifiedBy>
  <cp:revision>8</cp:revision>
  <dcterms:modified xsi:type="dcterms:W3CDTF">2013-11-08T20:09:54Z</dcterms:modified>
</cp:coreProperties>
</file>