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84976" cy="381642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Обособленные члены предложения»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r>
              <a:rPr lang="ru-RU" sz="30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1) с союзами: </a:t>
            </a:r>
            <a:r>
              <a:rPr lang="ru-RU" sz="2400" cap="none" dirty="0" smtClean="0">
                <a:latin typeface="Times New Roman" pitchFamily="18" charset="0"/>
                <a:cs typeface="Times New Roman" pitchFamily="18" charset="0"/>
              </a:rPr>
              <a:t>как, словно, точно, будто, что, чем, нежели</a:t>
            </a: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 и др., если имеют значения:</a:t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- сравнения: </a:t>
            </a:r>
            <a:r>
              <a:rPr lang="ru-RU" sz="3200" b="0" i="1" cap="none" dirty="0" smtClean="0">
                <a:latin typeface="Times New Roman" pitchFamily="18" charset="0"/>
                <a:cs typeface="Times New Roman" pitchFamily="18" charset="0"/>
              </a:rPr>
              <a:t>дождь полил, </a:t>
            </a:r>
            <a:r>
              <a:rPr lang="ru-RU" sz="3200" b="0" i="1" u="wavy" cap="none" dirty="0" smtClean="0">
                <a:latin typeface="Times New Roman" pitchFamily="18" charset="0"/>
                <a:cs typeface="Times New Roman" pitchFamily="18" charset="0"/>
              </a:rPr>
              <a:t>будто из решета.</a:t>
            </a: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- уподобления: </a:t>
            </a:r>
            <a:r>
              <a:rPr lang="ru-RU" sz="3200" b="0" i="1" cap="none" dirty="0" smtClean="0">
                <a:latin typeface="Times New Roman" pitchFamily="18" charset="0"/>
                <a:cs typeface="Times New Roman" pitchFamily="18" charset="0"/>
              </a:rPr>
              <a:t>зубы у неё были, </a:t>
            </a:r>
            <a:r>
              <a:rPr lang="ru-RU" sz="3200" b="0" i="1" u="wavy" cap="none" dirty="0" smtClean="0">
                <a:latin typeface="Times New Roman" pitchFamily="18" charset="0"/>
                <a:cs typeface="Times New Roman" pitchFamily="18" charset="0"/>
              </a:rPr>
              <a:t>как жемчуг.</a:t>
            </a: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2) с союзом </a:t>
            </a:r>
            <a:r>
              <a:rPr lang="ru-RU" sz="3200" i="1" cap="none" dirty="0" smtClean="0">
                <a:latin typeface="Times New Roman" pitchFamily="18" charset="0"/>
                <a:cs typeface="Times New Roman" pitchFamily="18" charset="0"/>
              </a:rPr>
              <a:t>как и</a:t>
            </a:r>
            <a: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0" i="1" cap="none" dirty="0" smtClean="0">
                <a:latin typeface="Times New Roman" pitchFamily="18" charset="0"/>
                <a:cs typeface="Times New Roman" pitchFamily="18" charset="0"/>
              </a:rPr>
              <a:t>Маша, </a:t>
            </a:r>
            <a:r>
              <a:rPr lang="ru-RU" sz="3200" b="0" i="1" u="wavy" cap="none" dirty="0" smtClean="0">
                <a:latin typeface="Times New Roman" pitchFamily="18" charset="0"/>
                <a:cs typeface="Times New Roman" pitchFamily="18" charset="0"/>
              </a:rPr>
              <a:t>как и все остальные</a:t>
            </a:r>
            <a:r>
              <a:rPr lang="ru-RU" sz="3200" b="0" i="1" cap="none" dirty="0" smtClean="0">
                <a:latin typeface="Times New Roman" pitchFamily="18" charset="0"/>
                <a:cs typeface="Times New Roman" pitchFamily="18" charset="0"/>
              </a:rPr>
              <a:t>, подготовилась к экзамену хорошо.</a:t>
            </a:r>
            <a:r>
              <a:rPr lang="ru-RU" sz="30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0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"/>
            <a:ext cx="9144000" cy="148478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Обособление сравнительных оборотов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Сравнительные обороты обособляются: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0000"/>
          </a:bodyPr>
          <a:lstStyle/>
          <a:p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1. Носят фразеологический характер: 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Пристал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словно банный лист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. Дождь лил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как из ведра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2. Имеют значение обстоятельства образа действия (сравнительный оборот отвечает на вопрос </a:t>
            </a:r>
            <a:r>
              <a:rPr lang="ru-RU" sz="2700" i="1" cap="none" dirty="0" smtClean="0">
                <a:latin typeface="Times New Roman" pitchFamily="18" charset="0"/>
                <a:cs typeface="Times New Roman" pitchFamily="18" charset="0"/>
              </a:rPr>
              <a:t>как?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, часто его можно заменить наречием или существительным в Т.п.): 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Мы ходим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как по кругу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Мы ходим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 (как?) 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как по кругу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. Можно заменить сущ. в Т.П.: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 кругом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3) Оборот с союзом </a:t>
            </a:r>
            <a:r>
              <a:rPr lang="ru-RU" sz="2700" i="1" cap="none" dirty="0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 выражает значение </a:t>
            </a:r>
            <a:r>
              <a:rPr lang="ru-RU" sz="2700" i="1" cap="none" dirty="0" smtClean="0">
                <a:latin typeface="Times New Roman" pitchFamily="18" charset="0"/>
                <a:cs typeface="Times New Roman" pitchFamily="18" charset="0"/>
              </a:rPr>
              <a:t>«в качестве»: 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Дело не в квалификации: он мне не нравится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как человек.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4) Оборот с </a:t>
            </a:r>
            <a:r>
              <a:rPr lang="ru-RU" sz="2700" i="1" cap="none" dirty="0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700" b="0" cap="none" dirty="0" smtClean="0">
                <a:latin typeface="Times New Roman" pitchFamily="18" charset="0"/>
                <a:cs typeface="Times New Roman" pitchFamily="18" charset="0"/>
              </a:rPr>
              <a:t> входит в часть составного именного сказуемого или тесно связан со сказуемым по смыслу: С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ад был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как лес</a:t>
            </a:r>
            <a:r>
              <a:rPr lang="ru-RU" sz="2700" b="0" i="1" cap="none" dirty="0" smtClean="0">
                <a:latin typeface="Times New Roman" pitchFamily="18" charset="0"/>
                <a:cs typeface="Times New Roman" pitchFamily="18" charset="0"/>
              </a:rPr>
              <a:t>. О чувствах он писал </a:t>
            </a:r>
            <a:r>
              <a:rPr lang="ru-RU" sz="2700" b="0" i="1" u="wavy" cap="none" dirty="0" smtClean="0">
                <a:latin typeface="Times New Roman" pitchFamily="18" charset="0"/>
                <a:cs typeface="Times New Roman" pitchFamily="18" charset="0"/>
              </a:rPr>
              <a:t>как о чём-то очень для него важном.</a:t>
            </a:r>
            <a:r>
              <a:rPr lang="ru-RU" sz="2000" b="0" i="1" u="wavy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i="1" u="wavy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i="1" u="wavy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Сравнительные обороты не обособляются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Уточняющие члены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относятся к уточняемому слову и отвечает на тот же вопрос, например: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где именно? когда именно? кто именно? какой именно?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и др. Чаще всего уточнение передаётся обособленными обстоятельствами места и времени, но могут быть и другие случаи. Уточняющие члены могут относиться к дополнению, определению или главным членам предложения. Уточняющие члены обособляются, выделяясь в устной речи интонационно, а в письменной – запятыми, скобками или тире: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Мы засиделись допоздна, до самой ночи.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Внизу, в раскинувшейся перед нами долине, шумел ручей.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Уточняющий член стоит обычно после уточняемого. Они связаны интонационно.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Уточняющие члены могут вводиться в осложняемое предложение: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с помощью союзов: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то есть, а именно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 готовлюсь к заданию ЕГЭ С1, то есть к сочинению.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также слов: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особенно, даже, в частности, главным образом,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например: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Повсюду, особенно в гостиной, было чисто и красиво.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264696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Обособление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способ смыслового выделения или уточнения. Обособляются только второстепенные члены предложения. Обычно обособления позволяют представить информацию более детально и привлечь к ней внимание. По сравнению с обычными, необособленными членами предложения обособления обладают большей самостоятельностью.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устной речи они выделяются интонацией, а на письме отделяются или выделяются знаками препинания.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Обособления разделяют на: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ru-RU" sz="3600" b="1" u="wavyHeavy" dirty="0" smtClean="0">
                <a:latin typeface="Times New Roman" pitchFamily="18" charset="0"/>
                <a:cs typeface="Times New Roman" pitchFamily="18" charset="0"/>
              </a:rPr>
              <a:t>Обособленное определение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Мальчик,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заснувший в неудобной позе прямо на чемодане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вздрогнул.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ru-RU" sz="3600" b="1" u="dotDashHeavy" dirty="0" smtClean="0">
                <a:latin typeface="Times New Roman" pitchFamily="18" charset="0"/>
                <a:cs typeface="Times New Roman" pitchFamily="18" charset="0"/>
              </a:rPr>
              <a:t>Обособленное обстоятельство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Сашка сидел на подоконнике, </a:t>
            </a:r>
            <a:r>
              <a:rPr lang="ru-RU" i="1" u="dotDash" dirty="0" smtClean="0">
                <a:latin typeface="Times New Roman" pitchFamily="18" charset="0"/>
                <a:cs typeface="Times New Roman" pitchFamily="18" charset="0"/>
              </a:rPr>
              <a:t>ёрзая на месте и болтая ногами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600" b="1" u="dashHeavy" dirty="0" smtClean="0">
                <a:latin typeface="Times New Roman" pitchFamily="18" charset="0"/>
                <a:cs typeface="Times New Roman" pitchFamily="18" charset="0"/>
              </a:rPr>
              <a:t>Обособленное дополнение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ничего не слышал, </a:t>
            </a:r>
            <a:r>
              <a:rPr lang="ru-RU" i="1" u="dash" dirty="0" smtClean="0">
                <a:latin typeface="Times New Roman" pitchFamily="18" charset="0"/>
                <a:cs typeface="Times New Roman" pitchFamily="18" charset="0"/>
              </a:rPr>
              <a:t>кроме тиканья будильника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Обособленные определения делятся на: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согласованные;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несогласованные.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Ребёнок,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заснувший у меня на руках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внезапно проснулся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(согласованное обособленное определение, выраженное причастным оборотом)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Лёшка,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в старой куртке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ничем не отличался от деревенских ребятишек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(несогласованное обособленное определение)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Согласованное обособленное определение выражается: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причастным оборотом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Ребёнок,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спавший у меня на руках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проснулся.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двумя и более прилагательными или причастиями: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Ребёнок,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сытый и довольный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быстро заснул.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Примечание: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Одиночное согласованное определение также возможно, если определяемое слово – местоимение, например: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Он, </a:t>
            </a:r>
            <a:r>
              <a:rPr lang="ru-RU" i="1" u="wavy" dirty="0" smtClean="0">
                <a:latin typeface="Times New Roman" pitchFamily="18" charset="0"/>
                <a:cs typeface="Times New Roman" pitchFamily="18" charset="0"/>
              </a:rPr>
              <a:t>сытый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быстро заснул.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anchor="t"/>
          <a:lstStyle/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Несогласованное обособленное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выражается чаще всего именными словосочетаниями и относится к местоимениям или именам собственным: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Как вы, </a:t>
            </a:r>
            <a:r>
              <a:rPr lang="ru-RU" sz="4400" i="1" u="wavy" dirty="0" smtClean="0">
                <a:latin typeface="Times New Roman" pitchFamily="18" charset="0"/>
                <a:cs typeface="Times New Roman" pitchFamily="18" charset="0"/>
              </a:rPr>
              <a:t>с вашим умом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не поняли её замысла?</a:t>
            </a: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   Ольга, </a:t>
            </a:r>
            <a:r>
              <a:rPr lang="ru-RU" sz="4400" i="1" u="wavy" dirty="0" smtClean="0">
                <a:latin typeface="Times New Roman" pitchFamily="18" charset="0"/>
                <a:cs typeface="Times New Roman" pitchFamily="18" charset="0"/>
              </a:rPr>
              <a:t>в подвенечном платье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была необыкновенно хороша.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6381328"/>
          </a:xfrm>
        </p:spPr>
        <p:txBody>
          <a:bodyPr anchor="ctr"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Приложение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это особый вид определения, выраженный существительным в том же числе и падеже, что и существительное или местоимение, которое оно определяет: попрыгунья-стрекоза, краса-девица.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Приложение может быть: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1) одиночным: 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Мишка, </a:t>
            </a:r>
            <a:r>
              <a:rPr lang="ru-RU" sz="4000" i="1" u="wavy" dirty="0" smtClean="0">
                <a:latin typeface="Times New Roman" pitchFamily="18" charset="0"/>
                <a:cs typeface="Times New Roman" pitchFamily="18" charset="0"/>
              </a:rPr>
              <a:t>непоседа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, замучил всех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2) распространённым: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Мишка, </a:t>
            </a:r>
            <a:r>
              <a:rPr lang="ru-RU" sz="4000" i="1" u="wavy" dirty="0" smtClean="0">
                <a:latin typeface="Times New Roman" pitchFamily="18" charset="0"/>
                <a:cs typeface="Times New Roman" pitchFamily="18" charset="0"/>
              </a:rPr>
              <a:t>страшный непоседа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, замучил всех.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Обособленные дополнения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Обособляются дополнения, выраженные существительными с предлогами: 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кроме, помимо, сверх, за исключением, включая, исключая, вместо, наряду 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 В них передаются значения включения, исключения или замещения.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Никто, </a:t>
            </a:r>
            <a:r>
              <a:rPr lang="ru-RU" sz="6000" i="1" u="dash" dirty="0" smtClean="0">
                <a:latin typeface="Times New Roman" pitchFamily="18" charset="0"/>
                <a:cs typeface="Times New Roman" pitchFamily="18" charset="0"/>
              </a:rPr>
              <a:t>кроме Ивана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, не знал ответа на вопрос учителя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0000"/>
          </a:bodyPr>
          <a:lstStyle/>
          <a:p>
            <a: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 1) деепричастиями:</a:t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 - одиночными:  </a:t>
            </a:r>
            <a:r>
              <a:rPr lang="ru-RU" sz="3100" b="0" i="1" u="dotDash" cap="none" dirty="0" smtClean="0">
                <a:latin typeface="Times New Roman" pitchFamily="18" charset="0"/>
                <a:cs typeface="Times New Roman" pitchFamily="18" charset="0"/>
              </a:rPr>
              <a:t>поев</a:t>
            </a: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, ребёнок заснул.</a:t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 - в составе деепричастных оборотов:  </a:t>
            </a:r>
            <a:r>
              <a:rPr lang="ru-RU" sz="3100" b="0" i="1" u="dotDash" cap="none" dirty="0" smtClean="0">
                <a:latin typeface="Times New Roman" pitchFamily="18" charset="0"/>
                <a:cs typeface="Times New Roman" pitchFamily="18" charset="0"/>
              </a:rPr>
              <a:t>обсудив результаты работы</a:t>
            </a:r>
            <a:r>
              <a:rPr lang="ru-RU" sz="3100" b="0" i="1" cap="none" dirty="0" smtClean="0">
                <a:latin typeface="Times New Roman" pitchFamily="18" charset="0"/>
                <a:cs typeface="Times New Roman" pitchFamily="18" charset="0"/>
              </a:rPr>
              <a:t>, мы разошлись.</a:t>
            </a: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2) обстоятельствами с предлогом</a:t>
            </a:r>
            <a:r>
              <a:rPr lang="ru-RU" sz="3100" b="0" i="1" cap="none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i="1" cap="none" dirty="0" smtClean="0">
                <a:latin typeface="Times New Roman" pitchFamily="18" charset="0"/>
                <a:cs typeface="Times New Roman" pitchFamily="18" charset="0"/>
              </a:rPr>
              <a:t>несмотря на</a:t>
            </a: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3100" b="0" i="1" u="dotDash" cap="none" dirty="0" smtClean="0">
                <a:latin typeface="Times New Roman" pitchFamily="18" charset="0"/>
                <a:cs typeface="Times New Roman" pitchFamily="18" charset="0"/>
              </a:rPr>
              <a:t>несмотря на дождь</a:t>
            </a:r>
            <a:r>
              <a:rPr lang="ru-RU" sz="3100" b="0" i="1" cap="none" dirty="0" smtClean="0">
                <a:latin typeface="Times New Roman" pitchFamily="18" charset="0"/>
                <a:cs typeface="Times New Roman" pitchFamily="18" charset="0"/>
              </a:rPr>
              <a:t>, дети убежали гулять.</a:t>
            </a: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3) сравнительными оборотами с союзами: </a:t>
            </a:r>
            <a:r>
              <a:rPr lang="ru-RU" sz="3100" i="1" cap="none" dirty="0" smtClean="0">
                <a:latin typeface="Times New Roman" pitchFamily="18" charset="0"/>
                <a:cs typeface="Times New Roman" pitchFamily="18" charset="0"/>
              </a:rPr>
              <a:t>как, будто, точно, словно, что, чем, нежели</a:t>
            </a:r>
            <a:r>
              <a:rPr lang="ru-RU" sz="3100" b="0" cap="none" dirty="0" smtClean="0">
                <a:latin typeface="Times New Roman" pitchFamily="18" charset="0"/>
                <a:cs typeface="Times New Roman" pitchFamily="18" charset="0"/>
              </a:rPr>
              <a:t> и др.: </a:t>
            </a:r>
            <a:r>
              <a:rPr lang="ru-RU" sz="3100" b="0" i="1" cap="none" dirty="0" smtClean="0">
                <a:latin typeface="Times New Roman" pitchFamily="18" charset="0"/>
                <a:cs typeface="Times New Roman" pitchFamily="18" charset="0"/>
              </a:rPr>
              <a:t>облака, </a:t>
            </a:r>
            <a:r>
              <a:rPr lang="ru-RU" sz="3100" b="0" i="1" u="dotDash" cap="none" dirty="0" smtClean="0">
                <a:latin typeface="Times New Roman" pitchFamily="18" charset="0"/>
                <a:cs typeface="Times New Roman" pitchFamily="18" charset="0"/>
              </a:rPr>
              <a:t>как ватные</a:t>
            </a:r>
            <a:r>
              <a:rPr lang="ru-RU" sz="3100" b="0" i="1" cap="none" dirty="0" smtClean="0">
                <a:latin typeface="Times New Roman" pitchFamily="18" charset="0"/>
                <a:cs typeface="Times New Roman" pitchFamily="18" charset="0"/>
              </a:rPr>
              <a:t>, низко и неспешно плыли над землёй. </a:t>
            </a:r>
            <a:r>
              <a:rPr lang="ru-RU" sz="31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252520" cy="1484784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Обособленные обстоятельства </a:t>
            </a:r>
          </a:p>
          <a:p>
            <a:pPr algn="ctr">
              <a:spcAft>
                <a:spcPts val="600"/>
              </a:spcAft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Обособляются обстоятельства, выраженные: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237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«Обособленные члены предложения»</vt:lpstr>
      <vt:lpstr>Обособление – способ смыслового выделения или уточнения. Обособляются только второстепенные члены предложения. Обычно обособления позволяют представить информацию более детально и привлечь к ней внимание. По сравнению с обычными, необособленными членами предложения обособления обладают большей самостоятельностью.  В устной речи они выделяются интонацией, а на письме отделяются или выделяются знаками препинания. </vt:lpstr>
      <vt:lpstr>Слайд 3</vt:lpstr>
      <vt:lpstr>Слайд 4</vt:lpstr>
      <vt:lpstr>Слайд 5</vt:lpstr>
      <vt:lpstr>Слайд 6</vt:lpstr>
      <vt:lpstr>Приложение – это особый вид определения, выраженный существительным в том же числе и падеже, что и существительное или местоимение, которое оно определяет: попрыгунья-стрекоза, краса-девица.  Приложение может быть: 1) одиночным: Мишка, непоседа, замучил всех; 2) распространённым: Мишка, страшный непоседа, замучил всех.  </vt:lpstr>
      <vt:lpstr>Обособленные дополнения  Обособляются дополнения, выраженные существительными с предлогами: кроме, помимо, сверх, за исключением, включая, исключая, вместо, наряду с. В них передаются значения включения, исключения или замещения.   Никто, кроме Ивана, не знал ответа на вопрос учителя. </vt:lpstr>
      <vt:lpstr>  1) деепричастиями:  - одиночными:  поев, ребёнок заснул.  - в составе деепричастных оборотов:  обсудив результаты работы, мы разошлись.  2) обстоятельствами с предлогом несмотря на:  несмотря на дождь, дети убежали гулять.  3) сравнительными оборотами с союзами: как, будто, точно, словно, что, чем, нежели и др.: облака, как ватные, низко и неспешно плыли над землёй.     </vt:lpstr>
      <vt:lpstr> 1) с союзами: как, словно, точно, будто, что, чем, нежели и др., если имеют значения:  - сравнения: дождь полил, будто из решета. - уподобления: зубы у неё были, как жемчуг.  2) с союзом как и: Маша, как и все остальные, подготовилась к экзамену хорошо. </vt:lpstr>
      <vt:lpstr>1. Носят фразеологический характер: Пристал словно банный лист. Дождь лил как из ведра.  2. Имеют значение обстоятельства образа действия (сравнительный оборот отвечает на вопрос как?, часто его можно заменить наречием или существительным в Т.п.): Мы ходим как по кругу. Мы ходим (как?) как по кругу. Можно заменить сущ. в Т.П.: кругом.  3) Оборот с союзом как выражает значение «в качестве»: Дело не в квалификации: он мне не нравится как человек.  4) Оборот с как входит в часть составного именного сказуемого или тесно связан со сказуемым по смыслу: Сад был как лес. О чувствах он писал как о чём-то очень для него важном. </vt:lpstr>
      <vt:lpstr>Уточняющие члены относятся к уточняемому слову и отвечает на тот же вопрос, например: где именно? когда именно? кто именно? какой именно? и др. Чаще всего уточнение передаётся обособленными обстоятельствами места и времени, но могут быть и другие случаи. Уточняющие члены могут относиться к дополнению, определению или главным членам предложения. Уточняющие члены обособляются, выделяясь в устной речи интонационно, а в письменной – запятыми, скобками или тире:  Мы засиделись допоздна, до самой ночи. Внизу, в раскинувшейся перед нами долине, шумел ручей.  Уточняющий член стоит обычно после уточняемого. Они связаны интонационно. Уточняющие члены могут вводиться в осложняемое предложение:  1) с помощью союзов: то есть, а именно: Я готовлюсь к заданию ЕГЭ С1, то есть к сочинению.  2) также слов: особенно, даже, в частности, главным образом, например: Повсюду, особенно в гостиной, было чисто и красиво.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«Обособленные члены предложения»</dc:title>
  <dc:creator>оля</dc:creator>
  <cp:lastModifiedBy>оля</cp:lastModifiedBy>
  <cp:revision>11</cp:revision>
  <dcterms:created xsi:type="dcterms:W3CDTF">2013-12-24T19:03:10Z</dcterms:created>
  <dcterms:modified xsi:type="dcterms:W3CDTF">2014-06-03T14:41:28Z</dcterms:modified>
</cp:coreProperties>
</file>