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7"/>
  </p:notesMasterIdLst>
  <p:sldIdLst>
    <p:sldId id="256" r:id="rId3"/>
    <p:sldId id="259" r:id="rId4"/>
    <p:sldId id="257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C12"/>
    <a:srgbClr val="39471D"/>
    <a:srgbClr val="3E17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248" y="-72"/>
      </p:cViewPr>
      <p:guideLst>
        <p:guide orient="horz" pos="43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31BBC-A6FE-49BC-ABFA-8CA39579DBC1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D1A6E-7C18-4071-8382-0B4DDFC3D1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882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D1A6E-7C18-4071-8382-0B4DDFC3D1D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7356" y="1428737"/>
            <a:ext cx="5429288" cy="1470025"/>
          </a:xfrm>
        </p:spPr>
        <p:txBody>
          <a:bodyPr>
            <a:scene3d>
              <a:camera prst="orthographicFront"/>
              <a:lightRig rig="threePt" dir="t"/>
            </a:scene3d>
            <a:sp3d extrusionH="44450"/>
          </a:bodyPr>
          <a:lstStyle>
            <a:lvl1pPr>
              <a:defRPr>
                <a:solidFill>
                  <a:srgbClr val="232C12"/>
                </a:solidFill>
                <a:effectLst>
                  <a:outerShdw dist="63500" dir="2700000" algn="tl" rotWithShape="0">
                    <a:schemeClr val="bg1">
                      <a:alpha val="59000"/>
                    </a:schemeClr>
                  </a:outerShdw>
                </a:effectLst>
                <a:latin typeface="Calibri (Headings)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1604" y="2928934"/>
            <a:ext cx="6000792" cy="714380"/>
          </a:xfrm>
        </p:spPr>
        <p:txBody>
          <a:bodyPr/>
          <a:lstStyle>
            <a:lvl1pPr marL="0" indent="0" algn="ctr">
              <a:buNone/>
              <a:defRPr b="0" cap="none" spc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5400000" algn="t" rotWithShape="0">
                    <a:schemeClr val="bg1"/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BC59-6758-4E30-BB31-19818DAEEE64}" type="datetimeFigureOut">
              <a:rPr lang="ru-RU" smtClean="0"/>
              <a:pPr/>
              <a:t>04.05.2014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0E81-14DE-40AB-8A3F-EE8E8E617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BC59-6758-4E30-BB31-19818DAEEE64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0E81-14DE-40AB-8A3F-EE8E8E617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BC59-6758-4E30-BB31-19818DAEEE64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0E81-14DE-40AB-8A3F-EE8E8E617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buFontTx/>
              <a:buBlip>
                <a:blip r:embed="rId3"/>
              </a:buBlip>
              <a:defRPr/>
            </a:lvl6pPr>
            <a:lvl7pPr>
              <a:buFontTx/>
              <a:buBlip>
                <a:blip r:embed="rId4"/>
              </a:buBlip>
              <a:defRPr/>
            </a:lvl7pPr>
            <a:lvl8pPr>
              <a:buFontTx/>
              <a:buBlip>
                <a:blip r:embed="rId5"/>
              </a:buBlip>
              <a:defRPr/>
            </a:lvl8pPr>
            <a:lvl9pPr>
              <a:buFontTx/>
              <a:buBlip>
                <a:blip r:embed="rId6"/>
              </a:buBlip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BC59-6758-4E30-BB31-19818DAEEE64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0E81-14DE-40AB-8A3F-EE8E8E617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BC59-6758-4E30-BB31-19818DAEEE64}" type="datetimeFigureOut">
              <a:rPr lang="ru-RU" smtClean="0"/>
              <a:pPr/>
              <a:t>04.05.2014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0E81-14DE-40AB-8A3F-EE8E8E617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BC59-6758-4E30-BB31-19818DAEEE64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0E81-14DE-40AB-8A3F-EE8E8E617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BC59-6758-4E30-BB31-19818DAEEE64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0E81-14DE-40AB-8A3F-EE8E8E617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BC59-6758-4E30-BB31-19818DAEEE64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0E81-14DE-40AB-8A3F-EE8E8E617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BC59-6758-4E30-BB31-19818DAEEE64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0E81-14DE-40AB-8A3F-EE8E8E617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BC59-6758-4E30-BB31-19818DAEEE64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0E81-14DE-40AB-8A3F-EE8E8E617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BC59-6758-4E30-BB31-19818DAEEE64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0E81-14DE-40AB-8A3F-EE8E8E617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44450"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32C12"/>
                </a:solidFill>
                <a:latin typeface="+mn-lt"/>
                <a:ea typeface="Verdana" pitchFamily="34" charset="0"/>
                <a:cs typeface="Arial" pitchFamily="34" charset="0"/>
              </a:defRPr>
            </a:lvl1pPr>
          </a:lstStyle>
          <a:p>
            <a:fld id="{40C6BC59-6758-4E30-BB31-19818DAEEE64}" type="datetimeFigureOut">
              <a:rPr lang="ru-RU" smtClean="0"/>
              <a:pPr/>
              <a:t>04.05.2014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>
                <a:solidFill>
                  <a:srgbClr val="232C12"/>
                </a:solidFill>
                <a:latin typeface="+mn-lt"/>
                <a:ea typeface="Verdana" pitchFamily="34" charset="0"/>
                <a:cs typeface="Arial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32C12"/>
                </a:solidFill>
                <a:latin typeface="+mn-lt"/>
                <a:ea typeface="Verdana" pitchFamily="34" charset="0"/>
                <a:cs typeface="Arial" pitchFamily="34" charset="0"/>
              </a:defRPr>
            </a:lvl1pPr>
          </a:lstStyle>
          <a:p>
            <a:fld id="{7F670E81-14DE-40AB-8A3F-EE8E8E6179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3E1716"/>
          </a:solidFill>
          <a:latin typeface="+mj-lt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b="1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b="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sz="24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7"/>
        </a:buBlip>
        <a:defRPr sz="20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8"/>
        </a:buBlip>
        <a:defRPr sz="20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7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C%D0%BE%D0%B2%D0%B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uk.wikipedia.org/wiki/%D0%92%D1%96%D0%B4%D0%BC%D1%96%D0%BD%D0%BE%D0%BA" TargetMode="External"/><Relationship Id="rId4" Type="http://schemas.openxmlformats.org/officeDocument/2006/relationships/hyperlink" Target="http://uk.wikipedia.org/wiki/%D0%93%D1%80%D0%B0%D0%BC%D0%B0%D1%82%D0%B8%D0%BA%D0%B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прикметник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 err="1">
                <a:effectLst/>
              </a:rPr>
              <a:t>Прикме́тник</a:t>
            </a:r>
            <a:r>
              <a:rPr lang="ru-RU" dirty="0">
                <a:effectLst/>
              </a:rPr>
              <a:t> — </a:t>
            </a:r>
            <a:r>
              <a:rPr lang="ru-RU" dirty="0" err="1">
                <a:effectLst/>
              </a:rPr>
              <a:t>самостійна</a:t>
            </a:r>
            <a:r>
              <a:rPr lang="ru-RU" dirty="0">
                <a:effectLst/>
              </a:rPr>
              <a:t> частина </a:t>
            </a:r>
            <a:r>
              <a:rPr lang="ru-RU" dirty="0" err="1">
                <a:effectLst/>
                <a:hlinkClick r:id="rId3" tooltip="Мова"/>
              </a:rPr>
              <a:t>мови</a:t>
            </a:r>
            <a:r>
              <a:rPr lang="ru-RU" dirty="0">
                <a:effectLst/>
              </a:rPr>
              <a:t>, що </a:t>
            </a:r>
            <a:r>
              <a:rPr lang="ru-RU" dirty="0" err="1">
                <a:effectLst/>
              </a:rPr>
              <a:t>виражає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ознаку</a:t>
            </a:r>
            <a:r>
              <a:rPr lang="ru-RU" dirty="0">
                <a:effectLst/>
              </a:rPr>
              <a:t> предмета, </a:t>
            </a:r>
            <a:r>
              <a:rPr lang="ru-RU" dirty="0" err="1">
                <a:effectLst/>
                <a:hlinkClick r:id="rId4" tooltip="Граматика"/>
              </a:rPr>
              <a:t>граматично</a:t>
            </a:r>
            <a:r>
              <a:rPr lang="ru-RU" dirty="0">
                <a:effectLst/>
              </a:rPr>
              <a:t> </a:t>
            </a:r>
            <a:r>
              <a:rPr lang="ru-RU" dirty="0" err="1">
                <a:effectLst/>
              </a:rPr>
              <a:t>виявлену</a:t>
            </a:r>
            <a:r>
              <a:rPr lang="ru-RU" dirty="0">
                <a:effectLst/>
              </a:rPr>
              <a:t> в </a:t>
            </a:r>
            <a:r>
              <a:rPr lang="ru-RU" dirty="0" err="1">
                <a:effectLst/>
              </a:rPr>
              <a:t>категоріях</a:t>
            </a:r>
            <a:r>
              <a:rPr lang="ru-RU" dirty="0">
                <a:effectLst/>
              </a:rPr>
              <a:t> роду, числа і </a:t>
            </a:r>
            <a:r>
              <a:rPr lang="ru-RU" dirty="0" err="1">
                <a:effectLst/>
                <a:hlinkClick r:id="rId5" tooltip="Відмінок"/>
              </a:rPr>
              <a:t>відмінка</a:t>
            </a:r>
            <a:r>
              <a:rPr lang="ru-RU" dirty="0">
                <a:effectLst/>
              </a:rPr>
              <a:t> та </a:t>
            </a:r>
            <a:r>
              <a:rPr lang="ru-RU" dirty="0" err="1">
                <a:effectLst/>
              </a:rPr>
              <a:t>відповідає</a:t>
            </a:r>
            <a:r>
              <a:rPr lang="ru-RU" dirty="0">
                <a:effectLst/>
              </a:rPr>
              <a:t> на </a:t>
            </a:r>
            <a:r>
              <a:rPr lang="ru-RU" dirty="0" err="1">
                <a:effectLst/>
              </a:rPr>
              <a:t>питання</a:t>
            </a:r>
            <a:r>
              <a:rPr lang="ru-RU" dirty="0">
                <a:effectLst/>
              </a:rPr>
              <a:t> </a:t>
            </a:r>
            <a:r>
              <a:rPr lang="ru-RU" i="1" dirty="0" err="1">
                <a:effectLst/>
              </a:rPr>
              <a:t>який</a:t>
            </a:r>
            <a:r>
              <a:rPr lang="ru-RU" dirty="0">
                <a:effectLst/>
              </a:rPr>
              <a:t>? </a:t>
            </a:r>
            <a:r>
              <a:rPr lang="ru-RU" i="1" dirty="0">
                <a:effectLst/>
              </a:rPr>
              <a:t>яка</a:t>
            </a:r>
            <a:r>
              <a:rPr lang="ru-RU" dirty="0">
                <a:effectLst/>
              </a:rPr>
              <a:t>? </a:t>
            </a:r>
            <a:r>
              <a:rPr lang="ru-RU" i="1" dirty="0">
                <a:effectLst/>
              </a:rPr>
              <a:t>яке</a:t>
            </a:r>
            <a:r>
              <a:rPr lang="ru-RU" dirty="0">
                <a:effectLst/>
              </a:rPr>
              <a:t>? </a:t>
            </a:r>
            <a:r>
              <a:rPr lang="ru-RU" i="1" dirty="0">
                <a:effectLst/>
              </a:rPr>
              <a:t>які</a:t>
            </a:r>
            <a:r>
              <a:rPr lang="ru-RU" dirty="0">
                <a:effectLst/>
              </a:rPr>
              <a:t>? </a:t>
            </a:r>
            <a:r>
              <a:rPr lang="ru-RU" i="1" dirty="0">
                <a:effectLst/>
              </a:rPr>
              <a:t>чий</a:t>
            </a:r>
            <a:r>
              <a:rPr lang="ru-RU" dirty="0">
                <a:effectLst/>
              </a:rPr>
              <a:t>? </a:t>
            </a:r>
            <a:r>
              <a:rPr lang="ru-RU" i="1" dirty="0">
                <a:effectLst/>
              </a:rPr>
              <a:t>чия</a:t>
            </a:r>
            <a:r>
              <a:rPr lang="ru-RU" dirty="0">
                <a:effectLst/>
              </a:rPr>
              <a:t>? </a:t>
            </a:r>
            <a:r>
              <a:rPr lang="ru-RU" i="1" dirty="0" err="1">
                <a:effectLst/>
              </a:rPr>
              <a:t>чиє</a:t>
            </a:r>
            <a:r>
              <a:rPr lang="ru-RU" dirty="0">
                <a:effectLst/>
              </a:rPr>
              <a:t>? </a:t>
            </a:r>
            <a:r>
              <a:rPr lang="ru-RU" i="1" dirty="0" err="1">
                <a:effectLst/>
              </a:rPr>
              <a:t>чиї</a:t>
            </a:r>
            <a:r>
              <a:rPr lang="ru-RU" dirty="0">
                <a:effectLst/>
              </a:rPr>
              <a:t>?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/>
              <a:t>ТВЕРДІ ТА М'ЯКІ ПРИКМЕТНИКИ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0" dirty="0" smtClean="0"/>
              <a:t>До</a:t>
            </a:r>
            <a:r>
              <a:rPr lang="ru-RU" b="0" dirty="0"/>
              <a:t> </a:t>
            </a:r>
            <a:r>
              <a:rPr lang="ru-RU" i="1" dirty="0" err="1"/>
              <a:t>твердої</a:t>
            </a:r>
            <a:r>
              <a:rPr lang="ru-RU" i="1" dirty="0"/>
              <a:t> </a:t>
            </a:r>
            <a:r>
              <a:rPr lang="ru-RU" i="1" dirty="0" err="1"/>
              <a:t>групи</a:t>
            </a:r>
            <a:r>
              <a:rPr lang="ru-RU" b="0" dirty="0"/>
              <a:t> належать:</a:t>
            </a:r>
          </a:p>
          <a:p>
            <a:r>
              <a:rPr lang="ru-RU" b="0" dirty="0" err="1"/>
              <a:t>прикметники</a:t>
            </a:r>
            <a:r>
              <a:rPr lang="ru-RU" b="0" dirty="0"/>
              <a:t>, основа </a:t>
            </a:r>
            <a:r>
              <a:rPr lang="ru-RU" b="0" dirty="0" err="1"/>
              <a:t>яких</a:t>
            </a:r>
            <a:r>
              <a:rPr lang="ru-RU" b="0" dirty="0"/>
              <a:t> </a:t>
            </a:r>
            <a:r>
              <a:rPr lang="ru-RU" b="0" dirty="0" err="1"/>
              <a:t>закінчується</a:t>
            </a:r>
            <a:r>
              <a:rPr lang="ru-RU" b="0" dirty="0"/>
              <a:t> на </a:t>
            </a:r>
            <a:r>
              <a:rPr lang="ru-RU" b="0" dirty="0" err="1"/>
              <a:t>твердий</a:t>
            </a:r>
            <a:r>
              <a:rPr lang="ru-RU" b="0" dirty="0"/>
              <a:t> </a:t>
            </a:r>
            <a:r>
              <a:rPr lang="ru-RU" b="0" dirty="0" err="1"/>
              <a:t>приголосний</a:t>
            </a:r>
            <a:r>
              <a:rPr lang="ru-RU" b="0" dirty="0"/>
              <a:t> (</a:t>
            </a:r>
            <a:r>
              <a:rPr lang="ru-RU" b="0" i="1" dirty="0" err="1"/>
              <a:t>вразливий</a:t>
            </a:r>
            <a:r>
              <a:rPr lang="ru-RU" b="0" i="1" dirty="0"/>
              <a:t>, </a:t>
            </a:r>
            <a:r>
              <a:rPr lang="ru-RU" b="0" i="1" dirty="0" err="1"/>
              <a:t>добрий</a:t>
            </a:r>
            <a:r>
              <a:rPr lang="ru-RU" b="0" i="1" dirty="0"/>
              <a:t>, </a:t>
            </a:r>
            <a:r>
              <a:rPr lang="ru-RU" b="0" i="1" dirty="0" err="1"/>
              <a:t>прекрасний</a:t>
            </a:r>
            <a:r>
              <a:rPr lang="ru-RU" b="0" dirty="0"/>
              <a:t>);</a:t>
            </a:r>
          </a:p>
          <a:p>
            <a:r>
              <a:rPr lang="ru-RU" b="0" dirty="0" err="1"/>
              <a:t>всі</a:t>
            </a:r>
            <a:r>
              <a:rPr lang="ru-RU" b="0" dirty="0"/>
              <a:t> </a:t>
            </a:r>
            <a:r>
              <a:rPr lang="ru-RU" b="0" dirty="0" err="1"/>
              <a:t>присвійні</a:t>
            </a:r>
            <a:r>
              <a:rPr lang="ru-RU" b="0" dirty="0"/>
              <a:t> </a:t>
            </a:r>
            <a:r>
              <a:rPr lang="ru-RU" b="0" dirty="0" err="1"/>
              <a:t>прикметники</a:t>
            </a:r>
            <a:r>
              <a:rPr lang="ru-RU" b="0" dirty="0"/>
              <a:t> (</a:t>
            </a:r>
            <a:r>
              <a:rPr lang="ru-RU" b="0" i="1" dirty="0" err="1"/>
              <a:t>Наталчин</a:t>
            </a:r>
            <a:r>
              <a:rPr lang="ru-RU" b="0" i="1" dirty="0"/>
              <a:t>, </a:t>
            </a:r>
            <a:r>
              <a:rPr lang="ru-RU" b="0" i="1" dirty="0" err="1"/>
              <a:t>батьків</a:t>
            </a:r>
            <a:r>
              <a:rPr lang="ru-RU" b="0" i="1" dirty="0"/>
              <a:t>, тещин</a:t>
            </a:r>
            <a:r>
              <a:rPr lang="ru-RU" b="0" dirty="0"/>
              <a:t>)</a:t>
            </a:r>
          </a:p>
          <a:p>
            <a:r>
              <a:rPr lang="ru-RU" b="0" dirty="0" err="1"/>
              <a:t>короткі</a:t>
            </a:r>
            <a:r>
              <a:rPr lang="ru-RU" b="0" dirty="0"/>
              <a:t> </a:t>
            </a:r>
            <a:r>
              <a:rPr lang="ru-RU" b="0" dirty="0" err="1"/>
              <a:t>форми</a:t>
            </a:r>
            <a:r>
              <a:rPr lang="ru-RU" b="0" dirty="0"/>
              <a:t> </a:t>
            </a:r>
            <a:r>
              <a:rPr lang="ru-RU" b="0" dirty="0" err="1"/>
              <a:t>прикметників</a:t>
            </a:r>
            <a:r>
              <a:rPr lang="ru-RU" b="0" dirty="0"/>
              <a:t> (</a:t>
            </a:r>
            <a:r>
              <a:rPr lang="ru-RU" b="0" i="1" dirty="0"/>
              <a:t>годен, рад, жив</a:t>
            </a:r>
            <a:r>
              <a:rPr lang="ru-RU" b="0" dirty="0"/>
              <a:t>).</a:t>
            </a:r>
          </a:p>
          <a:p>
            <a:pPr marL="0" indent="0">
              <a:buNone/>
            </a:pPr>
            <a:r>
              <a:rPr lang="ru-RU" b="0" dirty="0"/>
              <a:t>До </a:t>
            </a:r>
            <a:r>
              <a:rPr lang="ru-RU" i="1" dirty="0" err="1"/>
              <a:t>м’якої</a:t>
            </a:r>
            <a:r>
              <a:rPr lang="ru-RU" i="1" dirty="0"/>
              <a:t> </a:t>
            </a:r>
            <a:r>
              <a:rPr lang="ru-RU" i="1" dirty="0" err="1"/>
              <a:t>групи</a:t>
            </a:r>
            <a:r>
              <a:rPr lang="ru-RU" b="0" dirty="0"/>
              <a:t> належать:</a:t>
            </a:r>
          </a:p>
          <a:p>
            <a:r>
              <a:rPr lang="ru-RU" b="0" dirty="0" err="1"/>
              <a:t>якісні</a:t>
            </a:r>
            <a:r>
              <a:rPr lang="ru-RU" b="0" dirty="0"/>
              <a:t> і </a:t>
            </a:r>
            <a:r>
              <a:rPr lang="ru-RU" b="0" dirty="0" err="1"/>
              <a:t>відносні</a:t>
            </a:r>
            <a:r>
              <a:rPr lang="ru-RU" b="0" dirty="0"/>
              <a:t> </a:t>
            </a:r>
            <a:r>
              <a:rPr lang="ru-RU" b="0" dirty="0" err="1"/>
              <a:t>прикметники</a:t>
            </a:r>
            <a:r>
              <a:rPr lang="ru-RU" b="0" dirty="0"/>
              <a:t> з основою на </a:t>
            </a:r>
            <a:r>
              <a:rPr lang="ru-RU" b="0" dirty="0" err="1"/>
              <a:t>м'який</a:t>
            </a:r>
            <a:r>
              <a:rPr lang="ru-RU" b="0" i="1" dirty="0"/>
              <a:t> </a:t>
            </a:r>
            <a:r>
              <a:rPr lang="ru-RU" i="1" dirty="0"/>
              <a:t>н</a:t>
            </a:r>
            <a:r>
              <a:rPr lang="ru-RU" b="0" i="1" dirty="0"/>
              <a:t>, </a:t>
            </a:r>
            <a:r>
              <a:rPr lang="ru-RU" b="0" dirty="0"/>
              <a:t>перед </a:t>
            </a:r>
            <a:r>
              <a:rPr lang="ru-RU" b="0" dirty="0" err="1"/>
              <a:t>яким</a:t>
            </a:r>
            <a:r>
              <a:rPr lang="ru-RU" b="0" dirty="0"/>
              <a:t> </a:t>
            </a:r>
            <a:r>
              <a:rPr lang="ru-RU" b="0" dirty="0" err="1"/>
              <a:t>стоїть</a:t>
            </a:r>
            <a:r>
              <a:rPr lang="ru-RU" b="0" dirty="0"/>
              <a:t> </a:t>
            </a:r>
            <a:r>
              <a:rPr lang="ru-RU" b="0" dirty="0" err="1"/>
              <a:t>ще</a:t>
            </a:r>
            <a:r>
              <a:rPr lang="ru-RU" b="0" dirty="0"/>
              <a:t> один </a:t>
            </a:r>
            <a:r>
              <a:rPr lang="ru-RU" b="0" dirty="0" err="1"/>
              <a:t>приголосний</a:t>
            </a:r>
            <a:r>
              <a:rPr lang="ru-RU" b="0" dirty="0"/>
              <a:t> (</a:t>
            </a:r>
            <a:r>
              <a:rPr lang="ru-RU" b="0" i="1" dirty="0" err="1"/>
              <a:t>майбутній</a:t>
            </a:r>
            <a:r>
              <a:rPr lang="ru-RU" b="0" i="1" dirty="0"/>
              <a:t>, </a:t>
            </a:r>
            <a:r>
              <a:rPr lang="ru-RU" b="0" i="1" dirty="0" err="1"/>
              <a:t>новітній</a:t>
            </a:r>
            <a:r>
              <a:rPr lang="ru-RU" b="0" i="1" dirty="0"/>
              <a:t>, </a:t>
            </a:r>
            <a:r>
              <a:rPr lang="ru-RU" b="0" i="1" dirty="0" err="1"/>
              <a:t>останній</a:t>
            </a:r>
            <a:r>
              <a:rPr lang="ru-RU" b="0" dirty="0"/>
              <a:t>);</a:t>
            </a:r>
          </a:p>
          <a:p>
            <a:r>
              <a:rPr lang="ru-RU" b="0" dirty="0" err="1"/>
              <a:t>прикметники</a:t>
            </a:r>
            <a:r>
              <a:rPr lang="ru-RU" b="0" dirty="0"/>
              <a:t>, які у </a:t>
            </a:r>
            <a:r>
              <a:rPr lang="ru-RU" b="0" dirty="0" err="1"/>
              <a:t>називному</a:t>
            </a:r>
            <a:r>
              <a:rPr lang="ru-RU" b="0" dirty="0"/>
              <a:t> </a:t>
            </a:r>
            <a:r>
              <a:rPr lang="ru-RU" b="0" dirty="0" err="1"/>
              <a:t>відмінку</a:t>
            </a:r>
            <a:r>
              <a:rPr lang="ru-RU" b="0" dirty="0"/>
              <a:t> </a:t>
            </a:r>
            <a:r>
              <a:rPr lang="ru-RU" b="0" dirty="0" err="1"/>
              <a:t>однини</a:t>
            </a:r>
            <a:r>
              <a:rPr lang="ru-RU" b="0" dirty="0"/>
              <a:t> </a:t>
            </a:r>
            <a:r>
              <a:rPr lang="ru-RU" b="0" dirty="0" err="1"/>
              <a:t>мають</a:t>
            </a:r>
            <a:r>
              <a:rPr lang="ru-RU" b="0" dirty="0"/>
              <a:t> </a:t>
            </a:r>
            <a:r>
              <a:rPr lang="ru-RU" b="0" dirty="0" err="1"/>
              <a:t>закінчення</a:t>
            </a:r>
            <a:r>
              <a:rPr lang="ru-RU" b="0" dirty="0"/>
              <a:t> </a:t>
            </a:r>
            <a:r>
              <a:rPr lang="ru-RU" i="1" dirty="0"/>
              <a:t>-</a:t>
            </a:r>
            <a:r>
              <a:rPr lang="ru-RU" i="1" dirty="0" err="1"/>
              <a:t>ій</a:t>
            </a:r>
            <a:r>
              <a:rPr lang="ru-RU" i="1" dirty="0"/>
              <a:t> </a:t>
            </a:r>
            <a:r>
              <a:rPr lang="ru-RU" b="0" dirty="0"/>
              <a:t>(</a:t>
            </a:r>
            <a:r>
              <a:rPr lang="ru-RU" i="1" dirty="0"/>
              <a:t>-я, -є</a:t>
            </a:r>
            <a:r>
              <a:rPr lang="ru-RU" b="0" dirty="0"/>
              <a:t>): </a:t>
            </a:r>
            <a:r>
              <a:rPr lang="ru-RU" b="0" i="1" dirty="0" err="1"/>
              <a:t>безкраїй</a:t>
            </a:r>
            <a:r>
              <a:rPr lang="ru-RU" b="0" i="1" dirty="0"/>
              <a:t>, </a:t>
            </a:r>
            <a:r>
              <a:rPr lang="ru-RU" b="0" i="1" dirty="0" err="1"/>
              <a:t>колишня</a:t>
            </a:r>
            <a:r>
              <a:rPr lang="ru-RU" b="0" i="1" dirty="0"/>
              <a:t>, </a:t>
            </a:r>
            <a:r>
              <a:rPr lang="ru-RU" b="0" i="1" dirty="0" err="1"/>
              <a:t>художнє</a:t>
            </a:r>
            <a:r>
              <a:rPr lang="ru-RU" b="0" i="1" dirty="0"/>
              <a:t>;</a:t>
            </a:r>
            <a:endParaRPr lang="ru-RU" b="0" dirty="0"/>
          </a:p>
          <a:p>
            <a:r>
              <a:rPr lang="ru-RU" b="0" i="1" dirty="0" err="1"/>
              <a:t>прикметники</a:t>
            </a:r>
            <a:r>
              <a:rPr lang="ru-RU" b="0" i="1" dirty="0"/>
              <a:t> на -</a:t>
            </a:r>
            <a:r>
              <a:rPr lang="ru-RU" i="1" dirty="0" err="1"/>
              <a:t>шній</a:t>
            </a:r>
            <a:r>
              <a:rPr lang="ru-RU" i="1" dirty="0"/>
              <a:t>, - </a:t>
            </a:r>
            <a:r>
              <a:rPr lang="ru-RU" i="1" dirty="0" err="1"/>
              <a:t>жній</a:t>
            </a:r>
            <a:r>
              <a:rPr lang="ru-RU" b="0" dirty="0"/>
              <a:t>, що </a:t>
            </a:r>
            <a:r>
              <a:rPr lang="ru-RU" b="0" dirty="0" err="1"/>
              <a:t>утворені</a:t>
            </a:r>
            <a:r>
              <a:rPr lang="ru-RU" b="0" dirty="0"/>
              <a:t> від </a:t>
            </a:r>
            <a:r>
              <a:rPr lang="ru-RU" b="0" dirty="0" err="1"/>
              <a:t>прислівників</a:t>
            </a:r>
            <a:r>
              <a:rPr lang="ru-RU" b="0" i="1" dirty="0"/>
              <a:t> (</a:t>
            </a:r>
            <a:r>
              <a:rPr lang="ru-RU" b="0" i="1" dirty="0" err="1"/>
              <a:t>внутрішній</a:t>
            </a:r>
            <a:r>
              <a:rPr lang="ru-RU" b="0" i="1" dirty="0"/>
              <a:t>, </a:t>
            </a:r>
            <a:r>
              <a:rPr lang="ru-RU" b="0" i="1" dirty="0" err="1"/>
              <a:t>справжній</a:t>
            </a:r>
            <a:r>
              <a:rPr lang="ru-RU" b="0" i="1" dirty="0"/>
              <a:t>);</a:t>
            </a:r>
            <a:endParaRPr lang="ru-RU" b="0" dirty="0"/>
          </a:p>
          <a:p>
            <a:r>
              <a:rPr lang="ru-RU" b="0" i="1" dirty="0" err="1"/>
              <a:t>синій</a:t>
            </a:r>
            <a:r>
              <a:rPr lang="ru-RU" b="0" i="1" dirty="0"/>
              <a:t>, </a:t>
            </a:r>
            <a:r>
              <a:rPr lang="ru-RU" b="0" i="1" dirty="0" err="1"/>
              <a:t>матерній</a:t>
            </a:r>
            <a:r>
              <a:rPr lang="ru-RU" b="0" i="1" dirty="0"/>
              <a:t> (</a:t>
            </a:r>
            <a:r>
              <a:rPr lang="ru-RU" b="0" i="1" dirty="0" err="1"/>
              <a:t>частіше</a:t>
            </a:r>
            <a:r>
              <a:rPr lang="ru-RU" b="0" i="1" dirty="0"/>
              <a:t> материн)</a:t>
            </a:r>
            <a:r>
              <a:rPr lang="ru-RU" b="0" dirty="0"/>
              <a:t> та </a:t>
            </a:r>
            <a:r>
              <a:rPr lang="ru-RU" b="0" dirty="0" err="1"/>
              <a:t>інші</a:t>
            </a:r>
            <a:r>
              <a:rPr lang="ru-RU" b="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4184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147248" cy="796950"/>
          </a:xfrm>
        </p:spPr>
        <p:txBody>
          <a:bodyPr>
            <a:normAutofit fontScale="90000"/>
          </a:bodyPr>
          <a:lstStyle/>
          <a:p>
            <a:r>
              <a:rPr lang="ru-RU" sz="4000" b="0" dirty="0" err="1"/>
              <a:t>Прикметники</a:t>
            </a:r>
            <a:r>
              <a:rPr lang="ru-RU" sz="4000" b="0" dirty="0"/>
              <a:t> за </a:t>
            </a:r>
            <a:r>
              <a:rPr lang="ru-RU" sz="4000" b="0" dirty="0" err="1"/>
              <a:t>значенням</a:t>
            </a:r>
            <a:r>
              <a:rPr lang="ru-RU" sz="4000" b="0" dirty="0"/>
              <a:t> </a:t>
            </a:r>
            <a:r>
              <a:rPr lang="ru-RU" sz="4000" b="0" dirty="0" err="1"/>
              <a:t>поділяються</a:t>
            </a:r>
            <a:r>
              <a:rPr lang="ru-RU" sz="4000" b="0" dirty="0"/>
              <a:t> на такі </a:t>
            </a:r>
            <a:r>
              <a:rPr lang="ru-RU" sz="4000" b="0" dirty="0" err="1"/>
              <a:t>розряди</a:t>
            </a:r>
            <a:r>
              <a:rPr lang="ru-RU" sz="4000" b="0" dirty="0"/>
              <a:t>:</a:t>
            </a:r>
            <a:r>
              <a:rPr lang="ru-RU" b="0" dirty="0"/>
              <a:t/>
            </a:r>
            <a:br>
              <a:rPr lang="ru-RU" b="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err="1" smtClean="0"/>
              <a:t>якісні</a:t>
            </a:r>
            <a:r>
              <a:rPr lang="ru-RU" b="0" dirty="0"/>
              <a:t>, що </a:t>
            </a:r>
            <a:r>
              <a:rPr lang="ru-RU" b="0" dirty="0" err="1"/>
              <a:t>виражають</a:t>
            </a:r>
            <a:r>
              <a:rPr lang="ru-RU" b="0" dirty="0"/>
              <a:t> </a:t>
            </a:r>
            <a:r>
              <a:rPr lang="ru-RU" b="0" dirty="0" err="1"/>
              <a:t>ознаки</a:t>
            </a:r>
            <a:r>
              <a:rPr lang="ru-RU" b="0" dirty="0"/>
              <a:t> </a:t>
            </a:r>
            <a:r>
              <a:rPr lang="ru-RU" b="0" dirty="0" err="1"/>
              <a:t>предметів</a:t>
            </a:r>
            <a:r>
              <a:rPr lang="ru-RU" b="0" dirty="0"/>
              <a:t> </a:t>
            </a:r>
            <a:r>
              <a:rPr lang="ru-RU" b="0" dirty="0" err="1"/>
              <a:t>безпосередньо</a:t>
            </a:r>
            <a:r>
              <a:rPr lang="ru-RU" b="0" dirty="0"/>
              <a:t> </a:t>
            </a:r>
            <a:r>
              <a:rPr lang="ru-RU" b="0" dirty="0" err="1"/>
              <a:t>власним</a:t>
            </a:r>
            <a:r>
              <a:rPr lang="ru-RU" b="0" dirty="0"/>
              <a:t> </a:t>
            </a:r>
            <a:r>
              <a:rPr lang="ru-RU" b="0" dirty="0" err="1"/>
              <a:t>лексичним</a:t>
            </a:r>
            <a:r>
              <a:rPr lang="ru-RU" b="0" dirty="0"/>
              <a:t> </a:t>
            </a:r>
            <a:r>
              <a:rPr lang="ru-RU" b="0" dirty="0" err="1"/>
              <a:t>значенням</a:t>
            </a:r>
            <a:r>
              <a:rPr lang="ru-RU" b="0" dirty="0"/>
              <a:t>: </a:t>
            </a:r>
            <a:r>
              <a:rPr lang="ru-RU" b="0" i="1" dirty="0" err="1"/>
              <a:t>сумна</a:t>
            </a:r>
            <a:r>
              <a:rPr lang="ru-RU" b="0" i="1" dirty="0"/>
              <a:t> </a:t>
            </a:r>
            <a:r>
              <a:rPr lang="ru-RU" b="0" i="1" dirty="0" err="1"/>
              <a:t>пісня</a:t>
            </a:r>
            <a:r>
              <a:rPr lang="ru-RU" b="0" i="1" dirty="0"/>
              <a:t>, </a:t>
            </a:r>
            <a:r>
              <a:rPr lang="ru-RU" b="0" i="1" dirty="0" err="1"/>
              <a:t>яскрава</a:t>
            </a:r>
            <a:r>
              <a:rPr lang="ru-RU" b="0" i="1" dirty="0"/>
              <a:t> </a:t>
            </a:r>
            <a:r>
              <a:rPr lang="ru-RU" b="0" i="1" dirty="0" err="1"/>
              <a:t>особистість</a:t>
            </a:r>
            <a:endParaRPr lang="ru-RU" b="0" dirty="0"/>
          </a:p>
          <a:p>
            <a:r>
              <a:rPr lang="ru-RU" i="1" dirty="0" err="1"/>
              <a:t>відносні</a:t>
            </a:r>
            <a:r>
              <a:rPr lang="ru-RU" b="0" dirty="0"/>
              <a:t>, що </a:t>
            </a:r>
            <a:r>
              <a:rPr lang="ru-RU" b="0" dirty="0" err="1"/>
              <a:t>позначають</a:t>
            </a:r>
            <a:r>
              <a:rPr lang="ru-RU" b="0" dirty="0"/>
              <a:t> </a:t>
            </a:r>
            <a:r>
              <a:rPr lang="ru-RU" b="0" dirty="0" err="1"/>
              <a:t>ознаку</a:t>
            </a:r>
            <a:r>
              <a:rPr lang="ru-RU" b="0" dirty="0"/>
              <a:t> предмета не </a:t>
            </a:r>
            <a:r>
              <a:rPr lang="ru-RU" b="0" dirty="0" err="1"/>
              <a:t>безпосередньо</a:t>
            </a:r>
            <a:r>
              <a:rPr lang="ru-RU" b="0" dirty="0"/>
              <a:t>, а через </a:t>
            </a:r>
            <a:r>
              <a:rPr lang="ru-RU" b="0" dirty="0" err="1"/>
              <a:t>відношення</a:t>
            </a:r>
            <a:r>
              <a:rPr lang="ru-RU" b="0" dirty="0"/>
              <a:t> його до </a:t>
            </a:r>
            <a:r>
              <a:rPr lang="ru-RU" b="0" dirty="0" err="1"/>
              <a:t>іншого</a:t>
            </a:r>
            <a:r>
              <a:rPr lang="ru-RU" b="0" dirty="0"/>
              <a:t> предмета, </a:t>
            </a:r>
            <a:r>
              <a:rPr lang="ru-RU" b="0" dirty="0" err="1"/>
              <a:t>явища</a:t>
            </a:r>
            <a:r>
              <a:rPr lang="ru-RU" b="0" dirty="0"/>
              <a:t>, </a:t>
            </a:r>
            <a:r>
              <a:rPr lang="ru-RU" b="0" dirty="0" err="1"/>
              <a:t>дій</a:t>
            </a:r>
            <a:r>
              <a:rPr lang="ru-RU" b="0" dirty="0"/>
              <a:t>: </a:t>
            </a:r>
            <a:r>
              <a:rPr lang="ru-RU" b="0" i="1" dirty="0" err="1"/>
              <a:t>вступний</a:t>
            </a:r>
            <a:r>
              <a:rPr lang="ru-RU" b="0" i="1" dirty="0"/>
              <a:t> тест</a:t>
            </a:r>
            <a:r>
              <a:rPr lang="ru-RU" b="0" dirty="0"/>
              <a:t>, </a:t>
            </a:r>
            <a:r>
              <a:rPr lang="ru-RU" b="0" i="1" dirty="0" err="1"/>
              <a:t>прикордонний</a:t>
            </a:r>
            <a:r>
              <a:rPr lang="ru-RU" b="0" i="1" dirty="0"/>
              <a:t> пост</a:t>
            </a:r>
            <a:r>
              <a:rPr lang="ru-RU" b="0" dirty="0"/>
              <a:t>;</a:t>
            </a:r>
          </a:p>
          <a:p>
            <a:r>
              <a:rPr lang="ru-RU" i="1" dirty="0" err="1"/>
              <a:t>присвійні</a:t>
            </a:r>
            <a:r>
              <a:rPr lang="ru-RU" b="0" dirty="0"/>
              <a:t>, що </a:t>
            </a:r>
            <a:r>
              <a:rPr lang="ru-RU" b="0" dirty="0" err="1"/>
              <a:t>виражають</a:t>
            </a:r>
            <a:r>
              <a:rPr lang="ru-RU" b="0" dirty="0"/>
              <a:t> </a:t>
            </a:r>
            <a:r>
              <a:rPr lang="ru-RU" b="0" dirty="0" err="1"/>
              <a:t>належність</a:t>
            </a:r>
            <a:r>
              <a:rPr lang="ru-RU" b="0" dirty="0"/>
              <a:t> предмета </a:t>
            </a:r>
            <a:r>
              <a:rPr lang="ru-RU" b="0" dirty="0" err="1"/>
              <a:t>певній</a:t>
            </a:r>
            <a:r>
              <a:rPr lang="ru-RU" b="0" dirty="0"/>
              <a:t> </a:t>
            </a:r>
            <a:r>
              <a:rPr lang="ru-RU" b="0" dirty="0" err="1"/>
              <a:t>істоті</a:t>
            </a:r>
            <a:r>
              <a:rPr lang="ru-RU" b="0" dirty="0"/>
              <a:t>: </a:t>
            </a:r>
            <a:r>
              <a:rPr lang="ru-RU" b="0" i="1" dirty="0"/>
              <a:t>материн рушник</a:t>
            </a:r>
            <a:r>
              <a:rPr lang="ru-RU" b="0" dirty="0"/>
              <a:t>, </a:t>
            </a:r>
            <a:r>
              <a:rPr lang="ru-RU" b="0" i="1" dirty="0"/>
              <a:t>Мартин </a:t>
            </a:r>
            <a:r>
              <a:rPr lang="ru-RU" b="0" i="1" dirty="0" err="1"/>
              <a:t>зошит</a:t>
            </a:r>
            <a:r>
              <a:rPr lang="ru-RU" b="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3309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/>
              <a:t>Способи</a:t>
            </a:r>
            <a:r>
              <a:rPr lang="ru-RU" b="0" dirty="0"/>
              <a:t> </a:t>
            </a:r>
            <a:r>
              <a:rPr lang="ru-RU" b="0" dirty="0" err="1"/>
              <a:t>творення</a:t>
            </a:r>
            <a:r>
              <a:rPr lang="ru-RU" b="0" dirty="0"/>
              <a:t> </a:t>
            </a:r>
            <a:r>
              <a:rPr lang="ru-RU" b="0" dirty="0" err="1"/>
              <a:t>прикметників</a:t>
            </a:r>
            <a:r>
              <a:rPr lang="ru-RU" b="0" dirty="0"/>
              <a:t/>
            </a:r>
            <a:br>
              <a:rPr lang="ru-RU" b="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752528"/>
          </a:xfrm>
        </p:spPr>
        <p:txBody>
          <a:bodyPr>
            <a:normAutofit fontScale="92500" lnSpcReduction="20000"/>
          </a:bodyPr>
          <a:lstStyle/>
          <a:p>
            <a:r>
              <a:rPr lang="ru-RU" sz="1700" dirty="0" err="1" smtClean="0"/>
              <a:t>Префіксальним</a:t>
            </a:r>
            <a:r>
              <a:rPr lang="ru-RU" sz="1700" dirty="0" smtClean="0"/>
              <a:t> </a:t>
            </a:r>
            <a:r>
              <a:rPr lang="ru-RU" sz="1700" dirty="0"/>
              <a:t>способом </a:t>
            </a:r>
            <a:r>
              <a:rPr lang="ru-RU" sz="1700" dirty="0" err="1"/>
              <a:t>прикметники</a:t>
            </a:r>
            <a:r>
              <a:rPr lang="ru-RU" sz="1700" dirty="0"/>
              <a:t> </a:t>
            </a:r>
            <a:r>
              <a:rPr lang="ru-RU" sz="1700" dirty="0" err="1"/>
              <a:t>утворюються</a:t>
            </a:r>
            <a:r>
              <a:rPr lang="ru-RU" sz="1700" dirty="0"/>
              <a:t> від:</a:t>
            </a:r>
          </a:p>
          <a:p>
            <a:r>
              <a:rPr lang="ru-RU" sz="1700" b="0" dirty="0"/>
              <a:t>а) </a:t>
            </a:r>
            <a:r>
              <a:rPr lang="ru-RU" sz="1700" b="0" dirty="0" err="1"/>
              <a:t>прикметників</a:t>
            </a:r>
            <a:r>
              <a:rPr lang="ru-RU" sz="1700" b="0" dirty="0"/>
              <a:t>: </a:t>
            </a:r>
            <a:r>
              <a:rPr lang="ru-RU" sz="1700" b="0" dirty="0" err="1"/>
              <a:t>сильний</a:t>
            </a:r>
            <a:r>
              <a:rPr lang="ru-RU" sz="1700" b="0" dirty="0"/>
              <a:t> — </a:t>
            </a:r>
            <a:r>
              <a:rPr lang="ru-RU" sz="1700" b="0" dirty="0" err="1"/>
              <a:t>пресильний</a:t>
            </a:r>
            <a:r>
              <a:rPr lang="ru-RU" sz="1700" b="0" dirty="0"/>
              <a:t>; </a:t>
            </a:r>
            <a:r>
              <a:rPr lang="ru-RU" sz="1700" b="0" dirty="0" err="1"/>
              <a:t>високий</a:t>
            </a:r>
            <a:r>
              <a:rPr lang="ru-RU" sz="1700" b="0" dirty="0"/>
              <a:t> — </a:t>
            </a:r>
            <a:r>
              <a:rPr lang="ru-RU" sz="1700" b="0" dirty="0" err="1"/>
              <a:t>невисокий</a:t>
            </a:r>
            <a:r>
              <a:rPr lang="ru-RU" sz="1700" b="0" dirty="0"/>
              <a:t>;</a:t>
            </a:r>
          </a:p>
          <a:p>
            <a:r>
              <a:rPr lang="ru-RU" sz="1700" b="0" dirty="0"/>
              <a:t>б) </a:t>
            </a:r>
            <a:r>
              <a:rPr lang="ru-RU" sz="1700" b="0" dirty="0" err="1"/>
              <a:t>іменників</a:t>
            </a:r>
            <a:r>
              <a:rPr lang="ru-RU" sz="1700" b="0" dirty="0"/>
              <a:t> (із </a:t>
            </a:r>
            <a:r>
              <a:rPr lang="ru-RU" sz="1700" b="0" dirty="0" err="1"/>
              <a:t>прийменником</a:t>
            </a:r>
            <a:r>
              <a:rPr lang="ru-RU" sz="1700" b="0" dirty="0"/>
              <a:t> без): без меж — </a:t>
            </a:r>
            <a:r>
              <a:rPr lang="ru-RU" sz="1700" b="0" dirty="0" err="1"/>
              <a:t>безмежний</a:t>
            </a:r>
            <a:r>
              <a:rPr lang="ru-RU" sz="1700" b="0" dirty="0"/>
              <a:t>; без </a:t>
            </a:r>
            <a:r>
              <a:rPr lang="ru-RU" sz="1700" b="0" dirty="0" err="1"/>
              <a:t>крил</a:t>
            </a:r>
            <a:r>
              <a:rPr lang="ru-RU" sz="1700" b="0" dirty="0"/>
              <a:t> — </a:t>
            </a:r>
            <a:r>
              <a:rPr lang="ru-RU" sz="1700" b="0" dirty="0" err="1"/>
              <a:t>безкрилий</a:t>
            </a:r>
            <a:r>
              <a:rPr lang="ru-RU" sz="1700" b="0" dirty="0"/>
              <a:t>.</a:t>
            </a:r>
          </a:p>
          <a:p>
            <a:r>
              <a:rPr lang="ru-RU" sz="1700" dirty="0" err="1"/>
              <a:t>Суфіксальним</a:t>
            </a:r>
            <a:r>
              <a:rPr lang="ru-RU" sz="1700" dirty="0"/>
              <a:t> способом </a:t>
            </a:r>
            <a:r>
              <a:rPr lang="ru-RU" sz="1700" dirty="0" err="1"/>
              <a:t>прикметники</a:t>
            </a:r>
            <a:r>
              <a:rPr lang="ru-RU" sz="1700" dirty="0"/>
              <a:t> </a:t>
            </a:r>
            <a:r>
              <a:rPr lang="ru-RU" sz="1700" dirty="0" err="1"/>
              <a:t>утворюються</a:t>
            </a:r>
            <a:r>
              <a:rPr lang="ru-RU" sz="1700" dirty="0"/>
              <a:t> від:</a:t>
            </a:r>
          </a:p>
          <a:p>
            <a:r>
              <a:rPr lang="ru-RU" sz="1700" b="0" dirty="0"/>
              <a:t>а) </a:t>
            </a:r>
            <a:r>
              <a:rPr lang="ru-RU" sz="1700" b="0" dirty="0" err="1"/>
              <a:t>іменників</a:t>
            </a:r>
            <a:r>
              <a:rPr lang="ru-RU" sz="1700" b="0" dirty="0"/>
              <a:t>: сон — </a:t>
            </a:r>
            <a:r>
              <a:rPr lang="ru-RU" sz="1700" b="0" dirty="0" err="1"/>
              <a:t>сонний</a:t>
            </a:r>
            <a:r>
              <a:rPr lang="ru-RU" sz="1700" b="0" dirty="0"/>
              <a:t>; книга — </a:t>
            </a:r>
            <a:r>
              <a:rPr lang="ru-RU" sz="1700" b="0" dirty="0" err="1"/>
              <a:t>книжний</a:t>
            </a:r>
            <a:r>
              <a:rPr lang="ru-RU" sz="1700" b="0" dirty="0"/>
              <a:t>, </a:t>
            </a:r>
            <a:r>
              <a:rPr lang="ru-RU" sz="1700" b="0" dirty="0" err="1"/>
              <a:t>книжковий</a:t>
            </a:r>
            <a:r>
              <a:rPr lang="ru-RU" sz="1700" b="0" dirty="0"/>
              <a:t>;</a:t>
            </a:r>
          </a:p>
          <a:p>
            <a:r>
              <a:rPr lang="ru-RU" sz="1700" b="0" dirty="0"/>
              <a:t>б) </a:t>
            </a:r>
            <a:r>
              <a:rPr lang="ru-RU" sz="1700" b="0" dirty="0" err="1"/>
              <a:t>прикметників</a:t>
            </a:r>
            <a:r>
              <a:rPr lang="ru-RU" sz="1700" b="0" dirty="0"/>
              <a:t>: </a:t>
            </a:r>
            <a:r>
              <a:rPr lang="ru-RU" sz="1700" b="0" dirty="0" err="1"/>
              <a:t>білий</a:t>
            </a:r>
            <a:r>
              <a:rPr lang="ru-RU" sz="1700" b="0" dirty="0"/>
              <a:t> — </a:t>
            </a:r>
            <a:r>
              <a:rPr lang="ru-RU" sz="1700" b="0" dirty="0" err="1"/>
              <a:t>біленький</a:t>
            </a:r>
            <a:r>
              <a:rPr lang="ru-RU" sz="1700" b="0" dirty="0"/>
              <a:t>, </a:t>
            </a:r>
            <a:r>
              <a:rPr lang="ru-RU" sz="1700" b="0" dirty="0" err="1"/>
              <a:t>білесенький</a:t>
            </a:r>
            <a:r>
              <a:rPr lang="ru-RU" sz="1700" b="0" dirty="0"/>
              <a:t>, </a:t>
            </a:r>
            <a:r>
              <a:rPr lang="ru-RU" sz="1700" b="0" dirty="0" err="1"/>
              <a:t>білісінький</a:t>
            </a:r>
            <a:r>
              <a:rPr lang="ru-RU" sz="1700" b="0" dirty="0"/>
              <a:t>, </a:t>
            </a:r>
            <a:r>
              <a:rPr lang="ru-RU" sz="1700" b="0" dirty="0" err="1"/>
              <a:t>білуватий</a:t>
            </a:r>
            <a:r>
              <a:rPr lang="ru-RU" sz="1700" b="0" dirty="0"/>
              <a:t>; </a:t>
            </a:r>
            <a:r>
              <a:rPr lang="ru-RU" sz="1700" b="0" dirty="0" err="1"/>
              <a:t>тісний</a:t>
            </a:r>
            <a:r>
              <a:rPr lang="ru-RU" sz="1700" b="0" dirty="0"/>
              <a:t> — </a:t>
            </a:r>
            <a:r>
              <a:rPr lang="ru-RU" sz="1700" b="0" dirty="0" err="1"/>
              <a:t>тіснуватий</a:t>
            </a:r>
            <a:r>
              <a:rPr lang="ru-RU" sz="1700" b="0" dirty="0"/>
              <a:t>;</a:t>
            </a:r>
          </a:p>
          <a:p>
            <a:r>
              <a:rPr lang="ru-RU" sz="1700" b="0" dirty="0"/>
              <a:t>в) </a:t>
            </a:r>
            <a:r>
              <a:rPr lang="ru-RU" sz="1700" b="0" dirty="0" err="1"/>
              <a:t>дієслів</a:t>
            </a:r>
            <a:r>
              <a:rPr lang="ru-RU" sz="1700" b="0" dirty="0"/>
              <a:t>: </a:t>
            </a:r>
            <a:r>
              <a:rPr lang="ru-RU" sz="1700" b="0" dirty="0" err="1"/>
              <a:t>гнути</a:t>
            </a:r>
            <a:r>
              <a:rPr lang="ru-RU" sz="1700" b="0" dirty="0"/>
              <a:t> — </a:t>
            </a:r>
            <a:r>
              <a:rPr lang="ru-RU" sz="1700" b="0" dirty="0" err="1"/>
              <a:t>гнучкий</a:t>
            </a:r>
            <a:r>
              <a:rPr lang="ru-RU" sz="1700" b="0" dirty="0"/>
              <a:t>; </a:t>
            </a:r>
            <a:r>
              <a:rPr lang="ru-RU" sz="1700" b="0" dirty="0" err="1"/>
              <a:t>брати</a:t>
            </a:r>
            <a:r>
              <a:rPr lang="ru-RU" sz="1700" b="0" dirty="0"/>
              <a:t> — </a:t>
            </a:r>
            <a:r>
              <a:rPr lang="ru-RU" sz="1700" b="0" dirty="0" err="1"/>
              <a:t>беручкий</a:t>
            </a:r>
            <a:r>
              <a:rPr lang="ru-RU" sz="1700" b="0" dirty="0"/>
              <a:t>; </a:t>
            </a:r>
            <a:r>
              <a:rPr lang="ru-RU" sz="1700" b="0" dirty="0" err="1"/>
              <a:t>пекти</a:t>
            </a:r>
            <a:r>
              <a:rPr lang="ru-RU" sz="1700" b="0" dirty="0"/>
              <a:t> — </a:t>
            </a:r>
            <a:r>
              <a:rPr lang="ru-RU" sz="1700" b="0" dirty="0" err="1"/>
              <a:t>пекучий</a:t>
            </a:r>
            <a:r>
              <a:rPr lang="ru-RU" sz="1700" b="0" dirty="0"/>
              <a:t>;</a:t>
            </a:r>
          </a:p>
          <a:p>
            <a:r>
              <a:rPr lang="ru-RU" sz="1700" b="0" dirty="0"/>
              <a:t>г) </a:t>
            </a:r>
            <a:r>
              <a:rPr lang="ru-RU" sz="1700" b="0" dirty="0" err="1"/>
              <a:t>прислівників</a:t>
            </a:r>
            <a:r>
              <a:rPr lang="ru-RU" sz="1700" b="0" dirty="0"/>
              <a:t>: тут — </a:t>
            </a:r>
            <a:r>
              <a:rPr lang="ru-RU" sz="1700" b="0" dirty="0" err="1"/>
              <a:t>тутешній</a:t>
            </a:r>
            <a:r>
              <a:rPr lang="ru-RU" sz="1700" b="0" dirty="0"/>
              <a:t>; </a:t>
            </a:r>
            <a:r>
              <a:rPr lang="ru-RU" sz="1700" b="0" dirty="0" err="1"/>
              <a:t>вчора</a:t>
            </a:r>
            <a:r>
              <a:rPr lang="ru-RU" sz="1700" b="0" dirty="0"/>
              <a:t> — </a:t>
            </a:r>
            <a:r>
              <a:rPr lang="ru-RU" sz="1700" b="0" dirty="0" err="1"/>
              <a:t>вчорашній</a:t>
            </a:r>
            <a:r>
              <a:rPr lang="ru-RU" sz="1700" b="0" dirty="0"/>
              <a:t>.</a:t>
            </a:r>
          </a:p>
          <a:p>
            <a:r>
              <a:rPr lang="ru-RU" sz="1700" dirty="0" err="1"/>
              <a:t>Префіксально-суфіксальним</a:t>
            </a:r>
            <a:r>
              <a:rPr lang="ru-RU" sz="1700" dirty="0"/>
              <a:t> способом </a:t>
            </a:r>
            <a:r>
              <a:rPr lang="ru-RU" sz="1700" dirty="0" err="1"/>
              <a:t>прикметники</a:t>
            </a:r>
            <a:r>
              <a:rPr lang="ru-RU" sz="1700" dirty="0"/>
              <a:t> </a:t>
            </a:r>
            <a:r>
              <a:rPr lang="ru-RU" sz="1700" dirty="0" err="1"/>
              <a:t>утворюються</a:t>
            </a:r>
            <a:r>
              <a:rPr lang="ru-RU" sz="1700" dirty="0"/>
              <a:t> від </a:t>
            </a:r>
            <a:r>
              <a:rPr lang="ru-RU" sz="1700" dirty="0" err="1"/>
              <a:t>іменників</a:t>
            </a:r>
            <a:r>
              <a:rPr lang="ru-RU" sz="1700" b="0" dirty="0"/>
              <a:t>: без талану — </a:t>
            </a:r>
            <a:r>
              <a:rPr lang="ru-RU" sz="1700" b="0" dirty="0" err="1"/>
              <a:t>безталанний</a:t>
            </a:r>
            <a:r>
              <a:rPr lang="ru-RU" sz="1700" b="0" dirty="0"/>
              <a:t>; при </a:t>
            </a:r>
            <a:r>
              <a:rPr lang="ru-RU" sz="1700" b="0" dirty="0" err="1"/>
              <a:t>школі</a:t>
            </a:r>
            <a:r>
              <a:rPr lang="ru-RU" sz="1700" b="0" dirty="0"/>
              <a:t> — </a:t>
            </a:r>
            <a:r>
              <a:rPr lang="ru-RU" sz="1700" b="0" dirty="0" err="1"/>
              <a:t>пришкільний</a:t>
            </a:r>
            <a:r>
              <a:rPr lang="ru-RU" sz="1700" b="0" dirty="0"/>
              <a:t>.</a:t>
            </a:r>
          </a:p>
          <a:p>
            <a:r>
              <a:rPr lang="ru-RU" sz="1700" dirty="0" err="1"/>
              <a:t>Основоскладанням</a:t>
            </a:r>
            <a:r>
              <a:rPr lang="ru-RU" sz="1700" dirty="0"/>
              <a:t> </a:t>
            </a:r>
            <a:r>
              <a:rPr lang="ru-RU" sz="1700" dirty="0" err="1"/>
              <a:t>утворюються</a:t>
            </a:r>
            <a:r>
              <a:rPr lang="ru-RU" sz="1700" dirty="0"/>
              <a:t> </a:t>
            </a:r>
            <a:r>
              <a:rPr lang="ru-RU" sz="1700" dirty="0" err="1"/>
              <a:t>прикметники</a:t>
            </a:r>
            <a:r>
              <a:rPr lang="ru-RU" sz="1700" dirty="0"/>
              <a:t> від</a:t>
            </a:r>
            <a:r>
              <a:rPr lang="ru-RU" sz="1700" b="0" dirty="0"/>
              <a:t>:</a:t>
            </a:r>
          </a:p>
          <a:p>
            <a:r>
              <a:rPr lang="ru-RU" sz="1700" b="0" dirty="0"/>
              <a:t>а) </a:t>
            </a:r>
            <a:r>
              <a:rPr lang="ru-RU" sz="1700" b="0" dirty="0" err="1"/>
              <a:t>двох</a:t>
            </a:r>
            <a:r>
              <a:rPr lang="ru-RU" sz="1700" b="0" dirty="0"/>
              <a:t> </a:t>
            </a:r>
            <a:r>
              <a:rPr lang="ru-RU" sz="1700" b="0" dirty="0" err="1"/>
              <a:t>прикметників</a:t>
            </a:r>
            <a:r>
              <a:rPr lang="ru-RU" sz="1700" b="0" dirty="0"/>
              <a:t>: </a:t>
            </a:r>
            <a:r>
              <a:rPr lang="ru-RU" sz="1700" b="0" dirty="0" err="1"/>
              <a:t>кислий</a:t>
            </a:r>
            <a:r>
              <a:rPr lang="ru-RU" sz="1700" b="0" dirty="0"/>
              <a:t> і </a:t>
            </a:r>
            <a:r>
              <a:rPr lang="ru-RU" sz="1700" b="0" dirty="0" err="1"/>
              <a:t>солодкий</a:t>
            </a:r>
            <a:r>
              <a:rPr lang="ru-RU" sz="1700" b="0" dirty="0"/>
              <a:t> — кисло-</a:t>
            </a:r>
            <a:r>
              <a:rPr lang="ru-RU" sz="1700" b="0" dirty="0" err="1"/>
              <a:t>солодкий</a:t>
            </a:r>
            <a:r>
              <a:rPr lang="ru-RU" sz="1700" b="0" dirty="0"/>
              <a:t>; </a:t>
            </a:r>
            <a:r>
              <a:rPr lang="ru-RU" sz="1700" b="0" dirty="0" err="1"/>
              <a:t>світлий</a:t>
            </a:r>
            <a:r>
              <a:rPr lang="ru-RU" sz="1700" b="0" dirty="0"/>
              <a:t> і </a:t>
            </a:r>
            <a:r>
              <a:rPr lang="ru-RU" sz="1700" b="0" dirty="0" err="1"/>
              <a:t>синій</a:t>
            </a:r>
            <a:r>
              <a:rPr lang="ru-RU" sz="1700" b="0" dirty="0"/>
              <a:t> — </a:t>
            </a:r>
            <a:r>
              <a:rPr lang="ru-RU" sz="1700" b="0" dirty="0" err="1"/>
              <a:t>світло-синій</a:t>
            </a:r>
            <a:r>
              <a:rPr lang="ru-RU" sz="1700" b="0" dirty="0"/>
              <a:t>;</a:t>
            </a:r>
          </a:p>
          <a:p>
            <a:r>
              <a:rPr lang="ru-RU" sz="1700" b="0" dirty="0"/>
              <a:t>б) </a:t>
            </a:r>
            <a:r>
              <a:rPr lang="ru-RU" sz="1700" b="0" dirty="0" err="1"/>
              <a:t>сполучення</a:t>
            </a:r>
            <a:r>
              <a:rPr lang="ru-RU" sz="1700" b="0" dirty="0"/>
              <a:t> </a:t>
            </a:r>
            <a:r>
              <a:rPr lang="ru-RU" sz="1700" b="0" dirty="0" err="1"/>
              <a:t>іменника</a:t>
            </a:r>
            <a:r>
              <a:rPr lang="ru-RU" sz="1700" b="0" dirty="0"/>
              <a:t> і </a:t>
            </a:r>
            <a:r>
              <a:rPr lang="ru-RU" sz="1700" b="0" dirty="0" err="1"/>
              <a:t>прикметника</a:t>
            </a:r>
            <a:r>
              <a:rPr lang="ru-RU" sz="1700" b="0" dirty="0"/>
              <a:t> </a:t>
            </a:r>
            <a:r>
              <a:rPr lang="ru-RU" sz="1700" b="0" dirty="0" err="1"/>
              <a:t>або</a:t>
            </a:r>
            <a:r>
              <a:rPr lang="ru-RU" sz="1700" b="0" dirty="0"/>
              <a:t> </a:t>
            </a:r>
            <a:r>
              <a:rPr lang="ru-RU" sz="1700" b="0" dirty="0" err="1"/>
              <a:t>числівника</a:t>
            </a:r>
            <a:r>
              <a:rPr lang="ru-RU" sz="1700" b="0" dirty="0"/>
              <a:t>: </a:t>
            </a:r>
            <a:r>
              <a:rPr lang="ru-RU" sz="1700" b="0" dirty="0" err="1"/>
              <a:t>довгі</a:t>
            </a:r>
            <a:r>
              <a:rPr lang="ru-RU" sz="1700" b="0" dirty="0"/>
              <a:t> ноги — </a:t>
            </a:r>
            <a:r>
              <a:rPr lang="ru-RU" sz="1700" b="0" dirty="0" err="1"/>
              <a:t>довгоногий</a:t>
            </a:r>
            <a:r>
              <a:rPr lang="ru-RU" sz="1700" b="0" dirty="0"/>
              <a:t>; </a:t>
            </a:r>
            <a:r>
              <a:rPr lang="ru-RU" sz="1700" b="0" dirty="0" err="1"/>
              <a:t>сільське</a:t>
            </a:r>
            <a:r>
              <a:rPr lang="ru-RU" sz="1700" b="0" dirty="0"/>
              <a:t> </a:t>
            </a:r>
            <a:r>
              <a:rPr lang="ru-RU" sz="1700" b="0" dirty="0" err="1"/>
              <a:t>господарство</a:t>
            </a:r>
            <a:r>
              <a:rPr lang="ru-RU" sz="1700" b="0" dirty="0"/>
              <a:t> — </a:t>
            </a:r>
            <a:r>
              <a:rPr lang="ru-RU" sz="1700" b="0" dirty="0" err="1"/>
              <a:t>сільськогосподарський</a:t>
            </a:r>
            <a:r>
              <a:rPr lang="ru-RU" sz="1700" b="0" dirty="0" smtClean="0"/>
              <a:t>.</a:t>
            </a:r>
          </a:p>
          <a:p>
            <a:r>
              <a:rPr lang="ru-RU" sz="1700" dirty="0" err="1"/>
              <a:t>Складносуфіксальним</a:t>
            </a:r>
            <a:r>
              <a:rPr lang="ru-RU" sz="1700" dirty="0"/>
              <a:t> способом (</a:t>
            </a:r>
            <a:r>
              <a:rPr lang="ru-RU" sz="1700" dirty="0" err="1"/>
              <a:t>складанням</a:t>
            </a:r>
            <a:r>
              <a:rPr lang="ru-RU" sz="1700" dirty="0"/>
              <a:t> основ з </a:t>
            </a:r>
            <a:r>
              <a:rPr lang="ru-RU" sz="1700" dirty="0" err="1"/>
              <a:t>додаванням</a:t>
            </a:r>
            <a:r>
              <a:rPr lang="ru-RU" sz="1700" dirty="0"/>
              <a:t> </a:t>
            </a:r>
            <a:r>
              <a:rPr lang="ru-RU" sz="1700" dirty="0" err="1"/>
              <a:t>суфікса</a:t>
            </a:r>
            <a:r>
              <a:rPr lang="ru-RU" sz="1700" dirty="0"/>
              <a:t>) </a:t>
            </a:r>
            <a:r>
              <a:rPr lang="ru-RU" sz="1700" dirty="0" err="1"/>
              <a:t>утворюються</a:t>
            </a:r>
            <a:r>
              <a:rPr lang="ru-RU" sz="1700" dirty="0"/>
              <a:t> </a:t>
            </a:r>
            <a:r>
              <a:rPr lang="ru-RU" sz="1700" dirty="0" err="1"/>
              <a:t>прикметники</a:t>
            </a:r>
            <a:r>
              <a:rPr lang="ru-RU" sz="1700" dirty="0"/>
              <a:t> від </a:t>
            </a:r>
            <a:r>
              <a:rPr lang="ru-RU" sz="1700" dirty="0" err="1"/>
              <a:t>словосполучень</a:t>
            </a:r>
            <a:r>
              <a:rPr lang="ru-RU" sz="1700" b="0" dirty="0"/>
              <a:t>: </a:t>
            </a:r>
            <a:r>
              <a:rPr lang="ru-RU" sz="1700" b="0" dirty="0" err="1"/>
              <a:t>п'ятнадцять</a:t>
            </a:r>
            <a:r>
              <a:rPr lang="ru-RU" sz="1700" b="0" dirty="0"/>
              <a:t> років — </a:t>
            </a:r>
            <a:r>
              <a:rPr lang="ru-RU" sz="1700" b="0" dirty="0" err="1"/>
              <a:t>п'ятнадцятирічний</a:t>
            </a:r>
            <a:r>
              <a:rPr lang="ru-RU" sz="1700" b="0" dirty="0"/>
              <a:t>, десять </a:t>
            </a:r>
            <a:r>
              <a:rPr lang="ru-RU" sz="1700" b="0" dirty="0" err="1"/>
              <a:t>поверхів</a:t>
            </a:r>
            <a:r>
              <a:rPr lang="ru-RU" sz="1700" b="0" dirty="0"/>
              <a:t> — </a:t>
            </a:r>
            <a:r>
              <a:rPr lang="ru-RU" sz="1700" b="0" dirty="0" err="1"/>
              <a:t>десятиповерховий</a:t>
            </a:r>
            <a:r>
              <a:rPr lang="ru-RU" sz="1700" b="0" dirty="0"/>
              <a:t>, </a:t>
            </a:r>
            <a:r>
              <a:rPr lang="ru-RU" sz="1700" b="0" dirty="0" err="1"/>
              <a:t>лівий</a:t>
            </a:r>
            <a:r>
              <a:rPr lang="ru-RU" sz="1700" b="0" dirty="0"/>
              <a:t> </a:t>
            </a:r>
            <a:r>
              <a:rPr lang="ru-RU" sz="1700" b="0" dirty="0" err="1"/>
              <a:t>бік</a:t>
            </a:r>
            <a:r>
              <a:rPr lang="ru-RU" sz="1700" b="0" dirty="0"/>
              <a:t> — </a:t>
            </a:r>
            <a:r>
              <a:rPr lang="ru-RU" sz="1700" b="0" dirty="0" err="1"/>
              <a:t>лівобічний</a:t>
            </a:r>
            <a:r>
              <a:rPr lang="ru-RU" sz="1700" b="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3531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S010362642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hoenix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B7C4A6D-1BB5-4C2E-B66A-164A7EC032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TS010362642</Template>
  <TotalTime>0</TotalTime>
  <Words>41</Words>
  <Application>Microsoft Office PowerPoint</Application>
  <PresentationFormat>Экран (4:3)</PresentationFormat>
  <Paragraphs>31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TS010362642</vt:lpstr>
      <vt:lpstr>прикметник</vt:lpstr>
      <vt:lpstr>ТВЕРДІ ТА М'ЯКІ ПРИКМЕТНИКИ</vt:lpstr>
      <vt:lpstr>Прикметники за значенням поділяються на такі розряди: </vt:lpstr>
      <vt:lpstr>Способи творення прикметників 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2014-05-04T16:11:14Z</dcterms:created>
  <dcterms:modified xsi:type="dcterms:W3CDTF">2014-05-04T16:45:27Z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TC103626429990</vt:lpwstr>
  </property>
</Properties>
</file>