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1" r:id="rId2"/>
    <p:sldId id="27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3" r:id="rId19"/>
    <p:sldId id="274" r:id="rId20"/>
    <p:sldId id="275"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4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A73DFDC-C8C6-4202-BC40-F103F571ECC5}" type="datetimeFigureOut">
              <a:rPr lang="ru-RU"/>
              <a:pPr>
                <a:defRPr/>
              </a:pPr>
              <a:t>04.11.2013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194BA7-B350-4BAF-9111-C2CDEF403CF9}"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раз слайда 1"/>
          <p:cNvSpPr>
            <a:spLocks noGrp="1" noRot="1" noChangeAspect="1"/>
          </p:cNvSpPr>
          <p:nvPr>
            <p:ph type="sldImg"/>
          </p:nvPr>
        </p:nvSpPr>
        <p:spPr bwMode="auto">
          <a:noFill/>
          <a:ln>
            <a:solidFill>
              <a:srgbClr val="000000"/>
            </a:solidFill>
            <a:miter lim="800000"/>
            <a:headEnd/>
            <a:tailEnd/>
          </a:ln>
        </p:spPr>
      </p:sp>
      <p:sp>
        <p:nvSpPr>
          <p:cNvPr id="1536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536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7AE256-91D3-406D-9A6E-57BBEFDEEFDB}" type="slidenum">
              <a:rPr lang="ru-RU"/>
              <a:pPr fontAlgn="base">
                <a:spcBef>
                  <a:spcPct val="0"/>
                </a:spcBef>
                <a:spcAft>
                  <a:spcPct val="0"/>
                </a:spcAft>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Образ слайда 1"/>
          <p:cNvSpPr>
            <a:spLocks noGrp="1" noRot="1" noChangeAspect="1"/>
          </p:cNvSpPr>
          <p:nvPr>
            <p:ph type="sldImg"/>
          </p:nvPr>
        </p:nvSpPr>
        <p:spPr bwMode="auto">
          <a:noFill/>
          <a:ln>
            <a:solidFill>
              <a:srgbClr val="000000"/>
            </a:solidFill>
            <a:miter lim="800000"/>
            <a:headEnd/>
            <a:tailEnd/>
          </a:ln>
        </p:spPr>
      </p:sp>
      <p:sp>
        <p:nvSpPr>
          <p:cNvPr id="3379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379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756513-5B50-4BAB-8F64-8BD28CC2AFB7}" type="slidenum">
              <a:rPr lang="ru-RU"/>
              <a:pPr fontAlgn="base">
                <a:spcBef>
                  <a:spcPct val="0"/>
                </a:spcBef>
                <a:spcAft>
                  <a:spcPct val="0"/>
                </a:spcAft>
              </a:pPr>
              <a:t>11</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Образ слайда 1"/>
          <p:cNvSpPr>
            <a:spLocks noGrp="1" noRot="1" noChangeAspect="1"/>
          </p:cNvSpPr>
          <p:nvPr>
            <p:ph type="sldImg"/>
          </p:nvPr>
        </p:nvSpPr>
        <p:spPr bwMode="auto">
          <a:noFill/>
          <a:ln>
            <a:solidFill>
              <a:srgbClr val="000000"/>
            </a:solidFill>
            <a:miter lim="800000"/>
            <a:headEnd/>
            <a:tailEnd/>
          </a:ln>
        </p:spPr>
      </p:sp>
      <p:sp>
        <p:nvSpPr>
          <p:cNvPr id="3584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584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450616-671C-4EDF-84B7-B56514001566}" type="slidenum">
              <a:rPr lang="ru-RU"/>
              <a:pPr fontAlgn="base">
                <a:spcBef>
                  <a:spcPct val="0"/>
                </a:spcBef>
                <a:spcAft>
                  <a:spcPct val="0"/>
                </a:spcAft>
              </a:pPr>
              <a:t>12</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Образ слайда 1"/>
          <p:cNvSpPr>
            <a:spLocks noGrp="1" noRot="1" noChangeAspect="1"/>
          </p:cNvSpPr>
          <p:nvPr>
            <p:ph type="sldImg"/>
          </p:nvPr>
        </p:nvSpPr>
        <p:spPr bwMode="auto">
          <a:noFill/>
          <a:ln>
            <a:solidFill>
              <a:srgbClr val="000000"/>
            </a:solidFill>
            <a:miter lim="800000"/>
            <a:headEnd/>
            <a:tailEnd/>
          </a:ln>
        </p:spPr>
      </p:sp>
      <p:sp>
        <p:nvSpPr>
          <p:cNvPr id="3789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789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82B942-9E51-459C-947B-CA797C6B6164}" type="slidenum">
              <a:rPr lang="ru-RU"/>
              <a:pPr fontAlgn="base">
                <a:spcBef>
                  <a:spcPct val="0"/>
                </a:spcBef>
                <a:spcAft>
                  <a:spcPct val="0"/>
                </a:spcAft>
              </a:pPr>
              <a:t>13</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Образ слайда 1"/>
          <p:cNvSpPr>
            <a:spLocks noGrp="1" noRot="1" noChangeAspect="1"/>
          </p:cNvSpPr>
          <p:nvPr>
            <p:ph type="sldImg"/>
          </p:nvPr>
        </p:nvSpPr>
        <p:spPr bwMode="auto">
          <a:noFill/>
          <a:ln>
            <a:solidFill>
              <a:srgbClr val="000000"/>
            </a:solidFill>
            <a:miter lim="800000"/>
            <a:headEnd/>
            <a:tailEnd/>
          </a:ln>
        </p:spPr>
      </p:sp>
      <p:sp>
        <p:nvSpPr>
          <p:cNvPr id="39938"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9939"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AD80FA-FEB3-4EB4-A268-BA2D8DCCF35E}" type="slidenum">
              <a:rPr lang="ru-RU"/>
              <a:pPr fontAlgn="base">
                <a:spcBef>
                  <a:spcPct val="0"/>
                </a:spcBef>
                <a:spcAft>
                  <a:spcPct val="0"/>
                </a:spcAft>
              </a:pPr>
              <a:t>14</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Образ слайда 1"/>
          <p:cNvSpPr>
            <a:spLocks noGrp="1" noRot="1" noChangeAspect="1"/>
          </p:cNvSpPr>
          <p:nvPr>
            <p:ph type="sldImg"/>
          </p:nvPr>
        </p:nvSpPr>
        <p:spPr bwMode="auto">
          <a:noFill/>
          <a:ln>
            <a:solidFill>
              <a:srgbClr val="000000"/>
            </a:solidFill>
            <a:miter lim="800000"/>
            <a:headEnd/>
            <a:tailEnd/>
          </a:ln>
        </p:spPr>
      </p:sp>
      <p:sp>
        <p:nvSpPr>
          <p:cNvPr id="4198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4198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777441-666E-4979-9B1B-014DAC4E5FFD}" type="slidenum">
              <a:rPr lang="ru-RU"/>
              <a:pPr fontAlgn="base">
                <a:spcBef>
                  <a:spcPct val="0"/>
                </a:spcBef>
                <a:spcAft>
                  <a:spcPct val="0"/>
                </a:spcAft>
              </a:pPr>
              <a:t>15</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Образ слайда 1"/>
          <p:cNvSpPr>
            <a:spLocks noGrp="1" noRot="1" noChangeAspect="1"/>
          </p:cNvSpPr>
          <p:nvPr>
            <p:ph type="sldImg"/>
          </p:nvPr>
        </p:nvSpPr>
        <p:spPr bwMode="auto">
          <a:noFill/>
          <a:ln>
            <a:solidFill>
              <a:srgbClr val="000000"/>
            </a:solidFill>
            <a:miter lim="800000"/>
            <a:headEnd/>
            <a:tailEnd/>
          </a:ln>
        </p:spPr>
      </p:sp>
      <p:sp>
        <p:nvSpPr>
          <p:cNvPr id="4403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4403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4C9F86-8BE7-4B2C-9714-F524BF83D055}" type="slidenum">
              <a:rPr lang="ru-RU"/>
              <a:pPr fontAlgn="base">
                <a:spcBef>
                  <a:spcPct val="0"/>
                </a:spcBef>
                <a:spcAft>
                  <a:spcPct val="0"/>
                </a:spcAft>
              </a:pPr>
              <a:t>16</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Образ слайда 1"/>
          <p:cNvSpPr>
            <a:spLocks noGrp="1" noRot="1" noChangeAspect="1"/>
          </p:cNvSpPr>
          <p:nvPr>
            <p:ph type="sldImg"/>
          </p:nvPr>
        </p:nvSpPr>
        <p:spPr bwMode="auto">
          <a:noFill/>
          <a:ln>
            <a:solidFill>
              <a:srgbClr val="000000"/>
            </a:solidFill>
            <a:miter lim="800000"/>
            <a:headEnd/>
            <a:tailEnd/>
          </a:ln>
        </p:spPr>
      </p:sp>
      <p:sp>
        <p:nvSpPr>
          <p:cNvPr id="4608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4608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5299D9-98CD-4AC1-AD79-BF6F7FD9EE97}" type="slidenum">
              <a:rPr lang="ru-RU"/>
              <a:pPr fontAlgn="base">
                <a:spcBef>
                  <a:spcPct val="0"/>
                </a:spcBef>
                <a:spcAft>
                  <a:spcPct val="0"/>
                </a:spcAft>
              </a:pPr>
              <a:t>17</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раз слайда 1"/>
          <p:cNvSpPr>
            <a:spLocks noGrp="1" noRot="1" noChangeAspect="1"/>
          </p:cNvSpPr>
          <p:nvPr>
            <p:ph type="sldImg"/>
          </p:nvPr>
        </p:nvSpPr>
        <p:spPr bwMode="auto">
          <a:noFill/>
          <a:ln>
            <a:solidFill>
              <a:srgbClr val="000000"/>
            </a:solidFill>
            <a:miter lim="800000"/>
            <a:headEnd/>
            <a:tailEnd/>
          </a:ln>
        </p:spPr>
      </p:sp>
      <p:sp>
        <p:nvSpPr>
          <p:cNvPr id="1741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741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523D30-6EF3-4FF9-B123-B1F6A7CB037A}" type="slidenum">
              <a:rPr lang="ru-RU"/>
              <a:pPr fontAlgn="base">
                <a:spcBef>
                  <a:spcPct val="0"/>
                </a:spcBef>
                <a:spcAft>
                  <a:spcPct val="0"/>
                </a:spcAft>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раз слайда 1"/>
          <p:cNvSpPr>
            <a:spLocks noGrp="1" noRot="1" noChangeAspect="1"/>
          </p:cNvSpPr>
          <p:nvPr>
            <p:ph type="sldImg"/>
          </p:nvPr>
        </p:nvSpPr>
        <p:spPr bwMode="auto">
          <a:noFill/>
          <a:ln>
            <a:solidFill>
              <a:srgbClr val="000000"/>
            </a:solidFill>
            <a:miter lim="800000"/>
            <a:headEnd/>
            <a:tailEnd/>
          </a:ln>
        </p:spPr>
      </p:sp>
      <p:sp>
        <p:nvSpPr>
          <p:cNvPr id="19458"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9459"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67E929-B034-4F4D-BED7-9EC781BA6504}" type="slidenum">
              <a:rPr lang="ru-RU"/>
              <a:pPr fontAlgn="base">
                <a:spcBef>
                  <a:spcPct val="0"/>
                </a:spcBef>
                <a:spcAft>
                  <a:spcPct val="0"/>
                </a:spcAft>
              </a:pPr>
              <a:t>4</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раз слайда 1"/>
          <p:cNvSpPr>
            <a:spLocks noGrp="1" noRot="1" noChangeAspect="1"/>
          </p:cNvSpPr>
          <p:nvPr>
            <p:ph type="sldImg"/>
          </p:nvPr>
        </p:nvSpPr>
        <p:spPr bwMode="auto">
          <a:noFill/>
          <a:ln>
            <a:solidFill>
              <a:srgbClr val="000000"/>
            </a:solidFill>
            <a:miter lim="800000"/>
            <a:headEnd/>
            <a:tailEnd/>
          </a:ln>
        </p:spPr>
      </p:sp>
      <p:sp>
        <p:nvSpPr>
          <p:cNvPr id="2150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150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D4E831-C1B9-46CE-B2B3-E99443EC495D}" type="slidenum">
              <a:rPr lang="ru-RU"/>
              <a:pPr fontAlgn="base">
                <a:spcBef>
                  <a:spcPct val="0"/>
                </a:spcBef>
                <a:spcAft>
                  <a:spcPct val="0"/>
                </a:spcAft>
              </a:pPr>
              <a:t>5</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Образ слайда 1"/>
          <p:cNvSpPr>
            <a:spLocks noGrp="1" noRot="1" noChangeAspect="1"/>
          </p:cNvSpPr>
          <p:nvPr>
            <p:ph type="sldImg"/>
          </p:nvPr>
        </p:nvSpPr>
        <p:spPr bwMode="auto">
          <a:noFill/>
          <a:ln>
            <a:solidFill>
              <a:srgbClr val="000000"/>
            </a:solidFill>
            <a:miter lim="800000"/>
            <a:headEnd/>
            <a:tailEnd/>
          </a:ln>
        </p:spPr>
      </p:sp>
      <p:sp>
        <p:nvSpPr>
          <p:cNvPr id="2355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355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515C56-4D0D-4B11-BD80-0CEC977C5852}" type="slidenum">
              <a:rPr lang="ru-RU"/>
              <a:pPr fontAlgn="base">
                <a:spcBef>
                  <a:spcPct val="0"/>
                </a:spcBef>
                <a:spcAft>
                  <a:spcPct val="0"/>
                </a:spcAft>
              </a:pPr>
              <a:t>6</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Образ слайда 1"/>
          <p:cNvSpPr>
            <a:spLocks noGrp="1" noRot="1" noChangeAspect="1"/>
          </p:cNvSpPr>
          <p:nvPr>
            <p:ph type="sldImg"/>
          </p:nvPr>
        </p:nvSpPr>
        <p:spPr bwMode="auto">
          <a:noFill/>
          <a:ln>
            <a:solidFill>
              <a:srgbClr val="000000"/>
            </a:solidFill>
            <a:miter lim="800000"/>
            <a:headEnd/>
            <a:tailEnd/>
          </a:ln>
        </p:spPr>
      </p:sp>
      <p:sp>
        <p:nvSpPr>
          <p:cNvPr id="2560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560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F6BBD4-12B6-40EC-86B2-A197E4415063}" type="slidenum">
              <a:rPr lang="ru-RU"/>
              <a:pPr fontAlgn="base">
                <a:spcBef>
                  <a:spcPct val="0"/>
                </a:spcBef>
                <a:spcAft>
                  <a:spcPct val="0"/>
                </a:spcAft>
              </a:pPr>
              <a:t>7</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Образ слайда 1"/>
          <p:cNvSpPr>
            <a:spLocks noGrp="1" noRot="1" noChangeAspect="1"/>
          </p:cNvSpPr>
          <p:nvPr>
            <p:ph type="sldImg"/>
          </p:nvPr>
        </p:nvSpPr>
        <p:spPr bwMode="auto">
          <a:noFill/>
          <a:ln>
            <a:solidFill>
              <a:srgbClr val="000000"/>
            </a:solidFill>
            <a:miter lim="800000"/>
            <a:headEnd/>
            <a:tailEnd/>
          </a:ln>
        </p:spPr>
      </p:sp>
      <p:sp>
        <p:nvSpPr>
          <p:cNvPr id="2765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765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8A95F2-E2F4-477C-BC1B-3517B9D1AF7E}" type="slidenum">
              <a:rPr lang="ru-RU"/>
              <a:pPr fontAlgn="base">
                <a:spcBef>
                  <a:spcPct val="0"/>
                </a:spcBef>
                <a:spcAft>
                  <a:spcPct val="0"/>
                </a:spcAft>
              </a:pPr>
              <a:t>8</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раз слайда 1"/>
          <p:cNvSpPr>
            <a:spLocks noGrp="1" noRot="1" noChangeAspect="1"/>
          </p:cNvSpPr>
          <p:nvPr>
            <p:ph type="sldImg"/>
          </p:nvPr>
        </p:nvSpPr>
        <p:spPr bwMode="auto">
          <a:noFill/>
          <a:ln>
            <a:solidFill>
              <a:srgbClr val="000000"/>
            </a:solidFill>
            <a:miter lim="800000"/>
            <a:headEnd/>
            <a:tailEnd/>
          </a:ln>
        </p:spPr>
      </p:sp>
      <p:sp>
        <p:nvSpPr>
          <p:cNvPr id="29698"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9699"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F271BE-8E29-4AD6-95B6-92D2D3771C84}" type="slidenum">
              <a:rPr lang="ru-RU"/>
              <a:pPr fontAlgn="base">
                <a:spcBef>
                  <a:spcPct val="0"/>
                </a:spcBef>
                <a:spcAft>
                  <a:spcPct val="0"/>
                </a:spcAft>
              </a:pPr>
              <a:t>9</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Образ слайда 1"/>
          <p:cNvSpPr>
            <a:spLocks noGrp="1" noRot="1" noChangeAspect="1"/>
          </p:cNvSpPr>
          <p:nvPr>
            <p:ph type="sldImg"/>
          </p:nvPr>
        </p:nvSpPr>
        <p:spPr bwMode="auto">
          <a:noFill/>
          <a:ln>
            <a:solidFill>
              <a:srgbClr val="000000"/>
            </a:solidFill>
            <a:miter lim="800000"/>
            <a:headEnd/>
            <a:tailEnd/>
          </a:ln>
        </p:spPr>
      </p:sp>
      <p:sp>
        <p:nvSpPr>
          <p:cNvPr id="3174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174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36A902-5FDC-4E49-AE1E-911CBFAA47F8}" type="slidenum">
              <a:rPr lang="ru-RU"/>
              <a:pPr fontAlgn="base">
                <a:spcBef>
                  <a:spcPct val="0"/>
                </a:spcBef>
                <a:spcAft>
                  <a:spcPct val="0"/>
                </a:spcAft>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5D4F9369-64EF-4304-9EF6-135E58D8BE40}" type="datetimeFigureOut">
              <a:rPr lang="ru-RU"/>
              <a:pPr>
                <a:defRPr/>
              </a:pPr>
              <a:t>04.11.2013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F024E9C-7309-4DF6-9A66-79B1FF10B74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7BEAD55-BAA7-4C86-BAC6-BC7856DEACF4}" type="datetimeFigureOut">
              <a:rPr lang="ru-RU"/>
              <a:pPr>
                <a:defRPr/>
              </a:pPr>
              <a:t>04.11.2013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188E527-08FA-4850-AAC6-BBEBDD1598F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1DBFF99-F7EB-4B45-A5F6-B62BE3F002B3}" type="datetimeFigureOut">
              <a:rPr lang="ru-RU"/>
              <a:pPr>
                <a:defRPr/>
              </a:pPr>
              <a:t>04.11.2013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C88EA5D-A68E-4E97-9C9B-EF5272A0C27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4BB645A-192A-4884-8965-3C3783070B3D}" type="datetimeFigureOut">
              <a:rPr lang="ru-RU"/>
              <a:pPr>
                <a:defRPr/>
              </a:pPr>
              <a:t>04.11.2013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B93EF46-9EAE-407B-B771-8AB30337D31D}"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781D0C6-9AFD-4274-AF3D-31620990F7D5}" type="datetimeFigureOut">
              <a:rPr lang="ru-RU"/>
              <a:pPr>
                <a:defRPr/>
              </a:pPr>
              <a:t>04.11.2013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2FD834C-1199-49CF-843D-6D58FFF7EFB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B6A0C95B-30AC-4D4B-A6B8-34A2E9E74BF7}" type="datetimeFigureOut">
              <a:rPr lang="ru-RU"/>
              <a:pPr>
                <a:defRPr/>
              </a:pPr>
              <a:t>04.11.2013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924B189-6A18-4439-8B20-AEFF9206D8E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56FD55B8-5952-4FE4-8A35-B6BE64BB1F49}" type="datetimeFigureOut">
              <a:rPr lang="ru-RU"/>
              <a:pPr>
                <a:defRPr/>
              </a:pPr>
              <a:t>04.11.2013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0357B0BD-7DE4-4ABE-AC29-31ACE509A54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80510598-62F8-4AFD-BF46-347EFA0C7C44}" type="datetimeFigureOut">
              <a:rPr lang="ru-RU"/>
              <a:pPr>
                <a:defRPr/>
              </a:pPr>
              <a:t>04.11.2013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B8CD501-0FBB-420F-9D79-246608E4633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C5AA0A1-A3B3-4967-B296-45ED604956C4}" type="datetimeFigureOut">
              <a:rPr lang="ru-RU"/>
              <a:pPr>
                <a:defRPr/>
              </a:pPr>
              <a:t>04.11.2013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B00CF81-65B2-4DBB-930B-E595555D1C9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96488E2-081D-4885-9158-32453DA69C6A}" type="datetimeFigureOut">
              <a:rPr lang="ru-RU"/>
              <a:pPr>
                <a:defRPr/>
              </a:pPr>
              <a:t>04.11.2013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47796CB-C03B-4D2D-AD3F-511E10B6D29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CA1A0F0-89D5-4594-94BB-88F4B2E5E94C}" type="datetimeFigureOut">
              <a:rPr lang="ru-RU"/>
              <a:pPr>
                <a:defRPr/>
              </a:pPr>
              <a:t>04.11.2013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27F5F06-EBD6-4752-87ED-A688E0A85E3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63136"/>
          </a:srgbClr>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BA86066-1005-4CDC-9FE4-8FE6A6C96474}" type="datetimeFigureOut">
              <a:rPr lang="ru-RU"/>
              <a:pPr>
                <a:defRPr/>
              </a:pPr>
              <a:t>04.11.2013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5976AD8-0D19-4BF6-857A-BA05777425C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428625" y="428625"/>
            <a:ext cx="4838700" cy="5286375"/>
          </a:xfrm>
          <a:prstGeom prst="rect">
            <a:avLst/>
          </a:prstGeom>
          <a:noFill/>
          <a:ln w="9525">
            <a:noFill/>
            <a:miter lim="800000"/>
            <a:headEnd/>
            <a:tailEnd/>
          </a:ln>
        </p:spPr>
      </p:pic>
      <p:sp>
        <p:nvSpPr>
          <p:cNvPr id="6" name="Прямоугольник 5"/>
          <p:cNvSpPr>
            <a:spLocks noChangeArrowheads="1"/>
          </p:cNvSpPr>
          <p:nvPr/>
        </p:nvSpPr>
        <p:spPr bwMode="auto">
          <a:xfrm>
            <a:off x="428625" y="5715000"/>
            <a:ext cx="4857750" cy="366713"/>
          </a:xfrm>
          <a:prstGeom prst="rect">
            <a:avLst/>
          </a:prstGeom>
          <a:noFill/>
          <a:ln w="9525">
            <a:noFill/>
            <a:miter lim="800000"/>
            <a:headEnd/>
            <a:tailEnd/>
          </a:ln>
        </p:spPr>
        <p:txBody>
          <a:bodyPr>
            <a:spAutoFit/>
          </a:bodyPr>
          <a:lstStyle/>
          <a:p>
            <a:pPr algn="ctr"/>
            <a:r>
              <a:rPr lang="ru-RU" b="1">
                <a:latin typeface="Calibri" pitchFamily="34" charset="0"/>
              </a:rPr>
              <a:t>Рембрандт Харменс ван Рейн </a:t>
            </a:r>
          </a:p>
        </p:txBody>
      </p:sp>
      <p:sp>
        <p:nvSpPr>
          <p:cNvPr id="7" name="Прямоугольник 6"/>
          <p:cNvSpPr>
            <a:spLocks noChangeArrowheads="1"/>
          </p:cNvSpPr>
          <p:nvPr/>
        </p:nvSpPr>
        <p:spPr bwMode="auto">
          <a:xfrm>
            <a:off x="5286375" y="3357563"/>
            <a:ext cx="3857625" cy="2308225"/>
          </a:xfrm>
          <a:prstGeom prst="rect">
            <a:avLst/>
          </a:prstGeom>
          <a:noFill/>
          <a:ln w="9525">
            <a:noFill/>
            <a:miter lim="800000"/>
            <a:headEnd/>
            <a:tailEnd/>
          </a:ln>
        </p:spPr>
        <p:txBody>
          <a:bodyPr>
            <a:spAutoFit/>
          </a:bodyPr>
          <a:lstStyle/>
          <a:p>
            <a:r>
              <a:rPr lang="ru-RU" i="1">
                <a:latin typeface="Calibri" pitchFamily="34" charset="0"/>
              </a:rPr>
              <a:t>"Я всю жизнь во всем искал естественность природы, никогда не увлекался ложным блеском форм. Художника делает великим не то, что он изображает, а то, насколько правдиво воссоздает он в своем искусстве природу. Жизнь - это все для меня..."</a:t>
            </a:r>
            <a:endParaRPr lang="ru-RU">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7"/>
                                        </p:tgtEl>
                                        <p:attrNameLst>
                                          <p:attrName>style.visibility</p:attrName>
                                        </p:attrNameLst>
                                      </p:cBhvr>
                                      <p:to>
                                        <p:strVal val="visible"/>
                                      </p:to>
                                    </p:set>
                                    <p:anim calcmode="discrete" valueType="clr">
                                      <p:cBhvr override="childStyle">
                                        <p:cTn id="19"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
                                        </p:tgtEl>
                                        <p:attrNameLst>
                                          <p:attrName>fillcolor</p:attrName>
                                        </p:attrNameLst>
                                      </p:cBhvr>
                                      <p:tavLst>
                                        <p:tav tm="0">
                                          <p:val>
                                            <p:clrVal>
                                              <a:schemeClr val="accent2"/>
                                            </p:clrVal>
                                          </p:val>
                                        </p:tav>
                                        <p:tav tm="50000">
                                          <p:val>
                                            <p:clrVal>
                                              <a:schemeClr val="hlink"/>
                                            </p:clrVal>
                                          </p:val>
                                        </p:tav>
                                      </p:tavLst>
                                    </p:anim>
                                    <p:set>
                                      <p:cBhvr>
                                        <p:cTn id="21"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3" y="273050"/>
            <a:ext cx="3251200" cy="655638"/>
          </a:xfrm>
        </p:spPr>
        <p:txBody>
          <a:bodyPr anchor="ctr"/>
          <a:lstStyle/>
          <a:p>
            <a:pPr algn="ctr"/>
            <a:r>
              <a:rPr lang="ru-RU" smtClean="0"/>
              <a:t>Пир Валтасара. 1635. </a:t>
            </a:r>
          </a:p>
        </p:txBody>
      </p:sp>
      <p:pic>
        <p:nvPicPr>
          <p:cNvPr id="5" name="Содержимое 4" descr="Пир Валтасара. 1635..jpg"/>
          <p:cNvPicPr>
            <a:picLocks noGrp="1" noChangeAspect="1"/>
          </p:cNvPicPr>
          <p:nvPr>
            <p:ph idx="1"/>
          </p:nvPr>
        </p:nvPicPr>
        <p:blipFill>
          <a:blip r:embed="rId3"/>
          <a:srcRect/>
          <a:stretch>
            <a:fillRect/>
          </a:stretch>
        </p:blipFill>
        <p:spPr>
          <a:xfrm>
            <a:off x="3571875" y="285750"/>
            <a:ext cx="5326063" cy="4387850"/>
          </a:xfrm>
        </p:spPr>
      </p:pic>
      <p:sp>
        <p:nvSpPr>
          <p:cNvPr id="4" name="Текст 3"/>
          <p:cNvSpPr>
            <a:spLocks noGrp="1"/>
          </p:cNvSpPr>
          <p:nvPr>
            <p:ph type="body" sz="half" idx="2"/>
          </p:nvPr>
        </p:nvSpPr>
        <p:spPr>
          <a:xfrm>
            <a:off x="214313" y="1071563"/>
            <a:ext cx="3251200" cy="5500687"/>
          </a:xfrm>
        </p:spPr>
        <p:txBody>
          <a:bodyPr anchor="ctr"/>
          <a:lstStyle/>
          <a:p>
            <a:r>
              <a:rPr lang="ru-RU" b="1" smtClean="0"/>
              <a:t>Большие полотна с театрализованными эффектами были популярны в Нидерландах при жизни Рембрандта. </a:t>
            </a:r>
            <a:endParaRPr lang="en-US" b="1" smtClean="0"/>
          </a:p>
          <a:p>
            <a:r>
              <a:rPr lang="ru-RU" b="1" smtClean="0"/>
              <a:t>«Пир Валтасара» демонстрирует, как мастерски художник трактовал подобные темы. </a:t>
            </a:r>
            <a:endParaRPr lang="en-US" b="1" smtClean="0"/>
          </a:p>
          <a:p>
            <a:r>
              <a:rPr lang="ru-RU" b="1" smtClean="0"/>
              <a:t>Вавилонский царь Валтасар описан в ветхозаветной книге пророка Даниила. </a:t>
            </a:r>
            <a:endParaRPr lang="en-US" b="1" smtClean="0"/>
          </a:p>
          <a:p>
            <a:r>
              <a:rPr lang="ru-RU" b="1" smtClean="0"/>
              <a:t>На многолюдном пиру он велел принести золотую и серебряную посуду, которую его отец Навуходоносор взял из святилища иерусалимского храма. </a:t>
            </a:r>
            <a:endParaRPr lang="en-US" b="1" smtClean="0"/>
          </a:p>
          <a:p>
            <a:r>
              <a:rPr lang="ru-RU" b="1" smtClean="0"/>
              <a:t>Царь приказал наполнить сосуды вином для своих вельмож, жен и наложниц. </a:t>
            </a:r>
            <a:endParaRPr lang="en-US" b="1" smtClean="0"/>
          </a:p>
          <a:p>
            <a:r>
              <a:rPr lang="ru-RU" b="1" smtClean="0"/>
              <a:t>Когда свершилось это кощунство, вдруг появилась таинственная рука и начертала на стене странные слова: «Мене, мене, текел, упарсин». </a:t>
            </a:r>
            <a:endParaRPr lang="en-US" b="1" smtClean="0"/>
          </a:p>
          <a:p>
            <a:r>
              <a:rPr lang="ru-RU" b="1" smtClean="0"/>
              <a:t>Даниил сказал царю, что они означают его гибель; предсказание сбылось в ту же ночь. </a:t>
            </a:r>
            <a:endParaRPr lang="en-US" b="1" smtClean="0"/>
          </a:p>
        </p:txBody>
      </p:sp>
      <p:sp>
        <p:nvSpPr>
          <p:cNvPr id="6" name="TextBox 5"/>
          <p:cNvSpPr txBox="1">
            <a:spLocks noChangeArrowheads="1"/>
          </p:cNvSpPr>
          <p:nvPr/>
        </p:nvSpPr>
        <p:spPr bwMode="auto">
          <a:xfrm>
            <a:off x="3786188" y="4786313"/>
            <a:ext cx="5072062" cy="1816100"/>
          </a:xfrm>
          <a:prstGeom prst="rect">
            <a:avLst/>
          </a:prstGeom>
          <a:noFill/>
          <a:ln w="9525">
            <a:noFill/>
            <a:miter lim="800000"/>
            <a:headEnd/>
            <a:tailEnd/>
          </a:ln>
        </p:spPr>
        <p:txBody>
          <a:bodyPr>
            <a:spAutoFit/>
          </a:bodyPr>
          <a:lstStyle/>
          <a:p>
            <a:r>
              <a:rPr lang="ru-RU" sz="1400" b="1">
                <a:latin typeface="Calibri" pitchFamily="34" charset="0"/>
              </a:rPr>
              <a:t>На картине Рембрандта исследуется изумление и страх, усиленный еще и выплеснувшимся из священных сосудов вином, что тоже символично. </a:t>
            </a:r>
            <a:endParaRPr lang="en-US" sz="1400" b="1">
              <a:latin typeface="Calibri" pitchFamily="34" charset="0"/>
            </a:endParaRPr>
          </a:p>
          <a:p>
            <a:endParaRPr lang="en-US" sz="1400" b="1">
              <a:latin typeface="Calibri" pitchFamily="34" charset="0"/>
            </a:endParaRPr>
          </a:p>
          <a:p>
            <a:r>
              <a:rPr lang="ru-RU" sz="1400" b="1">
                <a:latin typeface="Calibri" pitchFamily="34" charset="0"/>
              </a:rPr>
              <a:t>Удивляет сделанная на иврите надпись, особое расположение букв которой заставляет вспомнить о соседе Рембрандта еврее Манассе бен Исраэле, с которым, как известно, художник поддерживал отношения.</a:t>
            </a:r>
            <a:endParaRPr lang="ru-RU" sz="1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7" presetClass="entr" presetSubtype="4" fill="hold" grpId="0"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 calcmode="lin" valueType="num">
                                      <p:cBhvr additive="base">
                                        <p:cTn id="51"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2"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7" presetClass="entr" presetSubtype="4" fill="hold" grpId="0"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 calcmode="lin" valueType="num">
                                      <p:cBhvr additive="base">
                                        <p:cTn id="57"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8"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7" presetClass="entr" presetSubtype="4"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additive="base">
                                        <p:cTn id="63" dur="5000" fill="hold"/>
                                        <p:tgtEl>
                                          <p:spTgt spid="6"/>
                                        </p:tgtEl>
                                        <p:attrNameLst>
                                          <p:attrName>ppt_x</p:attrName>
                                        </p:attrNameLst>
                                      </p:cBhvr>
                                      <p:tavLst>
                                        <p:tav tm="0">
                                          <p:val>
                                            <p:strVal val="#ppt_x"/>
                                          </p:val>
                                        </p:tav>
                                        <p:tav tm="100000">
                                          <p:val>
                                            <p:strVal val="#ppt_x"/>
                                          </p:val>
                                        </p:tav>
                                      </p:tavLst>
                                    </p:anim>
                                    <p:anim calcmode="lin" valueType="num">
                                      <p:cBhvr additive="base">
                                        <p:cTn id="64"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584200"/>
          </a:xfrm>
        </p:spPr>
        <p:txBody>
          <a:bodyPr rtlCol="0" anchor="ctr">
            <a:normAutofit fontScale="90000"/>
          </a:bodyPr>
          <a:lstStyle/>
          <a:p>
            <a:pPr algn="ctr" fontAlgn="auto">
              <a:spcAft>
                <a:spcPts val="0"/>
              </a:spcAft>
              <a:defRPr/>
            </a:pPr>
            <a:r>
              <a:rPr lang="ru-RU" dirty="0"/>
              <a:t>Жертвоприношение Авраама, </a:t>
            </a:r>
            <a:r>
              <a:rPr lang="ru-RU" dirty="0" smtClean="0"/>
              <a:t>1635</a:t>
            </a:r>
            <a:endParaRPr lang="ru-RU" dirty="0"/>
          </a:p>
        </p:txBody>
      </p:sp>
      <p:pic>
        <p:nvPicPr>
          <p:cNvPr id="5" name="Содержимое 4" descr="Жертвоприношение Авраама, 1635.jpg"/>
          <p:cNvPicPr>
            <a:picLocks noGrp="1" noChangeAspect="1"/>
          </p:cNvPicPr>
          <p:nvPr>
            <p:ph idx="1"/>
          </p:nvPr>
        </p:nvPicPr>
        <p:blipFill>
          <a:blip r:embed="rId3"/>
          <a:srcRect/>
          <a:stretch>
            <a:fillRect/>
          </a:stretch>
        </p:blipFill>
        <p:spPr>
          <a:xfrm>
            <a:off x="4572000" y="142875"/>
            <a:ext cx="4270375" cy="6421438"/>
          </a:xfrm>
        </p:spPr>
      </p:pic>
      <p:sp>
        <p:nvSpPr>
          <p:cNvPr id="4" name="Текст 3"/>
          <p:cNvSpPr>
            <a:spLocks noGrp="1"/>
          </p:cNvSpPr>
          <p:nvPr>
            <p:ph type="body" sz="half" idx="2"/>
          </p:nvPr>
        </p:nvSpPr>
        <p:spPr>
          <a:xfrm>
            <a:off x="214313" y="1000125"/>
            <a:ext cx="4143375" cy="5643563"/>
          </a:xfrm>
        </p:spPr>
        <p:txBody>
          <a:bodyPr rtlCol="0" anchor="ctr">
            <a:normAutofit fontScale="92500" lnSpcReduction="20000"/>
          </a:bodyPr>
          <a:lstStyle/>
          <a:p>
            <a:pPr fontAlgn="auto">
              <a:lnSpc>
                <a:spcPct val="150000"/>
              </a:lnSpc>
              <a:spcAft>
                <a:spcPts val="0"/>
              </a:spcAft>
              <a:buFont typeface="Arial" pitchFamily="34" charset="0"/>
              <a:buNone/>
              <a:defRPr/>
            </a:pPr>
            <a:r>
              <a:rPr lang="ru-RU" dirty="0" smtClean="0"/>
              <a:t/>
            </a:r>
            <a:br>
              <a:rPr lang="ru-RU" dirty="0" smtClean="0"/>
            </a:br>
            <a:r>
              <a:rPr lang="ru-RU" b="1" dirty="0" smtClean="0"/>
              <a:t>Это один из самых драматических моментов в Ветхом Завете. </a:t>
            </a:r>
            <a:endParaRPr lang="en-US" b="1" dirty="0" smtClean="0"/>
          </a:p>
          <a:p>
            <a:pPr fontAlgn="auto">
              <a:lnSpc>
                <a:spcPct val="150000"/>
              </a:lnSpc>
              <a:spcAft>
                <a:spcPts val="0"/>
              </a:spcAft>
              <a:buFont typeface="Arial" pitchFamily="34" charset="0"/>
              <a:buNone/>
              <a:defRPr/>
            </a:pPr>
            <a:r>
              <a:rPr lang="ru-RU" b="1" dirty="0" smtClean="0"/>
              <a:t>Авраам по велению свыше готов принести своего единственного сына Исаака в жертву Богу и уже занес над ним, связанным, нож, чтобы заколоть его для всесожжения. </a:t>
            </a:r>
            <a:endParaRPr lang="en-US" b="1" dirty="0" smtClean="0"/>
          </a:p>
          <a:p>
            <a:pPr fontAlgn="auto">
              <a:lnSpc>
                <a:spcPct val="150000"/>
              </a:lnSpc>
              <a:spcAft>
                <a:spcPts val="0"/>
              </a:spcAft>
              <a:buFont typeface="Arial" pitchFamily="34" charset="0"/>
              <a:buNone/>
              <a:defRPr/>
            </a:pPr>
            <a:r>
              <a:rPr lang="ru-RU" b="1" dirty="0" smtClean="0"/>
              <a:t>На картине Исаак лежит на жертвеннике поверх дров. В Священном Писании ангел Господень взывает к Аврааму, прошедшему испытание на покорность Богу, и велит ему остановиться. Рембрандт усиливает драматизм происходящего: на картине ангел схватил Авраама за кисть и нож падает. </a:t>
            </a:r>
            <a:endParaRPr lang="en-US" b="1" dirty="0" smtClean="0"/>
          </a:p>
          <a:p>
            <a:pPr fontAlgn="auto">
              <a:lnSpc>
                <a:spcPct val="150000"/>
              </a:lnSpc>
              <a:spcAft>
                <a:spcPts val="0"/>
              </a:spcAft>
              <a:buFont typeface="Arial" pitchFamily="34" charset="0"/>
              <a:buNone/>
              <a:defRPr/>
            </a:pPr>
            <a:r>
              <a:rPr lang="ru-RU" b="1" dirty="0" smtClean="0"/>
              <a:t>Сцена выигрывает в убедительности еще и потому, что большая ладонь Авраама закрыла сыну лицо, голова Исаака запрокинута и кажется, что в горло вот-вот вонзится нож. </a:t>
            </a:r>
            <a:endParaRPr lang="en-US" b="1" dirty="0" smtClean="0"/>
          </a:p>
          <a:p>
            <a:pPr fontAlgn="auto">
              <a:lnSpc>
                <a:spcPct val="150000"/>
              </a:lnSpc>
              <a:spcAft>
                <a:spcPts val="0"/>
              </a:spcAft>
              <a:buFont typeface="Arial" pitchFamily="34" charset="0"/>
              <a:buNone/>
              <a:defRPr/>
            </a:pPr>
            <a:r>
              <a:rPr lang="ru-RU" b="1" dirty="0" smtClean="0"/>
              <a:t>В Мюнхене хранится другой вариант на этот сюжет, но он, возможно, принадлежит кисти Рембрандта лишь частично</a:t>
            </a:r>
            <a:endParaRPr lang="ru-RU" dirty="0" smtClean="0"/>
          </a:p>
          <a:p>
            <a:pPr fontAlgn="auto">
              <a:spcAft>
                <a:spcPts val="0"/>
              </a:spcAft>
              <a:buFont typeface="Arial" pitchFamily="34" charset="0"/>
              <a:buNone/>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3" y="214313"/>
            <a:ext cx="3571875" cy="441325"/>
          </a:xfrm>
        </p:spPr>
        <p:txBody>
          <a:bodyPr anchor="ctr"/>
          <a:lstStyle/>
          <a:p>
            <a:pPr algn="ctr"/>
            <a:r>
              <a:rPr lang="ru-RU" smtClean="0"/>
              <a:t>Снятие с креста. 1634. </a:t>
            </a:r>
          </a:p>
        </p:txBody>
      </p:sp>
      <p:pic>
        <p:nvPicPr>
          <p:cNvPr id="5" name="Содержимое 4" descr="Снятие с креста. 1634.jpg"/>
          <p:cNvPicPr>
            <a:picLocks noGrp="1" noChangeAspect="1"/>
          </p:cNvPicPr>
          <p:nvPr>
            <p:ph idx="1"/>
          </p:nvPr>
        </p:nvPicPr>
        <p:blipFill>
          <a:blip r:embed="rId3"/>
          <a:srcRect/>
          <a:stretch>
            <a:fillRect/>
          </a:stretch>
        </p:blipFill>
        <p:spPr>
          <a:xfrm>
            <a:off x="4035425" y="142875"/>
            <a:ext cx="4826000" cy="6581775"/>
          </a:xfrm>
        </p:spPr>
      </p:pic>
      <p:sp>
        <p:nvSpPr>
          <p:cNvPr id="4" name="Текст 3"/>
          <p:cNvSpPr>
            <a:spLocks noGrp="1"/>
          </p:cNvSpPr>
          <p:nvPr>
            <p:ph type="body" sz="half" idx="2"/>
          </p:nvPr>
        </p:nvSpPr>
        <p:spPr>
          <a:xfrm>
            <a:off x="214313" y="714375"/>
            <a:ext cx="3643312" cy="5857875"/>
          </a:xfrm>
        </p:spPr>
        <p:txBody>
          <a:bodyPr rtlCol="0" anchor="ctr">
            <a:normAutofit fontScale="92500" lnSpcReduction="10000"/>
          </a:bodyPr>
          <a:lstStyle/>
          <a:p>
            <a:pPr fontAlgn="auto">
              <a:lnSpc>
                <a:spcPct val="150000"/>
              </a:lnSpc>
              <a:spcAft>
                <a:spcPts val="0"/>
              </a:spcAft>
              <a:buFont typeface="Arial" pitchFamily="34" charset="0"/>
              <a:buNone/>
              <a:defRPr/>
            </a:pPr>
            <a:r>
              <a:rPr lang="ru-RU" b="1" dirty="0" smtClean="0"/>
              <a:t>Снятие с креста - распространенный сюжет в европейской живописи. </a:t>
            </a:r>
            <a:endParaRPr lang="en-US" b="1" dirty="0" smtClean="0"/>
          </a:p>
          <a:p>
            <a:pPr fontAlgn="auto">
              <a:lnSpc>
                <a:spcPct val="150000"/>
              </a:lnSpc>
              <a:spcAft>
                <a:spcPts val="0"/>
              </a:spcAft>
              <a:buFont typeface="Arial" pitchFamily="34" charset="0"/>
              <a:buNone/>
              <a:defRPr/>
            </a:pPr>
            <a:r>
              <a:rPr lang="ru-RU" b="1" dirty="0" smtClean="0"/>
              <a:t>По традиции среди присутствующих изображают Богоматерь, несколько учеников Иисуса и Иосифа из Аримафеи. </a:t>
            </a:r>
            <a:endParaRPr lang="en-US" b="1" dirty="0" smtClean="0"/>
          </a:p>
          <a:p>
            <a:pPr fontAlgn="auto">
              <a:lnSpc>
                <a:spcPct val="150000"/>
              </a:lnSpc>
              <a:spcAft>
                <a:spcPts val="0"/>
              </a:spcAft>
              <a:buFont typeface="Arial" pitchFamily="34" charset="0"/>
              <a:buNone/>
              <a:defRPr/>
            </a:pPr>
            <a:r>
              <a:rPr lang="ru-RU" b="1" dirty="0" smtClean="0"/>
              <a:t>В 30-е годы Рембрандт написал ряд картин на тему Страстей Господних, в том числе «Воздвижение креста» и «Снятие с креста» для штатгальтера Нидерландов Фредерика Хендрика. </a:t>
            </a:r>
            <a:endParaRPr lang="en-US" b="1" dirty="0" smtClean="0"/>
          </a:p>
          <a:p>
            <a:pPr fontAlgn="auto">
              <a:lnSpc>
                <a:spcPct val="150000"/>
              </a:lnSpc>
              <a:spcAft>
                <a:spcPts val="0"/>
              </a:spcAft>
              <a:buFont typeface="Arial" pitchFamily="34" charset="0"/>
              <a:buNone/>
              <a:defRPr/>
            </a:pPr>
            <a:r>
              <a:rPr lang="ru-RU" b="1" dirty="0" smtClean="0"/>
              <a:t>Размеры данной картины больше, тона насыщеннее. </a:t>
            </a:r>
            <a:endParaRPr lang="en-US" b="1" dirty="0" smtClean="0"/>
          </a:p>
          <a:p>
            <a:pPr fontAlgn="auto">
              <a:lnSpc>
                <a:spcPct val="150000"/>
              </a:lnSpc>
              <a:spcAft>
                <a:spcPts val="0"/>
              </a:spcAft>
              <a:buFont typeface="Arial" pitchFamily="34" charset="0"/>
              <a:buNone/>
              <a:defRPr/>
            </a:pPr>
            <a:r>
              <a:rPr lang="ru-RU" b="1" dirty="0" smtClean="0"/>
              <a:t>Она написана несколько месяцев спустя и хранилась у самого художника до 1656 года, когда он разорился. </a:t>
            </a:r>
            <a:endParaRPr lang="en-US" b="1" dirty="0" smtClean="0"/>
          </a:p>
          <a:p>
            <a:pPr fontAlgn="auto">
              <a:lnSpc>
                <a:spcPct val="150000"/>
              </a:lnSpc>
              <a:spcAft>
                <a:spcPts val="0"/>
              </a:spcAft>
              <a:buFont typeface="Arial" pitchFamily="34" charset="0"/>
              <a:buNone/>
              <a:defRPr/>
            </a:pPr>
            <a:r>
              <a:rPr lang="ru-RU" b="1" dirty="0" smtClean="0"/>
              <a:t>Изломанная фигура Христа залита ярким светом, Богоматерь лишилась чувств, на земле разложены роскошные пелены, в которых Он будет лежать, пока не воскреснет.</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3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441325"/>
          </a:xfrm>
        </p:spPr>
        <p:txBody>
          <a:bodyPr anchor="ctr"/>
          <a:lstStyle/>
          <a:p>
            <a:pPr algn="ctr"/>
            <a:r>
              <a:rPr lang="ru-RU" smtClean="0"/>
              <a:t>Давид и Урия, 1665.</a:t>
            </a:r>
          </a:p>
        </p:txBody>
      </p:sp>
      <p:pic>
        <p:nvPicPr>
          <p:cNvPr id="5" name="Содержимое 4" descr="Давид и Урия, 1665..jpg"/>
          <p:cNvPicPr>
            <a:picLocks noGrp="1" noChangeAspect="1"/>
          </p:cNvPicPr>
          <p:nvPr>
            <p:ph idx="1"/>
          </p:nvPr>
        </p:nvPicPr>
        <p:blipFill>
          <a:blip r:embed="rId3"/>
          <a:srcRect/>
          <a:stretch>
            <a:fillRect/>
          </a:stretch>
        </p:blipFill>
        <p:spPr>
          <a:xfrm>
            <a:off x="3538538" y="214313"/>
            <a:ext cx="5391150" cy="6215062"/>
          </a:xfrm>
        </p:spPr>
      </p:pic>
      <p:sp>
        <p:nvSpPr>
          <p:cNvPr id="4" name="Текст 3"/>
          <p:cNvSpPr>
            <a:spLocks noGrp="1"/>
          </p:cNvSpPr>
          <p:nvPr>
            <p:ph type="body" sz="half" idx="2"/>
          </p:nvPr>
        </p:nvSpPr>
        <p:spPr>
          <a:xfrm>
            <a:off x="0" y="785813"/>
            <a:ext cx="3465513" cy="5857875"/>
          </a:xfrm>
        </p:spPr>
        <p:txBody>
          <a:bodyPr rtlCol="0" anchor="ctr">
            <a:normAutofit fontScale="85000" lnSpcReduction="20000"/>
          </a:bodyPr>
          <a:lstStyle/>
          <a:p>
            <a:pPr fontAlgn="auto">
              <a:lnSpc>
                <a:spcPct val="150000"/>
              </a:lnSpc>
              <a:spcAft>
                <a:spcPts val="0"/>
              </a:spcAft>
              <a:buFont typeface="Arial" pitchFamily="34" charset="0"/>
              <a:buNone/>
              <a:defRPr/>
            </a:pPr>
            <a:r>
              <a:rPr lang="ru-RU" b="1" dirty="0" smtClean="0"/>
              <a:t>Неизвестны в точности ни дата написания, ни сюжет этой, проникнутой настроением, прекрасной картины, что стало поводом для различных предположений. </a:t>
            </a:r>
            <a:endParaRPr lang="en-US" b="1" dirty="0" smtClean="0"/>
          </a:p>
          <a:p>
            <a:pPr fontAlgn="auto">
              <a:lnSpc>
                <a:spcPct val="150000"/>
              </a:lnSpc>
              <a:spcAft>
                <a:spcPts val="0"/>
              </a:spcAft>
              <a:buFont typeface="Arial" pitchFamily="34" charset="0"/>
              <a:buNone/>
              <a:defRPr/>
            </a:pPr>
            <a:r>
              <a:rPr lang="ru-RU" b="1" dirty="0" smtClean="0"/>
              <a:t>По одной версии, эта работа связана с «Артаксерксом, Аманом, и Эсфирью». </a:t>
            </a:r>
            <a:endParaRPr lang="en-US" b="1" dirty="0" smtClean="0"/>
          </a:p>
          <a:p>
            <a:pPr fontAlgn="auto">
              <a:lnSpc>
                <a:spcPct val="150000"/>
              </a:lnSpc>
              <a:spcAft>
                <a:spcPts val="0"/>
              </a:spcAft>
              <a:buFont typeface="Arial" pitchFamily="34" charset="0"/>
              <a:buNone/>
              <a:defRPr/>
            </a:pPr>
            <a:r>
              <a:rPr lang="ru-RU" b="1" dirty="0" smtClean="0"/>
              <a:t>Считается, что здесь изображено отстранение Амана от дел или же момент, когда он получает у царя позволение истребить всех иудеев. </a:t>
            </a:r>
            <a:endParaRPr lang="en-US" b="1" dirty="0" smtClean="0"/>
          </a:p>
          <a:p>
            <a:pPr fontAlgn="auto">
              <a:lnSpc>
                <a:spcPct val="150000"/>
              </a:lnSpc>
              <a:spcAft>
                <a:spcPts val="0"/>
              </a:spcAft>
              <a:buFont typeface="Arial" pitchFamily="34" charset="0"/>
              <a:buNone/>
              <a:defRPr/>
            </a:pPr>
            <a:r>
              <a:rPr lang="ru-RU" b="1" dirty="0" smtClean="0"/>
              <a:t>Этот аргумент подкреплен свидетельствами, что обе картины представляют собой сцены из пьесы, поставленной в 1659 году, а не основаны непосредственно на библейском источнике. </a:t>
            </a:r>
            <a:endParaRPr lang="en-US" b="1" dirty="0" smtClean="0"/>
          </a:p>
          <a:p>
            <a:pPr fontAlgn="auto">
              <a:lnSpc>
                <a:spcPct val="150000"/>
              </a:lnSpc>
              <a:spcAft>
                <a:spcPts val="0"/>
              </a:spcAft>
              <a:buFont typeface="Arial" pitchFamily="34" charset="0"/>
              <a:buNone/>
              <a:defRPr/>
            </a:pPr>
            <a:r>
              <a:rPr lang="ru-RU" b="1" dirty="0" smtClean="0"/>
              <a:t>Здесь, безусловно, есть что-то театральное, но, помимо несоответствий в деталях, предполагаемые сюжеты не отвечают настроению скрытой печали, которое внушает картина. </a:t>
            </a:r>
            <a:endParaRPr lang="en-US" b="1" dirty="0" smtClean="0"/>
          </a:p>
          <a:p>
            <a:pPr fontAlgn="auto">
              <a:lnSpc>
                <a:spcPct val="150000"/>
              </a:lnSpc>
              <a:spcAft>
                <a:spcPts val="0"/>
              </a:spcAft>
              <a:buFont typeface="Arial" pitchFamily="34" charset="0"/>
              <a:buNone/>
              <a:defRPr/>
            </a:pPr>
            <a:r>
              <a:rPr lang="ru-RU" b="1" dirty="0" smtClean="0"/>
              <a:t>Поэтому правомерно вернуться к старой версии. </a:t>
            </a:r>
            <a:endParaRPr lang="en-US" b="1" dirty="0" smtClean="0"/>
          </a:p>
          <a:p>
            <a:pPr fontAlgn="auto">
              <a:lnSpc>
                <a:spcPct val="150000"/>
              </a:lnSpc>
              <a:spcAft>
                <a:spcPts val="0"/>
              </a:spcAft>
              <a:buFont typeface="Arial" pitchFamily="34" charset="0"/>
              <a:buNone/>
              <a:defRPr/>
            </a:pPr>
            <a:r>
              <a:rPr lang="ru-RU" b="1" dirty="0" smtClean="0"/>
              <a:t>В таком случае фигура в красном — муж соблазненной Вирсавии Урия, которого Давид, тревожимый угрызениями совести, посылает на верную гибель</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4">
                                            <p:txEl>
                                              <p:pRg st="6" end="6"/>
                                            </p:txEl>
                                          </p:spTgt>
                                        </p:tgtEl>
                                        <p:attrNameLst>
                                          <p:attrName>style.visibility</p:attrName>
                                        </p:attrNameLst>
                                      </p:cBhvr>
                                      <p:to>
                                        <p:strVal val="visible"/>
                                      </p:to>
                                    </p:set>
                                    <p:anim calcmode="lin" valueType="num">
                                      <p:cBhvr additive="base">
                                        <p:cTn id="55"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369888"/>
          </a:xfrm>
        </p:spPr>
        <p:txBody>
          <a:bodyPr rtlCol="0" anchor="ctr">
            <a:normAutofit fontScale="90000"/>
          </a:bodyPr>
          <a:lstStyle/>
          <a:p>
            <a:pPr algn="ctr" fontAlgn="auto">
              <a:spcAft>
                <a:spcPts val="0"/>
              </a:spcAft>
              <a:defRPr/>
            </a:pPr>
            <a:r>
              <a:rPr lang="ru-RU" dirty="0"/>
              <a:t>Симеон во храме, 1669.</a:t>
            </a:r>
          </a:p>
        </p:txBody>
      </p:sp>
      <p:pic>
        <p:nvPicPr>
          <p:cNvPr id="5" name="Содержимое 4" descr="Симеон во храме, 1669..jpg"/>
          <p:cNvPicPr>
            <a:picLocks noGrp="1" noChangeAspect="1"/>
          </p:cNvPicPr>
          <p:nvPr>
            <p:ph idx="1"/>
          </p:nvPr>
        </p:nvPicPr>
        <p:blipFill>
          <a:blip r:embed="rId3"/>
          <a:srcRect/>
          <a:stretch>
            <a:fillRect/>
          </a:stretch>
        </p:blipFill>
        <p:spPr>
          <a:xfrm>
            <a:off x="3746500" y="214313"/>
            <a:ext cx="5170488" cy="6357937"/>
          </a:xfrm>
        </p:spPr>
      </p:pic>
      <p:sp>
        <p:nvSpPr>
          <p:cNvPr id="4" name="Текст 3"/>
          <p:cNvSpPr>
            <a:spLocks noGrp="1"/>
          </p:cNvSpPr>
          <p:nvPr>
            <p:ph type="body" sz="half" idx="2"/>
          </p:nvPr>
        </p:nvSpPr>
        <p:spPr>
          <a:xfrm>
            <a:off x="214313" y="714375"/>
            <a:ext cx="3357562" cy="5929313"/>
          </a:xfrm>
        </p:spPr>
        <p:txBody>
          <a:bodyPr rtlCol="0" anchor="ctr">
            <a:normAutofit fontScale="85000" lnSpcReduction="10000"/>
          </a:bodyPr>
          <a:lstStyle/>
          <a:p>
            <a:pPr fontAlgn="auto">
              <a:lnSpc>
                <a:spcPct val="150000"/>
              </a:lnSpc>
              <a:spcAft>
                <a:spcPts val="0"/>
              </a:spcAft>
              <a:buFont typeface="Arial" pitchFamily="34" charset="0"/>
              <a:buNone/>
              <a:defRPr/>
            </a:pPr>
            <a:r>
              <a:rPr lang="ru-RU" b="1" dirty="0" smtClean="0"/>
              <a:t>Хотя эта заказная работа начата в 1661 году, она пролежала незаконченной в мастерской Рембрандта до самой его смерти в 1669 году. </a:t>
            </a:r>
            <a:endParaRPr lang="en-US" b="1" dirty="0" smtClean="0"/>
          </a:p>
          <a:p>
            <a:pPr fontAlgn="auto">
              <a:lnSpc>
                <a:spcPct val="150000"/>
              </a:lnSpc>
              <a:spcAft>
                <a:spcPts val="0"/>
              </a:spcAft>
              <a:buFont typeface="Arial" pitchFamily="34" charset="0"/>
              <a:buNone/>
              <a:defRPr/>
            </a:pPr>
            <a:r>
              <a:rPr lang="ru-RU" b="1" dirty="0" smtClean="0"/>
              <a:t>Картина написана на сюжет сбывшегося пророчества. Старцу Симеону было предсказано, что он «не увидит смерти, доколе не увидит Христа. Господня». </a:t>
            </a:r>
            <a:endParaRPr lang="en-US" b="1" dirty="0" smtClean="0"/>
          </a:p>
          <a:p>
            <a:pPr fontAlgn="auto">
              <a:lnSpc>
                <a:spcPct val="150000"/>
              </a:lnSpc>
              <a:spcAft>
                <a:spcPts val="0"/>
              </a:spcAft>
              <a:buFont typeface="Arial" pitchFamily="34" charset="0"/>
              <a:buNone/>
              <a:defRPr/>
            </a:pPr>
            <a:r>
              <a:rPr lang="ru-RU" b="1" dirty="0" smtClean="0"/>
              <a:t>И он наконец повстречался с ним, когда Мария с Иосифом принесли Иисуса во храм. </a:t>
            </a:r>
            <a:endParaRPr lang="en-US" b="1" dirty="0" smtClean="0"/>
          </a:p>
          <a:p>
            <a:pPr fontAlgn="auto">
              <a:lnSpc>
                <a:spcPct val="150000"/>
              </a:lnSpc>
              <a:spcAft>
                <a:spcPts val="0"/>
              </a:spcAft>
              <a:buFont typeface="Arial" pitchFamily="34" charset="0"/>
              <a:buNone/>
              <a:defRPr/>
            </a:pPr>
            <a:r>
              <a:rPr lang="ru-RU" b="1" dirty="0" smtClean="0"/>
              <a:t>Рембрандт уже создал на эту тему великолепный заказной вариант (1631). </a:t>
            </a:r>
            <a:endParaRPr lang="en-US" b="1" dirty="0" smtClean="0"/>
          </a:p>
          <a:p>
            <a:pPr fontAlgn="auto">
              <a:lnSpc>
                <a:spcPct val="150000"/>
              </a:lnSpc>
              <a:spcAft>
                <a:spcPts val="0"/>
              </a:spcAft>
              <a:buFont typeface="Arial" pitchFamily="34" charset="0"/>
              <a:buNone/>
              <a:defRPr/>
            </a:pPr>
            <a:r>
              <a:rPr lang="ru-RU" b="1" dirty="0" smtClean="0"/>
              <a:t>Там действие происходит под высокими сводами храма, а сама работа выполнена в детальной манере, свойственной периоду молодости, успеха и славы. </a:t>
            </a:r>
            <a:endParaRPr lang="en-US" b="1" dirty="0" smtClean="0"/>
          </a:p>
          <a:p>
            <a:pPr fontAlgn="auto">
              <a:lnSpc>
                <a:spcPct val="150000"/>
              </a:lnSpc>
              <a:spcAft>
                <a:spcPts val="0"/>
              </a:spcAft>
              <a:buFont typeface="Arial" pitchFamily="34" charset="0"/>
              <a:buNone/>
              <a:defRPr/>
            </a:pPr>
            <a:r>
              <a:rPr lang="ru-RU" b="1" dirty="0" smtClean="0"/>
              <a:t>Здесь свободная манера письма последних лет особенно заметна еще и потому, что работа не закончена, хотя это едва ли существенно: </a:t>
            </a:r>
            <a:endParaRPr lang="en-US" b="1" dirty="0" smtClean="0"/>
          </a:p>
          <a:p>
            <a:pPr fontAlgn="auto">
              <a:lnSpc>
                <a:spcPct val="150000"/>
              </a:lnSpc>
              <a:spcAft>
                <a:spcPts val="0"/>
              </a:spcAft>
              <a:buFont typeface="Arial" pitchFamily="34" charset="0"/>
              <a:buNone/>
              <a:defRPr/>
            </a:pPr>
            <a:r>
              <a:rPr lang="ru-RU" b="1" dirty="0" smtClean="0"/>
              <a:t>все сосредоточено на моменте, когда полуослепший старец качает на руках спеленутого Младенца — сцена, исполненная бесконечной нежности.</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4">
                                            <p:txEl>
                                              <p:pRg st="6" end="6"/>
                                            </p:txEl>
                                          </p:spTgt>
                                        </p:tgtEl>
                                        <p:attrNameLst>
                                          <p:attrName>style.visibility</p:attrName>
                                        </p:attrNameLst>
                                      </p:cBhvr>
                                      <p:to>
                                        <p:strVal val="visible"/>
                                      </p:to>
                                    </p:set>
                                    <p:anim calcmode="lin" valueType="num">
                                      <p:cBhvr additive="base">
                                        <p:cTn id="55"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313"/>
            <a:ext cx="3465513" cy="512762"/>
          </a:xfrm>
        </p:spPr>
        <p:txBody>
          <a:bodyPr anchor="ctr"/>
          <a:lstStyle/>
          <a:p>
            <a:pPr algn="ctr"/>
            <a:r>
              <a:rPr lang="ru-RU" smtClean="0"/>
              <a:t>Вирсавия, 1654.</a:t>
            </a:r>
          </a:p>
        </p:txBody>
      </p:sp>
      <p:pic>
        <p:nvPicPr>
          <p:cNvPr id="5" name="Содержимое 4" descr="Вирсавия, 1654..jpg"/>
          <p:cNvPicPr>
            <a:picLocks noGrp="1" noChangeAspect="1"/>
          </p:cNvPicPr>
          <p:nvPr>
            <p:ph idx="1"/>
          </p:nvPr>
        </p:nvPicPr>
        <p:blipFill>
          <a:blip r:embed="rId3"/>
          <a:srcRect/>
          <a:stretch>
            <a:fillRect/>
          </a:stretch>
        </p:blipFill>
        <p:spPr>
          <a:xfrm>
            <a:off x="3422650" y="285750"/>
            <a:ext cx="5475288" cy="5857875"/>
          </a:xfrm>
        </p:spPr>
      </p:pic>
      <p:sp>
        <p:nvSpPr>
          <p:cNvPr id="4" name="Текст 3"/>
          <p:cNvSpPr>
            <a:spLocks noGrp="1"/>
          </p:cNvSpPr>
          <p:nvPr>
            <p:ph type="body" sz="half" idx="2"/>
          </p:nvPr>
        </p:nvSpPr>
        <p:spPr>
          <a:xfrm>
            <a:off x="0" y="714375"/>
            <a:ext cx="3465513" cy="5857875"/>
          </a:xfrm>
        </p:spPr>
        <p:txBody>
          <a:bodyPr rtlCol="0" anchor="ctr">
            <a:normAutofit fontScale="77500" lnSpcReduction="20000"/>
          </a:bodyPr>
          <a:lstStyle/>
          <a:p>
            <a:pPr fontAlgn="auto">
              <a:lnSpc>
                <a:spcPct val="160000"/>
              </a:lnSpc>
              <a:spcAft>
                <a:spcPts val="0"/>
              </a:spcAft>
              <a:buFont typeface="Arial" pitchFamily="34" charset="0"/>
              <a:buNone/>
              <a:defRPr/>
            </a:pPr>
            <a:r>
              <a:rPr lang="ru-RU" b="1" dirty="0" smtClean="0"/>
              <a:t>Написана, когда художник пребывал в расцвете творческих сил. </a:t>
            </a:r>
            <a:endParaRPr lang="en-US" b="1" dirty="0" smtClean="0"/>
          </a:p>
          <a:p>
            <a:pPr fontAlgn="auto">
              <a:lnSpc>
                <a:spcPct val="160000"/>
              </a:lnSpc>
              <a:spcAft>
                <a:spcPts val="0"/>
              </a:spcAft>
              <a:buFont typeface="Arial" pitchFamily="34" charset="0"/>
              <a:buNone/>
              <a:defRPr/>
            </a:pPr>
            <a:r>
              <a:rPr lang="ru-RU" b="1" dirty="0" smtClean="0"/>
              <a:t>Многие эксперты полагают, что эта картина — величайшее из всех творений Рембрандта. </a:t>
            </a:r>
            <a:endParaRPr lang="en-US" b="1" dirty="0" smtClean="0"/>
          </a:p>
          <a:p>
            <a:pPr fontAlgn="auto">
              <a:lnSpc>
                <a:spcPct val="160000"/>
              </a:lnSpc>
              <a:spcAft>
                <a:spcPts val="0"/>
              </a:spcAft>
              <a:buFont typeface="Arial" pitchFamily="34" charset="0"/>
              <a:buNone/>
              <a:defRPr/>
            </a:pPr>
            <a:r>
              <a:rPr lang="ru-RU" b="1" dirty="0" smtClean="0"/>
              <a:t>Принято считать изображенную красавицу Вирсавией, которую увидел и возжелал царь Давид. </a:t>
            </a:r>
            <a:endParaRPr lang="en-US" b="1" dirty="0" smtClean="0"/>
          </a:p>
          <a:p>
            <a:pPr fontAlgn="auto">
              <a:lnSpc>
                <a:spcPct val="160000"/>
              </a:lnSpc>
              <a:spcAft>
                <a:spcPts val="0"/>
              </a:spcAft>
              <a:buFont typeface="Arial" pitchFamily="34" charset="0"/>
              <a:buNone/>
              <a:defRPr/>
            </a:pPr>
            <a:r>
              <a:rPr lang="ru-RU" b="1" dirty="0" smtClean="0"/>
              <a:t>Она отдалась ему и зачала. Кульминацией последовавших осложнений стало убийство мужа Вирсавии, которого Давид отправил на верную смерть. </a:t>
            </a:r>
            <a:endParaRPr lang="en-US" b="1" dirty="0" smtClean="0"/>
          </a:p>
          <a:p>
            <a:pPr fontAlgn="auto">
              <a:lnSpc>
                <a:spcPct val="160000"/>
              </a:lnSpc>
              <a:spcAft>
                <a:spcPts val="0"/>
              </a:spcAft>
              <a:buFont typeface="Arial" pitchFamily="34" charset="0"/>
              <a:buNone/>
              <a:defRPr/>
            </a:pPr>
            <a:r>
              <a:rPr lang="ru-RU" b="1" dirty="0" smtClean="0"/>
              <a:t>История малоприятная, и комментаторы по-разному изъясняли чувства Вирсавии. </a:t>
            </a:r>
            <a:endParaRPr lang="en-US" b="1" dirty="0" smtClean="0"/>
          </a:p>
          <a:p>
            <a:pPr fontAlgn="auto">
              <a:lnSpc>
                <a:spcPct val="160000"/>
              </a:lnSpc>
              <a:spcAft>
                <a:spcPts val="0"/>
              </a:spcAft>
              <a:buFont typeface="Arial" pitchFamily="34" charset="0"/>
              <a:buNone/>
              <a:defRPr/>
            </a:pPr>
            <a:r>
              <a:rPr lang="ru-RU" b="1" dirty="0" smtClean="0"/>
              <a:t>Но, как часто бывает с картинами Рембрандта, вероятно, ошибочно вдаваться в тонкости толкования. </a:t>
            </a:r>
            <a:endParaRPr lang="en-US" b="1" dirty="0" smtClean="0"/>
          </a:p>
          <a:p>
            <a:pPr fontAlgn="auto">
              <a:lnSpc>
                <a:spcPct val="160000"/>
              </a:lnSpc>
              <a:spcAft>
                <a:spcPts val="0"/>
              </a:spcAft>
              <a:buFont typeface="Arial" pitchFamily="34" charset="0"/>
              <a:buNone/>
              <a:defRPr/>
            </a:pPr>
            <a:r>
              <a:rPr lang="ru-RU" b="1" dirty="0" smtClean="0"/>
              <a:t>Быть может, достаточно сказать, что Вирсавия горестно размышляет о своей судьбе. </a:t>
            </a:r>
            <a:endParaRPr lang="en-US" b="1" dirty="0" smtClean="0"/>
          </a:p>
          <a:p>
            <a:pPr fontAlgn="auto">
              <a:lnSpc>
                <a:spcPct val="160000"/>
              </a:lnSpc>
              <a:spcAft>
                <a:spcPts val="0"/>
              </a:spcAft>
              <a:buFont typeface="Arial" pitchFamily="34" charset="0"/>
              <a:buNone/>
              <a:defRPr/>
            </a:pPr>
            <a:r>
              <a:rPr lang="ru-RU" b="1" dirty="0" smtClean="0"/>
              <a:t>Композиция во многом повторяет античный рельеф, где изображена готовящаяся к свадьбе невеста.</a:t>
            </a:r>
            <a:endParaRPr lang="en-US" b="1" dirty="0" smtClean="0"/>
          </a:p>
          <a:p>
            <a:pPr fontAlgn="auto">
              <a:lnSpc>
                <a:spcPct val="160000"/>
              </a:lnSpc>
              <a:spcAft>
                <a:spcPts val="0"/>
              </a:spcAft>
              <a:buFont typeface="Arial" pitchFamily="34" charset="0"/>
              <a:buNone/>
              <a:defRPr/>
            </a:pPr>
            <a:r>
              <a:rPr lang="ru-RU" b="1" dirty="0" smtClean="0"/>
              <a:t> Рембрандт написал Вирсавию обнаженной и придал картине ярко выраженную эмоциональность.</a:t>
            </a:r>
            <a:endParaRPr lang="en-US" b="1" dirty="0" smtClean="0"/>
          </a:p>
          <a:p>
            <a:pPr fontAlgn="auto">
              <a:lnSpc>
                <a:spcPct val="160000"/>
              </a:lnSpc>
              <a:spcAft>
                <a:spcPts val="0"/>
              </a:spcAft>
              <a:buFont typeface="Arial" pitchFamily="34" charset="0"/>
              <a:buNone/>
              <a:defRPr/>
            </a:pPr>
            <a:r>
              <a:rPr lang="ru-RU" b="1" dirty="0" smtClean="0"/>
              <a:t> Моделью для Вирсавии, вероятно, послужила подруга Рембрандта Хендрикье Стоффельс.</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additive="base">
                                        <p:cTn id="28"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7" presetClass="entr" presetSubtype="4"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7"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 calcmode="lin" valueType="num">
                                      <p:cBhvr additive="base">
                                        <p:cTn id="40"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1"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7" presetClass="entr" presetSubtype="4" fill="hold" grpId="0" nodeType="clickEffect">
                                  <p:stCondLst>
                                    <p:cond delay="0"/>
                                  </p:stCondLst>
                                  <p:childTnLst>
                                    <p:set>
                                      <p:cBhvr>
                                        <p:cTn id="45" dur="1" fill="hold">
                                          <p:stCondLst>
                                            <p:cond delay="0"/>
                                          </p:stCondLst>
                                        </p:cTn>
                                        <p:tgtEl>
                                          <p:spTgt spid="4">
                                            <p:txEl>
                                              <p:pRg st="4" end="4"/>
                                            </p:txEl>
                                          </p:spTgt>
                                        </p:tgtEl>
                                        <p:attrNameLst>
                                          <p:attrName>style.visibility</p:attrName>
                                        </p:attrNameLst>
                                      </p:cBhvr>
                                      <p:to>
                                        <p:strVal val="visible"/>
                                      </p:to>
                                    </p:set>
                                    <p:anim calcmode="lin" valueType="num">
                                      <p:cBhvr additive="base">
                                        <p:cTn id="46"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7"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7" presetClass="entr" presetSubtype="4" fill="hold" grpId="0" nodeType="click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 calcmode="lin" valueType="num">
                                      <p:cBhvr additive="base">
                                        <p:cTn id="52"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3"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7" presetClass="entr" presetSubtype="4" fill="hold" grpId="0" nodeType="clickEffect">
                                  <p:stCondLst>
                                    <p:cond delay="0"/>
                                  </p:stCondLst>
                                  <p:childTnLst>
                                    <p:set>
                                      <p:cBhvr>
                                        <p:cTn id="57" dur="1" fill="hold">
                                          <p:stCondLst>
                                            <p:cond delay="0"/>
                                          </p:stCondLst>
                                        </p:cTn>
                                        <p:tgtEl>
                                          <p:spTgt spid="4">
                                            <p:txEl>
                                              <p:pRg st="6" end="6"/>
                                            </p:txEl>
                                          </p:spTgt>
                                        </p:tgtEl>
                                        <p:attrNameLst>
                                          <p:attrName>style.visibility</p:attrName>
                                        </p:attrNameLst>
                                      </p:cBhvr>
                                      <p:to>
                                        <p:strVal val="visible"/>
                                      </p:to>
                                    </p:set>
                                    <p:anim calcmode="lin" valueType="num">
                                      <p:cBhvr additive="base">
                                        <p:cTn id="58"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9"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7" presetClass="entr" presetSubtype="4" fill="hold" grpId="0" nodeType="clickEffect">
                                  <p:stCondLst>
                                    <p:cond delay="0"/>
                                  </p:stCondLst>
                                  <p:childTnLst>
                                    <p:set>
                                      <p:cBhvr>
                                        <p:cTn id="63" dur="1" fill="hold">
                                          <p:stCondLst>
                                            <p:cond delay="0"/>
                                          </p:stCondLst>
                                        </p:cTn>
                                        <p:tgtEl>
                                          <p:spTgt spid="4">
                                            <p:txEl>
                                              <p:pRg st="7" end="7"/>
                                            </p:txEl>
                                          </p:spTgt>
                                        </p:tgtEl>
                                        <p:attrNameLst>
                                          <p:attrName>style.visibility</p:attrName>
                                        </p:attrNameLst>
                                      </p:cBhvr>
                                      <p:to>
                                        <p:strVal val="visible"/>
                                      </p:to>
                                    </p:set>
                                    <p:anim calcmode="lin" valueType="num">
                                      <p:cBhvr additive="base">
                                        <p:cTn id="64" dur="50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5" dur="50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7" presetClass="entr" presetSubtype="4" fill="hold" grpId="0" nodeType="clickEffect">
                                  <p:stCondLst>
                                    <p:cond delay="0"/>
                                  </p:stCondLst>
                                  <p:childTnLst>
                                    <p:set>
                                      <p:cBhvr>
                                        <p:cTn id="69" dur="1" fill="hold">
                                          <p:stCondLst>
                                            <p:cond delay="0"/>
                                          </p:stCondLst>
                                        </p:cTn>
                                        <p:tgtEl>
                                          <p:spTgt spid="4">
                                            <p:txEl>
                                              <p:pRg st="8" end="8"/>
                                            </p:txEl>
                                          </p:spTgt>
                                        </p:tgtEl>
                                        <p:attrNameLst>
                                          <p:attrName>style.visibility</p:attrName>
                                        </p:attrNameLst>
                                      </p:cBhvr>
                                      <p:to>
                                        <p:strVal val="visible"/>
                                      </p:to>
                                    </p:set>
                                    <p:anim calcmode="lin" valueType="num">
                                      <p:cBhvr additive="base">
                                        <p:cTn id="70" dur="50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1" dur="50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7" presetClass="entr" presetSubtype="4" fill="hold" grpId="0" nodeType="clickEffect">
                                  <p:stCondLst>
                                    <p:cond delay="0"/>
                                  </p:stCondLst>
                                  <p:childTnLst>
                                    <p:set>
                                      <p:cBhvr>
                                        <p:cTn id="75" dur="1" fill="hold">
                                          <p:stCondLst>
                                            <p:cond delay="0"/>
                                          </p:stCondLst>
                                        </p:cTn>
                                        <p:tgtEl>
                                          <p:spTgt spid="4">
                                            <p:txEl>
                                              <p:pRg st="9" end="9"/>
                                            </p:txEl>
                                          </p:spTgt>
                                        </p:tgtEl>
                                        <p:attrNameLst>
                                          <p:attrName>style.visibility</p:attrName>
                                        </p:attrNameLst>
                                      </p:cBhvr>
                                      <p:to>
                                        <p:strVal val="visible"/>
                                      </p:to>
                                    </p:set>
                                    <p:anim calcmode="lin" valueType="num">
                                      <p:cBhvr additive="base">
                                        <p:cTn id="76" dur="50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77" dur="50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3050"/>
            <a:ext cx="3465513" cy="512763"/>
          </a:xfrm>
        </p:spPr>
        <p:txBody>
          <a:bodyPr rtlCol="0" anchor="ctr">
            <a:normAutofit fontScale="90000"/>
          </a:bodyPr>
          <a:lstStyle/>
          <a:p>
            <a:pPr algn="ctr" fontAlgn="auto">
              <a:spcAft>
                <a:spcPts val="0"/>
              </a:spcAft>
              <a:defRPr/>
            </a:pPr>
            <a:r>
              <a:rPr lang="ru-RU" dirty="0"/>
              <a:t>Софониба принимает чашу с ядом, 1634.</a:t>
            </a:r>
          </a:p>
        </p:txBody>
      </p:sp>
      <p:pic>
        <p:nvPicPr>
          <p:cNvPr id="5" name="Содержимое 4" descr="Софониба принимает чашу с ядом, 1634..jpg"/>
          <p:cNvPicPr>
            <a:picLocks noGrp="1" noChangeAspect="1"/>
          </p:cNvPicPr>
          <p:nvPr>
            <p:ph idx="1"/>
          </p:nvPr>
        </p:nvPicPr>
        <p:blipFill>
          <a:blip r:embed="rId3"/>
          <a:srcRect/>
          <a:stretch>
            <a:fillRect/>
          </a:stretch>
        </p:blipFill>
        <p:spPr>
          <a:xfrm>
            <a:off x="3575050" y="428625"/>
            <a:ext cx="5322888" cy="5643563"/>
          </a:xfrm>
        </p:spPr>
      </p:pic>
      <p:sp>
        <p:nvSpPr>
          <p:cNvPr id="4" name="Текст 3"/>
          <p:cNvSpPr>
            <a:spLocks noGrp="1"/>
          </p:cNvSpPr>
          <p:nvPr>
            <p:ph type="body" sz="half" idx="2"/>
          </p:nvPr>
        </p:nvSpPr>
        <p:spPr>
          <a:xfrm>
            <a:off x="0" y="857250"/>
            <a:ext cx="3643313" cy="6000750"/>
          </a:xfrm>
        </p:spPr>
        <p:txBody>
          <a:bodyPr rtlCol="0" anchor="ctr">
            <a:normAutofit fontScale="92500" lnSpcReduction="20000"/>
          </a:bodyPr>
          <a:lstStyle/>
          <a:p>
            <a:pPr fontAlgn="auto">
              <a:lnSpc>
                <a:spcPct val="160000"/>
              </a:lnSpc>
              <a:spcAft>
                <a:spcPts val="0"/>
              </a:spcAft>
              <a:buFont typeface="Arial" pitchFamily="34" charset="0"/>
              <a:buNone/>
              <a:defRPr/>
            </a:pPr>
            <a:r>
              <a:rPr lang="ru-RU" b="1" dirty="0" smtClean="0"/>
              <a:t>Величественная фигура на этой картине очень напоминает Саскию, хотя история Софонибы не совсем подходит молодой жене. </a:t>
            </a:r>
            <a:endParaRPr lang="en-US" b="1" dirty="0" smtClean="0"/>
          </a:p>
          <a:p>
            <a:pPr fontAlgn="auto">
              <a:lnSpc>
                <a:spcPct val="160000"/>
              </a:lnSpc>
              <a:spcAft>
                <a:spcPts val="0"/>
              </a:spcAft>
              <a:buFont typeface="Arial" pitchFamily="34" charset="0"/>
              <a:buNone/>
              <a:defRPr/>
            </a:pPr>
            <a:r>
              <a:rPr lang="ru-RU" b="1" dirty="0" smtClean="0"/>
              <a:t>Софониба, дочь карфагенского полководца Гасдрубала, жила в пору, когда Карфаген вел ожесточенную войну с Римом. </a:t>
            </a:r>
            <a:endParaRPr lang="en-US" b="1" dirty="0" smtClean="0"/>
          </a:p>
          <a:p>
            <a:pPr fontAlgn="auto">
              <a:lnSpc>
                <a:spcPct val="160000"/>
              </a:lnSpc>
              <a:spcAft>
                <a:spcPts val="0"/>
              </a:spcAft>
              <a:buFont typeface="Arial" pitchFamily="34" charset="0"/>
              <a:buNone/>
              <a:defRPr/>
            </a:pPr>
            <a:r>
              <a:rPr lang="ru-RU" b="1" dirty="0" smtClean="0"/>
              <a:t>Чтобы закрепить союз с нумидийцами, Гасдрубал выдал дочь за царя Сифакса, но того разбил союзник римлян Масинисса, который немедля захотел взять царицу себе в жены.</a:t>
            </a:r>
            <a:endParaRPr lang="en-US" b="1" dirty="0" smtClean="0"/>
          </a:p>
          <a:p>
            <a:pPr fontAlgn="auto">
              <a:lnSpc>
                <a:spcPct val="160000"/>
              </a:lnSpc>
              <a:spcAft>
                <a:spcPts val="0"/>
              </a:spcAft>
              <a:buFont typeface="Arial" pitchFamily="34" charset="0"/>
              <a:buNone/>
              <a:defRPr/>
            </a:pPr>
            <a:r>
              <a:rPr lang="ru-RU" b="1" dirty="0" smtClean="0"/>
              <a:t> Когда римляне запретили ему этот брак, он избавил Софонибу от дальнейших унижений, прислав чашу с ядом, которую царица выпила не колеблясь. </a:t>
            </a:r>
            <a:endParaRPr lang="en-US" b="1" dirty="0" smtClean="0"/>
          </a:p>
          <a:p>
            <a:pPr fontAlgn="auto">
              <a:lnSpc>
                <a:spcPct val="160000"/>
              </a:lnSpc>
              <a:spcAft>
                <a:spcPts val="0"/>
              </a:spcAft>
              <a:buFont typeface="Arial" pitchFamily="34" charset="0"/>
              <a:buNone/>
              <a:defRPr/>
            </a:pPr>
            <a:r>
              <a:rPr lang="ru-RU" b="1" dirty="0" smtClean="0"/>
              <a:t>Рембрандт мог не относиться всерьез к этой романтической истории, но картина действительно изображает решительный момент и обдуманность действий, будучи в некотором отношении сравнима с более знаменитой и менее театральной «Вирсавией»</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900" decel="100000" fill="hold"/>
                                        <p:tgtEl>
                                          <p:spTgt spid="5"/>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additive="base">
                                        <p:cTn id="28"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7" presetClass="entr" presetSubtype="4"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7"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 calcmode="lin" valueType="num">
                                      <p:cBhvr additive="base">
                                        <p:cTn id="40"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1"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7" presetClass="entr" presetSubtype="4" fill="hold" grpId="0" nodeType="clickEffect">
                                  <p:stCondLst>
                                    <p:cond delay="0"/>
                                  </p:stCondLst>
                                  <p:childTnLst>
                                    <p:set>
                                      <p:cBhvr>
                                        <p:cTn id="45" dur="1" fill="hold">
                                          <p:stCondLst>
                                            <p:cond delay="0"/>
                                          </p:stCondLst>
                                        </p:cTn>
                                        <p:tgtEl>
                                          <p:spTgt spid="4">
                                            <p:txEl>
                                              <p:pRg st="4" end="4"/>
                                            </p:txEl>
                                          </p:spTgt>
                                        </p:tgtEl>
                                        <p:attrNameLst>
                                          <p:attrName>style.visibility</p:attrName>
                                        </p:attrNameLst>
                                      </p:cBhvr>
                                      <p:to>
                                        <p:strVal val="visible"/>
                                      </p:to>
                                    </p:set>
                                    <p:anim calcmode="lin" valueType="num">
                                      <p:cBhvr additive="base">
                                        <p:cTn id="46"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7"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313"/>
            <a:ext cx="3465513" cy="584200"/>
          </a:xfrm>
        </p:spPr>
        <p:txBody>
          <a:bodyPr rtlCol="0" anchor="ctr">
            <a:normAutofit fontScale="90000"/>
          </a:bodyPr>
          <a:lstStyle/>
          <a:p>
            <a:pPr algn="ctr" fontAlgn="auto">
              <a:spcAft>
                <a:spcPts val="0"/>
              </a:spcAft>
              <a:defRPr/>
            </a:pPr>
            <a:r>
              <a:rPr lang="ru-RU" dirty="0"/>
              <a:t>Святое семейство и ангелы, 1645.</a:t>
            </a:r>
          </a:p>
        </p:txBody>
      </p:sp>
      <p:pic>
        <p:nvPicPr>
          <p:cNvPr id="5" name="Содержимое 4" descr="Святое семейство и ангелы, 1645..jpg"/>
          <p:cNvPicPr>
            <a:picLocks noGrp="1" noChangeAspect="1"/>
          </p:cNvPicPr>
          <p:nvPr>
            <p:ph idx="1"/>
          </p:nvPr>
        </p:nvPicPr>
        <p:blipFill>
          <a:blip r:embed="rId3"/>
          <a:srcRect/>
          <a:stretch>
            <a:fillRect/>
          </a:stretch>
        </p:blipFill>
        <p:spPr>
          <a:xfrm>
            <a:off x="3857625" y="214313"/>
            <a:ext cx="5014913" cy="6554787"/>
          </a:xfrm>
        </p:spPr>
      </p:pic>
      <p:sp>
        <p:nvSpPr>
          <p:cNvPr id="4" name="Текст 3"/>
          <p:cNvSpPr>
            <a:spLocks noGrp="1"/>
          </p:cNvSpPr>
          <p:nvPr>
            <p:ph type="body" sz="half" idx="2"/>
          </p:nvPr>
        </p:nvSpPr>
        <p:spPr>
          <a:xfrm>
            <a:off x="0" y="714375"/>
            <a:ext cx="3786188" cy="6143625"/>
          </a:xfrm>
        </p:spPr>
        <p:txBody>
          <a:bodyPr rtlCol="0" anchor="ctr">
            <a:normAutofit fontScale="92500" lnSpcReduction="10000"/>
          </a:bodyPr>
          <a:lstStyle/>
          <a:p>
            <a:pPr fontAlgn="auto">
              <a:lnSpc>
                <a:spcPct val="150000"/>
              </a:lnSpc>
              <a:spcAft>
                <a:spcPts val="0"/>
              </a:spcAft>
              <a:buFont typeface="Arial" pitchFamily="34" charset="0"/>
              <a:buNone/>
              <a:defRPr/>
            </a:pPr>
            <a:r>
              <a:rPr lang="ru-RU" b="1" dirty="0" smtClean="0"/>
              <a:t>Эта проникнутая удивительной нежностью картина подтверждает дар Рембрандта до такой степени смешивать божественное и земное, что уже невозможно провести грань между ними. </a:t>
            </a:r>
            <a:endParaRPr lang="en-US" b="1" dirty="0" smtClean="0"/>
          </a:p>
          <a:p>
            <a:pPr fontAlgn="auto">
              <a:lnSpc>
                <a:spcPct val="150000"/>
              </a:lnSpc>
              <a:spcAft>
                <a:spcPts val="0"/>
              </a:spcAft>
              <a:buFont typeface="Arial" pitchFamily="34" charset="0"/>
              <a:buNone/>
              <a:defRPr/>
            </a:pPr>
            <a:r>
              <a:rPr lang="ru-RU" b="1" dirty="0" smtClean="0"/>
              <a:t>Богоматерь прервала чтение, чтобы поправить покрывало на Младенце, а может, чтобы прикрыть Его лицо от яркого света, призванного подчеркнуть Его величие. </a:t>
            </a:r>
            <a:endParaRPr lang="en-US" b="1" dirty="0" smtClean="0"/>
          </a:p>
          <a:p>
            <a:pPr fontAlgn="auto">
              <a:lnSpc>
                <a:spcPct val="150000"/>
              </a:lnSpc>
              <a:spcAft>
                <a:spcPts val="0"/>
              </a:spcAft>
              <a:buFont typeface="Arial" pitchFamily="34" charset="0"/>
              <a:buNone/>
              <a:defRPr/>
            </a:pPr>
            <a:r>
              <a:rPr lang="ru-RU" b="1" dirty="0" smtClean="0"/>
              <a:t>Преисполненная нежности Мария склонилась над Иисусом, с истинно материнской заботой лишний раз проверяя, все ли в порядке с ребенком. </a:t>
            </a:r>
            <a:endParaRPr lang="en-US" b="1" dirty="0" smtClean="0"/>
          </a:p>
          <a:p>
            <a:pPr fontAlgn="auto">
              <a:lnSpc>
                <a:spcPct val="150000"/>
              </a:lnSpc>
              <a:spcAft>
                <a:spcPts val="0"/>
              </a:spcAft>
              <a:buFont typeface="Arial" pitchFamily="34" charset="0"/>
              <a:buNone/>
              <a:defRPr/>
            </a:pPr>
            <a:r>
              <a:rPr lang="ru-RU" b="1" dirty="0" smtClean="0"/>
              <a:t>Младенец спит крепким сном в плетеной колыбели, не сознавая, что происходит вокруг. </a:t>
            </a:r>
            <a:endParaRPr lang="en-US" b="1" dirty="0" smtClean="0"/>
          </a:p>
          <a:p>
            <a:pPr fontAlgn="auto">
              <a:lnSpc>
                <a:spcPct val="150000"/>
              </a:lnSpc>
              <a:spcAft>
                <a:spcPts val="0"/>
              </a:spcAft>
              <a:buFont typeface="Arial" pitchFamily="34" charset="0"/>
              <a:buNone/>
              <a:defRPr/>
            </a:pPr>
            <a:r>
              <a:rPr lang="ru-RU" b="1" dirty="0" smtClean="0"/>
              <a:t>На заднем плане плотничает муж Марии Иосиф. </a:t>
            </a:r>
            <a:endParaRPr lang="en-US" b="1" dirty="0" smtClean="0"/>
          </a:p>
          <a:p>
            <a:pPr fontAlgn="auto">
              <a:lnSpc>
                <a:spcPct val="150000"/>
              </a:lnSpc>
              <a:spcAft>
                <a:spcPts val="0"/>
              </a:spcAft>
              <a:buFont typeface="Arial" pitchFamily="34" charset="0"/>
              <a:buNone/>
              <a:defRPr/>
            </a:pPr>
            <a:r>
              <a:rPr lang="ru-RU" b="1" dirty="0" smtClean="0"/>
              <a:t>Мать, дитя, даже колыбель — чисто голландские типы XVII века. </a:t>
            </a:r>
            <a:endParaRPr lang="en-US" b="1" dirty="0" smtClean="0"/>
          </a:p>
          <a:p>
            <a:pPr fontAlgn="auto">
              <a:lnSpc>
                <a:spcPct val="150000"/>
              </a:lnSpc>
              <a:spcAft>
                <a:spcPts val="0"/>
              </a:spcAft>
              <a:buFont typeface="Arial" pitchFamily="34" charset="0"/>
              <a:buNone/>
              <a:defRPr/>
            </a:pPr>
            <a:r>
              <a:rPr lang="ru-RU" b="1" dirty="0" smtClean="0"/>
              <a:t>Это могла бы быть, пожалуй, любая обычная семья, если бы не слетающие с небес ангелы-дети.</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7" presetClass="entr" presetSubtype="4" fill="hold" grpId="0"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 calcmode="lin" valueType="num">
                                      <p:cBhvr additive="base">
                                        <p:cTn id="51"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2"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7" presetClass="entr" presetSubtype="4" fill="hold" grpId="0"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 calcmode="lin" valueType="num">
                                      <p:cBhvr additive="base">
                                        <p:cTn id="57"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8"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a:bodyPr>
          <a:lstStyle/>
          <a:p>
            <a:r>
              <a:rPr lang="ru-RU" i="1" smtClean="0"/>
              <a:t>Смерть мастера</a:t>
            </a:r>
          </a:p>
        </p:txBody>
      </p:sp>
      <p:sp>
        <p:nvSpPr>
          <p:cNvPr id="3" name="Содержимое 2"/>
          <p:cNvSpPr>
            <a:spLocks noGrp="1"/>
          </p:cNvSpPr>
          <p:nvPr>
            <p:ph idx="4294967295"/>
          </p:nvPr>
        </p:nvSpPr>
        <p:spPr/>
        <p:txBody>
          <a:bodyPr>
            <a:normAutofit/>
          </a:bodyPr>
          <a:lstStyle/>
          <a:p>
            <a:pPr>
              <a:lnSpc>
                <a:spcPct val="80000"/>
              </a:lnSpc>
              <a:buFont typeface="Arial" charset="0"/>
              <a:buNone/>
            </a:pPr>
            <a:r>
              <a:rPr lang="ru-RU" sz="2200" i="1" smtClean="0">
                <a:solidFill>
                  <a:srgbClr val="D9D9D9"/>
                </a:solidFill>
              </a:rPr>
              <a:t>   </a:t>
            </a:r>
            <a:r>
              <a:rPr lang="ru-RU" sz="2200" i="1" smtClean="0"/>
              <a:t>Осенью 1669 года тихо, незаметно скончался величайший из мастеров голландской школы. Рембрандт - поэт страдания и сострадания. Все скромное, нуждающееся, всеми забытое ему близко и дорого. Сюжеты свои он выбирал в жилищах ремесленников, среди небогатой обстановки домашнего очага простолюдина; на его картинах мы видим несчастных больных, убогих и увечных. Кто хоть раз внимательно изучил "Милосердного самарянина" (музей Лувра), никогда не забудет этого дивного произведения. Мастер выполнил более 400 картин (не считая многочисленных несохранившихся произведений), а также 287 гравюр и тысячи рисунков. Серьезная, реалистическая живопись, говорящая сердцу, нашла себе величайшего творца в лице Рембрандта</a:t>
            </a:r>
            <a:r>
              <a:rPr lang="ru-RU" sz="220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p:txBody>
          <a:bodyPr>
            <a:normAutofit/>
          </a:bodyPr>
          <a:lstStyle/>
          <a:p>
            <a:pPr>
              <a:buFont typeface="Arial" charset="0"/>
              <a:buNone/>
            </a:pPr>
            <a:r>
              <a:rPr lang="ru-RU" i="1" smtClean="0"/>
              <a:t>Великий Рембрандт, любимый многими и многими ненавидимый, совершил революцию в живописи богатой Голландии XVII века. Подобно метеору возник он среди мастеров, послушных воле заказчиков, которые всегда требовали портретного сходства, элегантных квадратных интерьеров с полами в клеточку и женщин в чепцах.</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a:bodyPr>
          <a:lstStyle/>
          <a:p>
            <a:r>
              <a:rPr lang="ru-RU" sz="6000" i="1" smtClean="0"/>
              <a:t>Биография</a:t>
            </a:r>
          </a:p>
        </p:txBody>
      </p:sp>
      <p:sp>
        <p:nvSpPr>
          <p:cNvPr id="3" name="Содержимое 2"/>
          <p:cNvSpPr>
            <a:spLocks noGrp="1"/>
          </p:cNvSpPr>
          <p:nvPr>
            <p:ph idx="4294967295"/>
          </p:nvPr>
        </p:nvSpPr>
        <p:spPr/>
        <p:txBody>
          <a:bodyPr>
            <a:normAutofit/>
          </a:bodyPr>
          <a:lstStyle/>
          <a:p>
            <a:pPr>
              <a:lnSpc>
                <a:spcPct val="80000"/>
              </a:lnSpc>
              <a:buFont typeface="Arial" charset="0"/>
              <a:buNone/>
            </a:pPr>
            <a:r>
              <a:rPr lang="ru-RU" sz="2700" i="1" smtClean="0"/>
              <a:t>   Рембрандт ван Рейн родился 15 июля 1606 года в Лейдене в семье мельника среднего достатка; он был восьмым ребенком и единственным, об образовании которого родители позаботились особо. Он учился в латинской школе и в университете, когда его склонность к живописи проявилась столь определенно, что он оставляет университет, по тем временам вряд ли юноша мог это сделать без согласия в семье. Он учится живописи три года в мастерской Якоба ван Сваненбюрха, лейденского живописца, происходившего из патрицианской семьи и долгие годы проведшего в Италии.</a:t>
            </a:r>
          </a:p>
          <a:p>
            <a:pPr>
              <a:lnSpc>
                <a:spcPct val="80000"/>
              </a:lnSpc>
            </a:pPr>
            <a:endParaRPr lang="ru-RU" sz="27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WordArt 4"/>
          <p:cNvSpPr>
            <a:spLocks noChangeArrowheads="1" noChangeShapeType="1" noTextEdit="1"/>
          </p:cNvSpPr>
          <p:nvPr/>
        </p:nvSpPr>
        <p:spPr bwMode="auto">
          <a:xfrm>
            <a:off x="1187450" y="1557338"/>
            <a:ext cx="6323013" cy="3052762"/>
          </a:xfrm>
          <a:prstGeom prst="rect">
            <a:avLst/>
          </a:prstGeom>
        </p:spPr>
        <p:txBody>
          <a:bodyPr wrap="none" fromWordArt="1">
            <a:prstTxWarp prst="textSlantUp">
              <a:avLst>
                <a:gd name="adj" fmla="val 55556"/>
              </a:avLst>
            </a:prstTxWarp>
          </a:bodyPr>
          <a:lstStyle/>
          <a:p>
            <a:pPr algn="ctr"/>
            <a:r>
              <a:rPr lang="ru-RU" sz="3600" kern="10">
                <a:ln w="9525">
                  <a:solidFill>
                    <a:srgbClr val="000000"/>
                  </a:solidFill>
                  <a:round/>
                  <a:headEnd/>
                  <a:tailEnd/>
                </a:ln>
                <a:solidFill>
                  <a:srgbClr val="000000"/>
                </a:solidFill>
                <a:latin typeface="Arial"/>
                <a:cs typeface="Arial"/>
              </a:rPr>
              <a:t>СПАСИБО ЗА ВНИМАНИЕ!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3050"/>
            <a:ext cx="3008313" cy="584200"/>
          </a:xfrm>
        </p:spPr>
        <p:txBody>
          <a:bodyPr rtlCol="0" anchor="ctr">
            <a:normAutofit fontScale="90000"/>
          </a:bodyPr>
          <a:lstStyle/>
          <a:p>
            <a:pPr algn="ctr" fontAlgn="auto">
              <a:spcAft>
                <a:spcPts val="0"/>
              </a:spcAft>
              <a:defRPr/>
            </a:pPr>
            <a:r>
              <a:rPr lang="ru-RU" dirty="0"/>
              <a:t>Возвращение блудного сына</a:t>
            </a:r>
          </a:p>
        </p:txBody>
      </p:sp>
      <p:pic>
        <p:nvPicPr>
          <p:cNvPr id="7" name="Содержимое 6" descr="Возвращение блудного сына,.jpg"/>
          <p:cNvPicPr>
            <a:picLocks noGrp="1" noChangeAspect="1"/>
          </p:cNvPicPr>
          <p:nvPr>
            <p:ph idx="1"/>
          </p:nvPr>
        </p:nvPicPr>
        <p:blipFill>
          <a:blip r:embed="rId3"/>
          <a:srcRect/>
          <a:stretch>
            <a:fillRect/>
          </a:stretch>
        </p:blipFill>
        <p:spPr>
          <a:xfrm>
            <a:off x="3643313" y="142875"/>
            <a:ext cx="5286375" cy="6500813"/>
          </a:xfrm>
        </p:spPr>
      </p:pic>
      <p:sp>
        <p:nvSpPr>
          <p:cNvPr id="6" name="Текст 5"/>
          <p:cNvSpPr>
            <a:spLocks noGrp="1"/>
          </p:cNvSpPr>
          <p:nvPr>
            <p:ph type="body" sz="half" idx="2"/>
          </p:nvPr>
        </p:nvSpPr>
        <p:spPr>
          <a:xfrm>
            <a:off x="214313" y="857250"/>
            <a:ext cx="3357562" cy="5786438"/>
          </a:xfrm>
        </p:spPr>
        <p:txBody>
          <a:bodyPr rtlCol="0" anchor="ctr">
            <a:normAutofit fontScale="92500" lnSpcReduction="10000"/>
          </a:bodyPr>
          <a:lstStyle/>
          <a:p>
            <a:pPr fontAlgn="auto">
              <a:spcAft>
                <a:spcPts val="0"/>
              </a:spcAft>
              <a:buFont typeface="Arial" pitchFamily="34" charset="0"/>
              <a:buNone/>
              <a:defRPr/>
            </a:pPr>
            <a:r>
              <a:rPr lang="ru-RU" b="1" dirty="0" smtClean="0"/>
              <a:t>Пожалуй, ни одно другое полотно Рембрандта не внушает столь возвышенных чувств, как эта картина.</a:t>
            </a:r>
            <a:endParaRPr lang="en-US" b="1" dirty="0" smtClean="0"/>
          </a:p>
          <a:p>
            <a:pPr fontAlgn="auto">
              <a:spcAft>
                <a:spcPts val="0"/>
              </a:spcAft>
              <a:buFont typeface="Arial" pitchFamily="34" charset="0"/>
              <a:buNone/>
              <a:defRPr/>
            </a:pPr>
            <a:r>
              <a:rPr lang="ru-RU" b="1" dirty="0" smtClean="0"/>
              <a:t> Сюжет взят из Нового Завета. </a:t>
            </a:r>
            <a:endParaRPr lang="en-US" b="1" dirty="0" smtClean="0"/>
          </a:p>
          <a:p>
            <a:pPr fontAlgn="auto">
              <a:spcAft>
                <a:spcPts val="0"/>
              </a:spcAft>
              <a:buFont typeface="Arial" pitchFamily="34" charset="0"/>
              <a:buNone/>
              <a:defRPr/>
            </a:pPr>
            <a:r>
              <a:rPr lang="ru-RU" b="1" dirty="0" smtClean="0"/>
              <a:t>Иисус рассказывает притчу о сыне, который получает у отца свою часть имения и расточает ее в дальней стороне, живя распутно. </a:t>
            </a:r>
            <a:endParaRPr lang="en-US" b="1" dirty="0" smtClean="0"/>
          </a:p>
          <a:p>
            <a:pPr fontAlgn="auto">
              <a:spcAft>
                <a:spcPts val="0"/>
              </a:spcAft>
              <a:buFont typeface="Arial" pitchFamily="34" charset="0"/>
              <a:buNone/>
              <a:defRPr/>
            </a:pPr>
            <a:r>
              <a:rPr lang="ru-RU" b="1" dirty="0" smtClean="0"/>
              <a:t>Когда, собравшись с духом, он возвращается домой, отец сразу прощает его и принимает с радостью.</a:t>
            </a:r>
            <a:endParaRPr lang="en-US" b="1" dirty="0" smtClean="0"/>
          </a:p>
          <a:p>
            <a:pPr fontAlgn="auto">
              <a:spcAft>
                <a:spcPts val="0"/>
              </a:spcAft>
              <a:buFont typeface="Arial" pitchFamily="34" charset="0"/>
              <a:buNone/>
              <a:defRPr/>
            </a:pPr>
            <a:r>
              <a:rPr lang="ru-RU" b="1" dirty="0" smtClean="0"/>
              <a:t> Религиозный смысл притчи таков: как бы ни грешил человек, раскаяние всегда вознаградится радостным прощением.</a:t>
            </a:r>
            <a:endParaRPr lang="en-US" b="1" dirty="0" smtClean="0"/>
          </a:p>
          <a:p>
            <a:pPr fontAlgn="auto">
              <a:spcAft>
                <a:spcPts val="0"/>
              </a:spcAft>
              <a:buFont typeface="Arial" pitchFamily="34" charset="0"/>
              <a:buNone/>
              <a:defRPr/>
            </a:pPr>
            <a:r>
              <a:rPr lang="ru-RU" b="1" dirty="0" smtClean="0"/>
              <a:t> Здесь Рембрандт, по-видимому, взялся исследовать общечеловеческое значение притчи. </a:t>
            </a:r>
            <a:endParaRPr lang="en-US" b="1" dirty="0" smtClean="0"/>
          </a:p>
          <a:p>
            <a:pPr fontAlgn="auto">
              <a:spcAft>
                <a:spcPts val="0"/>
              </a:spcAft>
              <a:buFont typeface="Arial" pitchFamily="34" charset="0"/>
              <a:buNone/>
              <a:defRPr/>
            </a:pPr>
            <a:r>
              <a:rPr lang="ru-RU" b="1" dirty="0" smtClean="0"/>
              <a:t>Коротко остриженные волосы на голове блудного сына и потрепанная одежда говорят сами за себя, а воротник хранит намек на былую роскошь. </a:t>
            </a:r>
            <a:endParaRPr lang="en-US" b="1" dirty="0" smtClean="0"/>
          </a:p>
          <a:p>
            <a:pPr fontAlgn="auto">
              <a:spcAft>
                <a:spcPts val="0"/>
              </a:spcAft>
              <a:buFont typeface="Arial" pitchFamily="34" charset="0"/>
              <a:buNone/>
              <a:defRPr/>
            </a:pPr>
            <a:r>
              <a:rPr lang="ru-RU" b="1" dirty="0" smtClean="0"/>
              <a:t>Туфли изношены, одну он обронил, став перед отцом на колени. </a:t>
            </a:r>
            <a:endParaRPr lang="en-US" b="1" dirty="0" smtClean="0"/>
          </a:p>
          <a:p>
            <a:pPr fontAlgn="auto">
              <a:spcAft>
                <a:spcPts val="0"/>
              </a:spcAft>
              <a:buFont typeface="Arial" pitchFamily="34" charset="0"/>
              <a:buNone/>
              <a:defRPr/>
            </a:pPr>
            <a:r>
              <a:rPr lang="ru-RU" b="1" dirty="0" smtClean="0"/>
              <a:t>Отец прижимает сына к груди, прощая его.</a:t>
            </a:r>
            <a:endParaRPr lang="en-US" b="1" dirty="0" smtClean="0"/>
          </a:p>
          <a:p>
            <a:pPr fontAlgn="auto">
              <a:spcAft>
                <a:spcPts val="0"/>
              </a:spcAft>
              <a:buFont typeface="Arial" pitchFamily="34" charset="0"/>
              <a:buNone/>
              <a:defRPr/>
            </a:pPr>
            <a:r>
              <a:rPr lang="ru-RU" b="1" dirty="0" smtClean="0"/>
              <a:t> Характерно, что Рембрандт избегает конфликтности притчи: там говорится о ревности послушного сына, хотя, возможно, он стоит в тени позади отца.</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3000" fill="hold"/>
                                        <p:tgtEl>
                                          <p:spTgt spid="7"/>
                                        </p:tgtEl>
                                        <p:attrNameLst>
                                          <p:attrName>ppt_w</p:attrName>
                                        </p:attrNameLst>
                                      </p:cBhvr>
                                      <p:tavLst>
                                        <p:tav tm="0">
                                          <p:val>
                                            <p:fltVal val="0"/>
                                          </p:val>
                                        </p:tav>
                                        <p:tav tm="100000">
                                          <p:val>
                                            <p:strVal val="#ppt_w"/>
                                          </p:val>
                                        </p:tav>
                                      </p:tavLst>
                                    </p:anim>
                                    <p:anim calcmode="lin" valueType="num">
                                      <p:cBhvr>
                                        <p:cTn id="13" dur="3000" fill="hold"/>
                                        <p:tgtEl>
                                          <p:spTgt spid="7"/>
                                        </p:tgtEl>
                                        <p:attrNameLst>
                                          <p:attrName>ppt_h</p:attrName>
                                        </p:attrNameLst>
                                      </p:cBhvr>
                                      <p:tavLst>
                                        <p:tav tm="0">
                                          <p:val>
                                            <p:fltVal val="0"/>
                                          </p:val>
                                        </p:tav>
                                        <p:tav tm="100000">
                                          <p:val>
                                            <p:strVal val="#ppt_h"/>
                                          </p:val>
                                        </p:tav>
                                      </p:tavLst>
                                    </p:anim>
                                    <p:animEffect transition="in" filter="fade">
                                      <p:cBhvr>
                                        <p:cTn id="14" dur="3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 calcmode="lin" valueType="num">
                                      <p:cBhvr additive="base">
                                        <p:cTn id="31" dur="5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 calcmode="lin" valueType="num">
                                      <p:cBhvr additive="base">
                                        <p:cTn id="37" dur="5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 calcmode="lin" valueType="num">
                                      <p:cBhvr additive="base">
                                        <p:cTn id="43" dur="5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anim calcmode="lin" valueType="num">
                                      <p:cBhvr additive="base">
                                        <p:cTn id="49" dur="5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additive="base">
                                        <p:cTn id="55" dur="50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6">
                                            <p:txEl>
                                              <p:pRg st="7" end="7"/>
                                            </p:txEl>
                                          </p:spTgt>
                                        </p:tgtEl>
                                        <p:attrNameLst>
                                          <p:attrName>style.visibility</p:attrName>
                                        </p:attrNameLst>
                                      </p:cBhvr>
                                      <p:to>
                                        <p:strVal val="visible"/>
                                      </p:to>
                                    </p:set>
                                    <p:anim calcmode="lin" valueType="num">
                                      <p:cBhvr additive="base">
                                        <p:cTn id="61" dur="50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6">
                                            <p:txEl>
                                              <p:pRg st="8" end="8"/>
                                            </p:txEl>
                                          </p:spTgt>
                                        </p:tgtEl>
                                        <p:attrNameLst>
                                          <p:attrName>style.visibility</p:attrName>
                                        </p:attrNameLst>
                                      </p:cBhvr>
                                      <p:to>
                                        <p:strVal val="visible"/>
                                      </p:to>
                                    </p:set>
                                    <p:anim calcmode="lin" valueType="num">
                                      <p:cBhvr additive="base">
                                        <p:cTn id="67" dur="50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68" dur="50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7" presetClass="entr" presetSubtype="4" fill="hold" grpId="0" nodeType="clickEffect">
                                  <p:stCondLst>
                                    <p:cond delay="0"/>
                                  </p:stCondLst>
                                  <p:childTnLst>
                                    <p:set>
                                      <p:cBhvr>
                                        <p:cTn id="72" dur="1" fill="hold">
                                          <p:stCondLst>
                                            <p:cond delay="0"/>
                                          </p:stCondLst>
                                        </p:cTn>
                                        <p:tgtEl>
                                          <p:spTgt spid="6">
                                            <p:txEl>
                                              <p:pRg st="9" end="9"/>
                                            </p:txEl>
                                          </p:spTgt>
                                        </p:tgtEl>
                                        <p:attrNameLst>
                                          <p:attrName>style.visibility</p:attrName>
                                        </p:attrNameLst>
                                      </p:cBhvr>
                                      <p:to>
                                        <p:strVal val="visible"/>
                                      </p:to>
                                    </p:set>
                                    <p:anim calcmode="lin" valueType="num">
                                      <p:cBhvr additive="base">
                                        <p:cTn id="73" dur="50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74" dur="50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655638"/>
          </a:xfrm>
        </p:spPr>
        <p:txBody>
          <a:bodyPr rtlCol="0" anchor="ctr">
            <a:normAutofit fontScale="90000"/>
          </a:bodyPr>
          <a:lstStyle/>
          <a:p>
            <a:pPr algn="ctr" fontAlgn="auto">
              <a:spcAft>
                <a:spcPts val="0"/>
              </a:spcAft>
              <a:defRPr/>
            </a:pPr>
            <a:r>
              <a:rPr lang="ru-RU" dirty="0" smtClean="0"/>
              <a:t>Моисей </a:t>
            </a:r>
            <a:r>
              <a:rPr lang="ru-RU" dirty="0"/>
              <a:t>со скрижалями законов, 1659</a:t>
            </a:r>
          </a:p>
        </p:txBody>
      </p:sp>
      <p:pic>
        <p:nvPicPr>
          <p:cNvPr id="18434" name="Содержимое 4" descr="Моисей со скрижалями законов, 1659.jpg"/>
          <p:cNvPicPr>
            <a:picLocks noGrp="1" noChangeAspect="1"/>
          </p:cNvPicPr>
          <p:nvPr>
            <p:ph idx="1"/>
          </p:nvPr>
        </p:nvPicPr>
        <p:blipFill>
          <a:blip r:embed="rId3"/>
          <a:srcRect/>
          <a:stretch>
            <a:fillRect/>
          </a:stretch>
        </p:blipFill>
        <p:spPr>
          <a:xfrm>
            <a:off x="3857625" y="214313"/>
            <a:ext cx="4946650" cy="6094412"/>
          </a:xfrm>
        </p:spPr>
      </p:pic>
      <p:sp>
        <p:nvSpPr>
          <p:cNvPr id="18435" name="Текст 3"/>
          <p:cNvSpPr>
            <a:spLocks noGrp="1"/>
          </p:cNvSpPr>
          <p:nvPr>
            <p:ph type="body" sz="half" idx="2"/>
          </p:nvPr>
        </p:nvSpPr>
        <p:spPr>
          <a:xfrm>
            <a:off x="214313" y="1000125"/>
            <a:ext cx="3251200" cy="5643563"/>
          </a:xfrm>
        </p:spPr>
        <p:txBody>
          <a:bodyPr anchor="ctr"/>
          <a:lstStyle/>
          <a:p>
            <a:r>
              <a:rPr lang="ru-RU" sz="1600" b="1" smtClean="0"/>
              <a:t>Законодатель Моисей только что спустился с горы Синай с двумя каменными скрижалями, «на которых написано было перстом Божиим» Десять заповедей. Это, несомненно, торжественное событие, но трудно быть уверенным, изображен ли здесь момент триумфа или гнева, когда Моисей, видя, что сыны Израилевы поклоняются золотому тельцу, бросил из рук своих скрижали и разбил их под горой. Эта картина, возможно, была заказана для главы какой-то гильдии и предназначена для украшения камина в амстердамской ратуше.</a:t>
            </a:r>
            <a:endParaRPr lang="ru-RU" sz="16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50" y="273050"/>
            <a:ext cx="2857500" cy="584200"/>
          </a:xfrm>
        </p:spPr>
        <p:txBody>
          <a:bodyPr rtlCol="0" anchor="ctr">
            <a:normAutofit fontScale="90000"/>
          </a:bodyPr>
          <a:lstStyle/>
          <a:p>
            <a:pPr algn="ctr" fontAlgn="auto">
              <a:spcAft>
                <a:spcPts val="0"/>
              </a:spcAft>
              <a:defRPr/>
            </a:pPr>
            <a:r>
              <a:rPr lang="ru-RU" dirty="0"/>
              <a:t>Неверие апостола Фомы, 1634</a:t>
            </a:r>
          </a:p>
        </p:txBody>
      </p:sp>
      <p:pic>
        <p:nvPicPr>
          <p:cNvPr id="5" name="Содержимое 4" descr="Неверие апостола Фомы, 1634.jpg"/>
          <p:cNvPicPr>
            <a:picLocks noGrp="1" noChangeAspect="1"/>
          </p:cNvPicPr>
          <p:nvPr>
            <p:ph idx="1"/>
          </p:nvPr>
        </p:nvPicPr>
        <p:blipFill>
          <a:blip r:embed="rId3"/>
          <a:srcRect/>
          <a:stretch>
            <a:fillRect/>
          </a:stretch>
        </p:blipFill>
        <p:spPr>
          <a:xfrm>
            <a:off x="3214688" y="285750"/>
            <a:ext cx="5727700" cy="6215063"/>
          </a:xfrm>
        </p:spPr>
      </p:pic>
      <p:sp>
        <p:nvSpPr>
          <p:cNvPr id="4" name="Текст 3"/>
          <p:cNvSpPr>
            <a:spLocks noGrp="1"/>
          </p:cNvSpPr>
          <p:nvPr>
            <p:ph type="body" sz="half" idx="2"/>
          </p:nvPr>
        </p:nvSpPr>
        <p:spPr>
          <a:xfrm>
            <a:off x="214313" y="928688"/>
            <a:ext cx="2928937" cy="5643562"/>
          </a:xfrm>
        </p:spPr>
        <p:txBody>
          <a:bodyPr rtlCol="0" anchor="ctr">
            <a:normAutofit lnSpcReduction="10000"/>
          </a:bodyPr>
          <a:lstStyle/>
          <a:p>
            <a:pPr fontAlgn="auto">
              <a:spcAft>
                <a:spcPts val="0"/>
              </a:spcAft>
              <a:buFont typeface="Arial" pitchFamily="34" charset="0"/>
              <a:buNone/>
              <a:defRPr/>
            </a:pPr>
            <a:r>
              <a:rPr lang="ru-RU" b="1" dirty="0" smtClean="0"/>
              <a:t>Святой Фома, один из двенадцати учеников Христа, упоминается в Новом Завете несколько раз. </a:t>
            </a:r>
            <a:endParaRPr lang="en-US" b="1" dirty="0" smtClean="0"/>
          </a:p>
          <a:p>
            <a:pPr fontAlgn="auto">
              <a:spcAft>
                <a:spcPts val="0"/>
              </a:spcAft>
              <a:buFont typeface="Arial" pitchFamily="34" charset="0"/>
              <a:buNone/>
              <a:defRPr/>
            </a:pPr>
            <a:r>
              <a:rPr lang="ru-RU" b="1" dirty="0" smtClean="0"/>
              <a:t>Рембрандт изобразил известный эпизод из Евангелия от Иоанна. </a:t>
            </a:r>
            <a:endParaRPr lang="en-US" b="1" dirty="0" smtClean="0"/>
          </a:p>
          <a:p>
            <a:pPr fontAlgn="auto">
              <a:spcAft>
                <a:spcPts val="0"/>
              </a:spcAft>
              <a:buFont typeface="Arial" pitchFamily="34" charset="0"/>
              <a:buNone/>
              <a:defRPr/>
            </a:pPr>
            <a:r>
              <a:rPr lang="ru-RU" b="1" dirty="0" smtClean="0"/>
              <a:t>После снятия с креста Иисус, явившись ученикам, показывает свои раны. </a:t>
            </a:r>
            <a:endParaRPr lang="en-US" b="1" dirty="0" smtClean="0"/>
          </a:p>
          <a:p>
            <a:pPr fontAlgn="auto">
              <a:spcAft>
                <a:spcPts val="0"/>
              </a:spcAft>
              <a:buFont typeface="Arial" pitchFamily="34" charset="0"/>
              <a:buNone/>
              <a:defRPr/>
            </a:pPr>
            <a:r>
              <a:rPr lang="ru-RU" b="1" dirty="0" smtClean="0"/>
              <a:t>Фомы при этом не было, а когда другие ученики рассказали ему о том, что видели, Фома отказался им верить, заявив: «Если не увижу на руках Его ран от гвоздей и не вложу перста моего в раны от гвоздей, и не вложу руки моей в ребра Его, не поверю». </a:t>
            </a:r>
            <a:endParaRPr lang="en-US" b="1" dirty="0" smtClean="0"/>
          </a:p>
          <a:p>
            <a:pPr fontAlgn="auto">
              <a:spcAft>
                <a:spcPts val="0"/>
              </a:spcAft>
              <a:buFont typeface="Arial" pitchFamily="34" charset="0"/>
              <a:buNone/>
              <a:defRPr/>
            </a:pPr>
            <a:r>
              <a:rPr lang="ru-RU" b="1" dirty="0" smtClean="0"/>
              <a:t>Через восемь дней, по Иоанну, Иисус явился ученикам вновь и велел Фоме коснуться его ран.</a:t>
            </a:r>
            <a:endParaRPr lang="en-US" b="1" dirty="0" smtClean="0"/>
          </a:p>
          <a:p>
            <a:pPr fontAlgn="auto">
              <a:spcAft>
                <a:spcPts val="0"/>
              </a:spcAft>
              <a:buFont typeface="Arial" pitchFamily="34" charset="0"/>
              <a:buNone/>
              <a:defRPr/>
            </a:pPr>
            <a:r>
              <a:rPr lang="ru-RU" b="1" dirty="0" smtClean="0"/>
              <a:t> Разубежденный Фома признал в Иисусе Господа Бога. Рембрандт изобразил ночную сцену: сияние, исходящее от Иисуса, кажется единственным источником света, от которого в смущении отстраняется уверовавший Фома.</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3" y="142875"/>
            <a:ext cx="2928937" cy="441325"/>
          </a:xfrm>
        </p:spPr>
        <p:txBody>
          <a:bodyPr anchor="ctr"/>
          <a:lstStyle/>
          <a:p>
            <a:pPr algn="ctr"/>
            <a:r>
              <a:rPr lang="ru-RU" smtClean="0"/>
              <a:t>Христос в Эммаусе, 1648</a:t>
            </a:r>
          </a:p>
        </p:txBody>
      </p:sp>
      <p:pic>
        <p:nvPicPr>
          <p:cNvPr id="5" name="Содержимое 4" descr="Христос в Эммаусе, 1648.jpg"/>
          <p:cNvPicPr>
            <a:picLocks noGrp="1" noChangeAspect="1"/>
          </p:cNvPicPr>
          <p:nvPr>
            <p:ph idx="1"/>
          </p:nvPr>
        </p:nvPicPr>
        <p:blipFill>
          <a:blip r:embed="rId3"/>
          <a:srcRect/>
          <a:stretch>
            <a:fillRect/>
          </a:stretch>
        </p:blipFill>
        <p:spPr>
          <a:xfrm>
            <a:off x="3286125" y="571500"/>
            <a:ext cx="5643563" cy="5786438"/>
          </a:xfrm>
        </p:spPr>
      </p:pic>
      <p:sp>
        <p:nvSpPr>
          <p:cNvPr id="4" name="Текст 3"/>
          <p:cNvSpPr>
            <a:spLocks noGrp="1"/>
          </p:cNvSpPr>
          <p:nvPr>
            <p:ph type="body" sz="half" idx="2"/>
          </p:nvPr>
        </p:nvSpPr>
        <p:spPr>
          <a:xfrm>
            <a:off x="214313" y="714375"/>
            <a:ext cx="2786062" cy="5929313"/>
          </a:xfrm>
        </p:spPr>
        <p:txBody>
          <a:bodyPr rtlCol="0" anchor="ctr">
            <a:normAutofit fontScale="92500" lnSpcReduction="10000"/>
          </a:bodyPr>
          <a:lstStyle/>
          <a:p>
            <a:pPr fontAlgn="auto">
              <a:spcAft>
                <a:spcPts val="0"/>
              </a:spcAft>
              <a:buFont typeface="Arial" pitchFamily="34" charset="0"/>
              <a:buNone/>
              <a:defRPr/>
            </a:pPr>
            <a:r>
              <a:rPr lang="ru-RU" b="1" dirty="0" smtClean="0"/>
              <a:t>Один из излюбленных сюжетов Рембрандта, основанный на эпизоде из Евангелия от Луки. </a:t>
            </a:r>
            <a:endParaRPr lang="en-US" b="1" dirty="0" smtClean="0"/>
          </a:p>
          <a:p>
            <a:pPr fontAlgn="auto">
              <a:spcAft>
                <a:spcPts val="0"/>
              </a:spcAft>
              <a:buFont typeface="Arial" pitchFamily="34" charset="0"/>
              <a:buNone/>
              <a:defRPr/>
            </a:pPr>
            <a:r>
              <a:rPr lang="ru-RU" b="1" dirty="0" smtClean="0"/>
              <a:t>После того как Иисуса распяли, двое его учеников, направлялись в Эммаус, селение неподалеку от Иерусалима. </a:t>
            </a:r>
            <a:endParaRPr lang="en-US" b="1" dirty="0" smtClean="0"/>
          </a:p>
          <a:p>
            <a:pPr fontAlgn="auto">
              <a:spcAft>
                <a:spcPts val="0"/>
              </a:spcAft>
              <a:buFont typeface="Arial" pitchFamily="34" charset="0"/>
              <a:buNone/>
              <a:defRPr/>
            </a:pPr>
            <a:r>
              <a:rPr lang="ru-RU" b="1" dirty="0" smtClean="0"/>
              <a:t>К ним приблизился незнакомец, пошел с ними, всю дорогу изъяснял Писание и разделил с ними трапезу в доме, куда они пришли. </a:t>
            </a:r>
            <a:endParaRPr lang="en-US" b="1" dirty="0" smtClean="0"/>
          </a:p>
          <a:p>
            <a:pPr fontAlgn="auto">
              <a:spcAft>
                <a:spcPts val="0"/>
              </a:spcAft>
              <a:buFont typeface="Arial" pitchFamily="34" charset="0"/>
              <a:buNone/>
              <a:defRPr/>
            </a:pPr>
            <a:r>
              <a:rPr lang="ru-RU" b="1" dirty="0" smtClean="0"/>
              <a:t>Когда он преломил хлеб и подал им, глаза у них открылись и они узнали Иисуса, воскресшего из мертвых, но Он тут же стал невидимым для них. </a:t>
            </a:r>
            <a:endParaRPr lang="en-US" b="1" dirty="0" smtClean="0"/>
          </a:p>
          <a:p>
            <a:pPr fontAlgn="auto">
              <a:spcAft>
                <a:spcPts val="0"/>
              </a:spcAft>
              <a:buFont typeface="Arial" pitchFamily="34" charset="0"/>
              <a:buNone/>
              <a:defRPr/>
            </a:pPr>
            <a:r>
              <a:rPr lang="ru-RU" b="1" dirty="0" smtClean="0"/>
              <a:t>В раннем варианте этой картины (около 1629) Рембрандт изобразил момент откровения драматически: силуэт Иисуса и ученики, словно пораженные молнией. </a:t>
            </a:r>
            <a:endParaRPr lang="en-US" b="1" dirty="0" smtClean="0"/>
          </a:p>
          <a:p>
            <a:pPr fontAlgn="auto">
              <a:spcAft>
                <a:spcPts val="0"/>
              </a:spcAft>
              <a:buFont typeface="Arial" pitchFamily="34" charset="0"/>
              <a:buNone/>
              <a:defRPr/>
            </a:pPr>
            <a:r>
              <a:rPr lang="ru-RU" b="1" dirty="0" smtClean="0"/>
              <a:t>Здесь же подчеркивается естественность, человечность происходящего: лишь неяркий нимб над головой Иисуса и восторженный, устремленный ввысь взгляд указывают на Его божественность, которой, очевидно, не замечает мальчик-прислужник.</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900" decel="100000" fill="hold"/>
                                        <p:tgtEl>
                                          <p:spTgt spid="5"/>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additive="base">
                                        <p:cTn id="26"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7"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additive="base">
                                        <p:cTn id="32"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3"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 calcmode="lin" valueType="num">
                                      <p:cBhvr additive="base">
                                        <p:cTn id="38"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9"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 calcmode="lin" valueType="num">
                                      <p:cBhvr additive="base">
                                        <p:cTn id="44"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5"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7" presetClass="entr" presetSubtype="4" fill="hold" grpId="0" nodeType="clickEffect">
                                  <p:stCondLst>
                                    <p:cond delay="0"/>
                                  </p:stCondLst>
                                  <p:childTnLst>
                                    <p:set>
                                      <p:cBhvr>
                                        <p:cTn id="49" dur="1" fill="hold">
                                          <p:stCondLst>
                                            <p:cond delay="0"/>
                                          </p:stCondLst>
                                        </p:cTn>
                                        <p:tgtEl>
                                          <p:spTgt spid="4">
                                            <p:txEl>
                                              <p:pRg st="5" end="5"/>
                                            </p:txEl>
                                          </p:spTgt>
                                        </p:tgtEl>
                                        <p:attrNameLst>
                                          <p:attrName>style.visibility</p:attrName>
                                        </p:attrNameLst>
                                      </p:cBhvr>
                                      <p:to>
                                        <p:strVal val="visible"/>
                                      </p:to>
                                    </p:set>
                                    <p:anim calcmode="lin" valueType="num">
                                      <p:cBhvr additive="base">
                                        <p:cTn id="50"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1"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50" y="0"/>
            <a:ext cx="3179763" cy="1000125"/>
          </a:xfrm>
        </p:spPr>
        <p:txBody>
          <a:bodyPr rtlCol="0" anchor="ctr">
            <a:normAutofit fontScale="90000"/>
          </a:bodyPr>
          <a:lstStyle/>
          <a:p>
            <a:pPr algn="ctr" fontAlgn="auto">
              <a:spcAft>
                <a:spcPts val="0"/>
              </a:spcAft>
              <a:defRPr/>
            </a:pPr>
            <a:r>
              <a:rPr lang="ru-RU" dirty="0" smtClean="0"/>
              <a:t/>
            </a:r>
            <a:br>
              <a:rPr lang="ru-RU" dirty="0" smtClean="0"/>
            </a:br>
            <a:r>
              <a:rPr lang="ru-RU" dirty="0"/>
              <a:t>Христос и женщина, уличенная в прелюбодеянии, 1644</a:t>
            </a:r>
          </a:p>
        </p:txBody>
      </p:sp>
      <p:pic>
        <p:nvPicPr>
          <p:cNvPr id="5" name="Содержимое 4" descr="Христос и женщина, уличенная в прелюбодеянии, 1644.jpg"/>
          <p:cNvPicPr>
            <a:picLocks noGrp="1" noChangeAspect="1"/>
          </p:cNvPicPr>
          <p:nvPr>
            <p:ph idx="1"/>
          </p:nvPr>
        </p:nvPicPr>
        <p:blipFill>
          <a:blip r:embed="rId3"/>
          <a:srcRect/>
          <a:stretch>
            <a:fillRect/>
          </a:stretch>
        </p:blipFill>
        <p:spPr>
          <a:xfrm>
            <a:off x="3906838" y="528638"/>
            <a:ext cx="4448175" cy="5715000"/>
          </a:xfrm>
        </p:spPr>
      </p:pic>
      <p:sp>
        <p:nvSpPr>
          <p:cNvPr id="4" name="Текст 3"/>
          <p:cNvSpPr>
            <a:spLocks noGrp="1"/>
          </p:cNvSpPr>
          <p:nvPr>
            <p:ph type="body" sz="half" idx="2"/>
          </p:nvPr>
        </p:nvSpPr>
        <p:spPr>
          <a:xfrm>
            <a:off x="214313" y="928688"/>
            <a:ext cx="3251200" cy="5572125"/>
          </a:xfrm>
        </p:spPr>
        <p:txBody>
          <a:bodyPr rtlCol="0" anchor="ctr">
            <a:normAutofit fontScale="92500" lnSpcReduction="10000"/>
          </a:bodyPr>
          <a:lstStyle/>
          <a:p>
            <a:pPr fontAlgn="auto">
              <a:spcAft>
                <a:spcPts val="0"/>
              </a:spcAft>
              <a:buFont typeface="Arial" pitchFamily="34" charset="0"/>
              <a:buNone/>
              <a:defRPr/>
            </a:pPr>
            <a:r>
              <a:rPr lang="ru-RU" b="1" dirty="0" smtClean="0"/>
              <a:t>Эта эффектная работа производит впечатление декорации и, возможно, написана по просьбе богатого заказчика.</a:t>
            </a:r>
            <a:endParaRPr lang="en-US" b="1" dirty="0" smtClean="0"/>
          </a:p>
          <a:p>
            <a:pPr fontAlgn="auto">
              <a:spcAft>
                <a:spcPts val="0"/>
              </a:spcAft>
              <a:buFont typeface="Arial" pitchFamily="34" charset="0"/>
              <a:buNone/>
              <a:defRPr/>
            </a:pPr>
            <a:r>
              <a:rPr lang="ru-RU" b="1" dirty="0" smtClean="0"/>
              <a:t> Центральная группа изображена с совершенной законченностью, в детальной манере, от которой в 40-е годы Рембрандт постепенно отходит. </a:t>
            </a:r>
            <a:endParaRPr lang="en-US" b="1" dirty="0" smtClean="0"/>
          </a:p>
          <a:p>
            <a:pPr fontAlgn="auto">
              <a:spcAft>
                <a:spcPts val="0"/>
              </a:spcAft>
              <a:buFont typeface="Arial" pitchFamily="34" charset="0"/>
              <a:buNone/>
              <a:defRPr/>
            </a:pPr>
            <a:r>
              <a:rPr lang="ru-RU" b="1" dirty="0" smtClean="0"/>
              <a:t>Пышная красно-золотая декорация своим блеском напоминает дворец в стиле барокко, хотя в действительности изображен иерусалимский храм. </a:t>
            </a:r>
            <a:endParaRPr lang="en-US" b="1" dirty="0" smtClean="0"/>
          </a:p>
          <a:p>
            <a:pPr fontAlgn="auto">
              <a:spcAft>
                <a:spcPts val="0"/>
              </a:spcAft>
              <a:buFont typeface="Arial" pitchFamily="34" charset="0"/>
              <a:buNone/>
              <a:defRPr/>
            </a:pPr>
            <a:r>
              <a:rPr lang="ru-RU" b="1" dirty="0" smtClean="0"/>
              <a:t>Книжники и фарисеи привели к Иисусу женщину, взятую в прелюбодеянии. </a:t>
            </a:r>
            <a:endParaRPr lang="en-US" b="1" dirty="0" smtClean="0"/>
          </a:p>
          <a:p>
            <a:pPr fontAlgn="auto">
              <a:spcAft>
                <a:spcPts val="0"/>
              </a:spcAft>
              <a:buFont typeface="Arial" pitchFamily="34" charset="0"/>
              <a:buNone/>
              <a:defRPr/>
            </a:pPr>
            <a:r>
              <a:rPr lang="ru-RU" b="1" dirty="0" smtClean="0"/>
              <a:t>Надеясь уловить Иисуса, они спросили, надо ли побить такую камнями, как предначертано в законе Моисея. </a:t>
            </a:r>
            <a:endParaRPr lang="en-US" b="1" dirty="0" smtClean="0"/>
          </a:p>
          <a:p>
            <a:pPr fontAlgn="auto">
              <a:spcAft>
                <a:spcPts val="0"/>
              </a:spcAft>
              <a:buFont typeface="Arial" pitchFamily="34" charset="0"/>
              <a:buNone/>
              <a:defRPr/>
            </a:pPr>
            <a:r>
              <a:rPr lang="ru-RU" b="1" dirty="0" smtClean="0"/>
              <a:t>Иисус ответил: «Тот из вас, кто без греха, пусть первым бросит в нее камень». </a:t>
            </a:r>
            <a:endParaRPr lang="en-US" b="1" dirty="0" smtClean="0"/>
          </a:p>
          <a:p>
            <a:pPr fontAlgn="auto">
              <a:spcAft>
                <a:spcPts val="0"/>
              </a:spcAft>
              <a:buFont typeface="Arial" pitchFamily="34" charset="0"/>
              <a:buNone/>
              <a:defRPr/>
            </a:pPr>
            <a:r>
              <a:rPr lang="ru-RU" b="1" dirty="0" smtClean="0"/>
              <a:t>Пристыженные обличители удалились, а Иисус велел женщине идти и впредь не грешить. </a:t>
            </a:r>
            <a:endParaRPr lang="en-US" b="1" dirty="0" smtClean="0"/>
          </a:p>
          <a:p>
            <a:pPr fontAlgn="auto">
              <a:spcAft>
                <a:spcPts val="0"/>
              </a:spcAft>
              <a:buFont typeface="Arial" pitchFamily="34" charset="0"/>
              <a:buNone/>
              <a:defRPr/>
            </a:pPr>
            <a:r>
              <a:rPr lang="ru-RU" b="1" dirty="0" smtClean="0"/>
              <a:t>Картина построена на драматических контрастах: облаченные в простые коричневые одеяния Иисус с учениками, очаровательная пристыженная грешница, книжники и фарисеи в роскошных одеждах.</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1"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additive="base">
                                        <p:cTn id="28"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7" presetClass="entr" presetSubtype="4"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7"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 calcmode="lin" valueType="num">
                                      <p:cBhvr additive="base">
                                        <p:cTn id="40"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1"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7" presetClass="entr" presetSubtype="4" fill="hold" grpId="0" nodeType="clickEffect">
                                  <p:stCondLst>
                                    <p:cond delay="0"/>
                                  </p:stCondLst>
                                  <p:childTnLst>
                                    <p:set>
                                      <p:cBhvr>
                                        <p:cTn id="45" dur="1" fill="hold">
                                          <p:stCondLst>
                                            <p:cond delay="0"/>
                                          </p:stCondLst>
                                        </p:cTn>
                                        <p:tgtEl>
                                          <p:spTgt spid="4">
                                            <p:txEl>
                                              <p:pRg st="4" end="4"/>
                                            </p:txEl>
                                          </p:spTgt>
                                        </p:tgtEl>
                                        <p:attrNameLst>
                                          <p:attrName>style.visibility</p:attrName>
                                        </p:attrNameLst>
                                      </p:cBhvr>
                                      <p:to>
                                        <p:strVal val="visible"/>
                                      </p:to>
                                    </p:set>
                                    <p:anim calcmode="lin" valueType="num">
                                      <p:cBhvr additive="base">
                                        <p:cTn id="46"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7"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7" presetClass="entr" presetSubtype="4" fill="hold" grpId="0" nodeType="click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 calcmode="lin" valueType="num">
                                      <p:cBhvr additive="base">
                                        <p:cTn id="52"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3"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7" presetClass="entr" presetSubtype="4" fill="hold" grpId="0" nodeType="clickEffect">
                                  <p:stCondLst>
                                    <p:cond delay="0"/>
                                  </p:stCondLst>
                                  <p:childTnLst>
                                    <p:set>
                                      <p:cBhvr>
                                        <p:cTn id="57" dur="1" fill="hold">
                                          <p:stCondLst>
                                            <p:cond delay="0"/>
                                          </p:stCondLst>
                                        </p:cTn>
                                        <p:tgtEl>
                                          <p:spTgt spid="4">
                                            <p:txEl>
                                              <p:pRg st="6" end="6"/>
                                            </p:txEl>
                                          </p:spTgt>
                                        </p:tgtEl>
                                        <p:attrNameLst>
                                          <p:attrName>style.visibility</p:attrName>
                                        </p:attrNameLst>
                                      </p:cBhvr>
                                      <p:to>
                                        <p:strVal val="visible"/>
                                      </p:to>
                                    </p:set>
                                    <p:anim calcmode="lin" valueType="num">
                                      <p:cBhvr additive="base">
                                        <p:cTn id="58"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9"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7" presetClass="entr" presetSubtype="4" fill="hold" grpId="0" nodeType="clickEffect">
                                  <p:stCondLst>
                                    <p:cond delay="0"/>
                                  </p:stCondLst>
                                  <p:childTnLst>
                                    <p:set>
                                      <p:cBhvr>
                                        <p:cTn id="63" dur="1" fill="hold">
                                          <p:stCondLst>
                                            <p:cond delay="0"/>
                                          </p:stCondLst>
                                        </p:cTn>
                                        <p:tgtEl>
                                          <p:spTgt spid="4">
                                            <p:txEl>
                                              <p:pRg st="7" end="7"/>
                                            </p:txEl>
                                          </p:spTgt>
                                        </p:tgtEl>
                                        <p:attrNameLst>
                                          <p:attrName>style.visibility</p:attrName>
                                        </p:attrNameLst>
                                      </p:cBhvr>
                                      <p:to>
                                        <p:strVal val="visible"/>
                                      </p:to>
                                    </p:set>
                                    <p:anim calcmode="lin" valueType="num">
                                      <p:cBhvr additive="base">
                                        <p:cTn id="64" dur="50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5" dur="50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50" y="273050"/>
            <a:ext cx="3179763" cy="441325"/>
          </a:xfrm>
        </p:spPr>
        <p:txBody>
          <a:bodyPr rtlCol="0" anchor="ctr">
            <a:normAutofit fontScale="90000"/>
          </a:bodyPr>
          <a:lstStyle/>
          <a:p>
            <a:pPr algn="ctr" fontAlgn="auto">
              <a:spcAft>
                <a:spcPts val="0"/>
              </a:spcAft>
              <a:defRPr/>
            </a:pPr>
            <a:r>
              <a:rPr lang="ru-RU" dirty="0"/>
              <a:t>Святой Матфей и Ангел, </a:t>
            </a:r>
            <a:r>
              <a:rPr lang="ru-RU" dirty="0" smtClean="0"/>
              <a:t>1661</a:t>
            </a:r>
            <a:endParaRPr lang="ru-RU" dirty="0"/>
          </a:p>
        </p:txBody>
      </p:sp>
      <p:pic>
        <p:nvPicPr>
          <p:cNvPr id="5" name="Содержимое 4" descr="Святой Матфей и Ангел, 1661.jpg"/>
          <p:cNvPicPr>
            <a:picLocks noGrp="1" noChangeAspect="1"/>
          </p:cNvPicPr>
          <p:nvPr>
            <p:ph idx="1"/>
          </p:nvPr>
        </p:nvPicPr>
        <p:blipFill>
          <a:blip r:embed="rId3"/>
          <a:srcRect/>
          <a:stretch>
            <a:fillRect/>
          </a:stretch>
        </p:blipFill>
        <p:spPr>
          <a:xfrm>
            <a:off x="3627438" y="273050"/>
            <a:ext cx="5178425" cy="6227763"/>
          </a:xfrm>
        </p:spPr>
      </p:pic>
      <p:sp>
        <p:nvSpPr>
          <p:cNvPr id="4" name="Текст 3"/>
          <p:cNvSpPr>
            <a:spLocks noGrp="1"/>
          </p:cNvSpPr>
          <p:nvPr>
            <p:ph type="body" sz="half" idx="2"/>
          </p:nvPr>
        </p:nvSpPr>
        <p:spPr>
          <a:xfrm>
            <a:off x="214313" y="785813"/>
            <a:ext cx="3251200" cy="5715000"/>
          </a:xfrm>
        </p:spPr>
        <p:txBody>
          <a:bodyPr anchor="ctr"/>
          <a:lstStyle/>
          <a:p>
            <a:r>
              <a:rPr lang="ru-RU" b="1" smtClean="0"/>
              <a:t>Один из серии портретов апостолов, написанных в начале 60-х годов. </a:t>
            </a:r>
            <a:endParaRPr lang="en-US" b="1" smtClean="0"/>
          </a:p>
          <a:p>
            <a:r>
              <a:rPr lang="ru-RU" b="1" smtClean="0"/>
              <a:t>В отличие от других, однофигурных, портретов здесь позади апостола изображен ангел, вдохновляющий Матфея на написание Евангелия. </a:t>
            </a:r>
            <a:endParaRPr lang="en-US" b="1" smtClean="0"/>
          </a:p>
          <a:p>
            <a:r>
              <a:rPr lang="ru-RU" b="1" smtClean="0"/>
              <a:t>Ангел очень напоминает Титуса, который вполне мог быть моделью для него, однако апостол по облику явно не Рембрандт. </a:t>
            </a:r>
            <a:endParaRPr lang="en-US" b="1" smtClean="0"/>
          </a:p>
          <a:p>
            <a:r>
              <a:rPr lang="ru-RU" b="1" smtClean="0"/>
              <a:t>Помимо религиозного смысла, картина замечательно передает контраст между юностью и старостью, хотя по замыслу роли противоположны. </a:t>
            </a:r>
            <a:endParaRPr lang="en-US" b="1" smtClean="0"/>
          </a:p>
          <a:p>
            <a:r>
              <a:rPr lang="ru-RU" b="1" smtClean="0"/>
              <a:t>Ангелоподобный юноша, спокойный, уверенный в себе, утешает Матфея, положив руку на плечо старика. </a:t>
            </a:r>
            <a:endParaRPr lang="en-US" b="1" smtClean="0"/>
          </a:p>
          <a:p>
            <a:r>
              <a:rPr lang="ru-RU" b="1" smtClean="0"/>
              <a:t>Святой Матфей погружен в раздумья, его рука с набухшими венами теребит бороду. </a:t>
            </a:r>
            <a:endParaRPr lang="en-US" b="1" smtClean="0"/>
          </a:p>
          <a:p>
            <a:r>
              <a:rPr lang="ru-RU" b="1" smtClean="0"/>
              <a:t>Книга — едва ли точное воспроизведение древнего манускрипта, однако написана мастерски.</a:t>
            </a:r>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3"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2000" fill="hold"/>
                                        <p:tgtEl>
                                          <p:spTgt spid="5"/>
                                        </p:tgtEl>
                                        <p:attrNameLst>
                                          <p:attrName>ppt_x</p:attrName>
                                        </p:attrNameLst>
                                      </p:cBhvr>
                                      <p:tavLst>
                                        <p:tav tm="0">
                                          <p:val>
                                            <p:strVal val="1+#ppt_w/2"/>
                                          </p:val>
                                        </p:tav>
                                        <p:tav tm="100000">
                                          <p:val>
                                            <p:strVal val="#ppt_x"/>
                                          </p:val>
                                        </p:tav>
                                      </p:tavLst>
                                    </p:anim>
                                    <p:anim calcmode="lin" valueType="num">
                                      <p:cBhvr additive="base">
                                        <p:cTn id="15" dur="2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additive="base">
                                        <p:cTn id="26"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7"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additive="base">
                                        <p:cTn id="32"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3"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 calcmode="lin" valueType="num">
                                      <p:cBhvr additive="base">
                                        <p:cTn id="38"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9"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 calcmode="lin" valueType="num">
                                      <p:cBhvr additive="base">
                                        <p:cTn id="44"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5"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7" presetClass="entr" presetSubtype="4" fill="hold" grpId="0" nodeType="clickEffect">
                                  <p:stCondLst>
                                    <p:cond delay="0"/>
                                  </p:stCondLst>
                                  <p:childTnLst>
                                    <p:set>
                                      <p:cBhvr>
                                        <p:cTn id="49" dur="1" fill="hold">
                                          <p:stCondLst>
                                            <p:cond delay="0"/>
                                          </p:stCondLst>
                                        </p:cTn>
                                        <p:tgtEl>
                                          <p:spTgt spid="4">
                                            <p:txEl>
                                              <p:pRg st="5" end="5"/>
                                            </p:txEl>
                                          </p:spTgt>
                                        </p:tgtEl>
                                        <p:attrNameLst>
                                          <p:attrName>style.visibility</p:attrName>
                                        </p:attrNameLst>
                                      </p:cBhvr>
                                      <p:to>
                                        <p:strVal val="visible"/>
                                      </p:to>
                                    </p:set>
                                    <p:anim calcmode="lin" valueType="num">
                                      <p:cBhvr additive="base">
                                        <p:cTn id="50" dur="5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1" dur="5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7" presetClass="entr" presetSubtype="4" fill="hold" grpId="0" nodeType="clickEffect">
                                  <p:stCondLst>
                                    <p:cond delay="0"/>
                                  </p:stCondLst>
                                  <p:childTnLst>
                                    <p:set>
                                      <p:cBhvr>
                                        <p:cTn id="55" dur="1" fill="hold">
                                          <p:stCondLst>
                                            <p:cond delay="0"/>
                                          </p:stCondLst>
                                        </p:cTn>
                                        <p:tgtEl>
                                          <p:spTgt spid="4">
                                            <p:txEl>
                                              <p:pRg st="6" end="6"/>
                                            </p:txEl>
                                          </p:spTgt>
                                        </p:tgtEl>
                                        <p:attrNameLst>
                                          <p:attrName>style.visibility</p:attrName>
                                        </p:attrNameLst>
                                      </p:cBhvr>
                                      <p:to>
                                        <p:strVal val="visible"/>
                                      </p:to>
                                    </p:set>
                                    <p:anim calcmode="lin" valueType="num">
                                      <p:cBhvr additive="base">
                                        <p:cTn id="56" dur="50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7" dur="50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3" y="273050"/>
            <a:ext cx="3251200" cy="584200"/>
          </a:xfrm>
        </p:spPr>
        <p:txBody>
          <a:bodyPr anchor="ctr"/>
          <a:lstStyle/>
          <a:p>
            <a:pPr algn="ctr"/>
            <a:r>
              <a:rPr lang="ru-RU" smtClean="0"/>
              <a:t>Сусанна и старцы, 1647</a:t>
            </a:r>
          </a:p>
        </p:txBody>
      </p:sp>
      <p:pic>
        <p:nvPicPr>
          <p:cNvPr id="5" name="Содержимое 4" descr="Сусанна и старцы, 1647.jpg"/>
          <p:cNvPicPr>
            <a:picLocks noGrp="1" noChangeAspect="1"/>
          </p:cNvPicPr>
          <p:nvPr>
            <p:ph idx="1"/>
          </p:nvPr>
        </p:nvPicPr>
        <p:blipFill>
          <a:blip r:embed="rId3"/>
          <a:srcRect/>
          <a:stretch>
            <a:fillRect/>
          </a:stretch>
        </p:blipFill>
        <p:spPr>
          <a:xfrm>
            <a:off x="3500438" y="214313"/>
            <a:ext cx="5359400" cy="4357687"/>
          </a:xfrm>
        </p:spPr>
      </p:pic>
      <p:sp>
        <p:nvSpPr>
          <p:cNvPr id="4" name="Текст 3"/>
          <p:cNvSpPr>
            <a:spLocks noGrp="1"/>
          </p:cNvSpPr>
          <p:nvPr>
            <p:ph type="body" sz="half" idx="2"/>
          </p:nvPr>
        </p:nvSpPr>
        <p:spPr>
          <a:xfrm>
            <a:off x="214313" y="1000125"/>
            <a:ext cx="3251200" cy="5715000"/>
          </a:xfrm>
        </p:spPr>
        <p:txBody>
          <a:bodyPr/>
          <a:lstStyle/>
          <a:p>
            <a:r>
              <a:rPr lang="ru-RU" b="1" smtClean="0"/>
              <a:t>История Сусанны восходит к апокрифам, своду библейских писаний, подлинность которых давно подвергается сомнению. </a:t>
            </a:r>
            <a:endParaRPr lang="en-US" b="1" smtClean="0"/>
          </a:p>
          <a:p>
            <a:r>
              <a:rPr lang="ru-RU" b="1" smtClean="0"/>
              <a:t>Однако это не помешало художникам — католикам и протестантам — создавать на эту тему картины, исполненные драматизма и эротического очарования.</a:t>
            </a:r>
            <a:endParaRPr lang="en-US" b="1" smtClean="0"/>
          </a:p>
          <a:p>
            <a:r>
              <a:rPr lang="ru-RU" b="1" smtClean="0"/>
              <a:t> Когда Сусанна идет к купальне у себя в саду, из укрытия выходят два старца и начинают склонять ее ко греху, угрожая, что если она не разделит с ними ложе, они будут лжесвидетельствовать, что она прелюбодействовала с другим человеком. </a:t>
            </a:r>
            <a:endParaRPr lang="en-US" b="1" smtClean="0"/>
          </a:p>
          <a:p>
            <a:r>
              <a:rPr lang="ru-RU" b="1" smtClean="0"/>
              <a:t>Сусанна отказывается, и старцы велят взять ее под стражу, но вмешательство пророка Даниила спасает добродетельную красавицу. </a:t>
            </a:r>
            <a:endParaRPr lang="en-US" b="1" smtClean="0"/>
          </a:p>
          <a:p>
            <a:r>
              <a:rPr lang="ru-RU" b="1" smtClean="0"/>
              <a:t>Рембрандт начал эту картину в середине 30-х годов, но она была продана только в 1647 году.</a:t>
            </a:r>
            <a:endParaRPr lang="en-US" b="1" smtClean="0"/>
          </a:p>
        </p:txBody>
      </p:sp>
      <p:sp>
        <p:nvSpPr>
          <p:cNvPr id="6" name="TextBox 5"/>
          <p:cNvSpPr txBox="1">
            <a:spLocks noChangeArrowheads="1"/>
          </p:cNvSpPr>
          <p:nvPr/>
        </p:nvSpPr>
        <p:spPr bwMode="auto">
          <a:xfrm>
            <a:off x="3500438" y="4714875"/>
            <a:ext cx="5357812" cy="1865313"/>
          </a:xfrm>
          <a:prstGeom prst="rect">
            <a:avLst/>
          </a:prstGeom>
          <a:noFill/>
          <a:ln w="9525">
            <a:noFill/>
            <a:miter lim="800000"/>
            <a:headEnd/>
            <a:tailEnd/>
          </a:ln>
        </p:spPr>
        <p:txBody>
          <a:bodyPr>
            <a:spAutoFit/>
          </a:bodyPr>
          <a:lstStyle/>
          <a:p>
            <a:pPr>
              <a:spcBef>
                <a:spcPct val="20000"/>
              </a:spcBef>
            </a:pPr>
            <a:r>
              <a:rPr lang="ru-RU" sz="1600" b="1">
                <a:latin typeface="Calibri" pitchFamily="34" charset="0"/>
              </a:rPr>
              <a:t>Сусанна, тщетно пытающаяся прикрыть свою наготу, скорее рассержена, нежели испугана, но старец, срывающий с нее покрывало, поражает точностью наблюдения. </a:t>
            </a:r>
            <a:endParaRPr lang="en-US" sz="1600" b="1">
              <a:latin typeface="Calibri" pitchFamily="34" charset="0"/>
            </a:endParaRPr>
          </a:p>
          <a:p>
            <a:pPr>
              <a:spcBef>
                <a:spcPct val="20000"/>
              </a:spcBef>
            </a:pPr>
            <a:r>
              <a:rPr lang="ru-RU" sz="1600" b="1">
                <a:latin typeface="Calibri" pitchFamily="34" charset="0"/>
              </a:rPr>
              <a:t>Брошенные на берегу сандалии, по-видимому, были красноречивыми эротическими символами в голландском искусстве XVII века.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6"/>
                                        </p:tgtEl>
                                        <p:attrNameLst>
                                          <p:attrName>style.visibility</p:attrName>
                                        </p:attrNameLst>
                                      </p:cBhvr>
                                      <p:to>
                                        <p:strVal val="visible"/>
                                      </p:to>
                                    </p:set>
                                    <p:anim calcmode="discrete" valueType="clr">
                                      <p:cBhvr override="childStyle">
                                        <p:cTn id="51"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6"/>
                                        </p:tgtEl>
                                        <p:attrNameLst>
                                          <p:attrName>fillcolor</p:attrName>
                                        </p:attrNameLst>
                                      </p:cBhvr>
                                      <p:tavLst>
                                        <p:tav tm="0">
                                          <p:val>
                                            <p:clrVal>
                                              <a:schemeClr val="accent2"/>
                                            </p:clrVal>
                                          </p:val>
                                        </p:tav>
                                        <p:tav tm="50000">
                                          <p:val>
                                            <p:clrVal>
                                              <a:schemeClr val="hlink"/>
                                            </p:clrVal>
                                          </p:val>
                                        </p:tav>
                                      </p:tavLst>
                                    </p:anim>
                                    <p:set>
                                      <p:cBhvr>
                                        <p:cTn id="53"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2030</Words>
  <Application>Microsoft Office PowerPoint</Application>
  <PresentationFormat>Экран (4:3)</PresentationFormat>
  <Paragraphs>140</Paragraphs>
  <Slides>20</Slides>
  <Notes>16</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20</vt:i4>
      </vt:variant>
    </vt:vector>
  </HeadingPairs>
  <TitlesOfParts>
    <vt:vector size="23" baseType="lpstr">
      <vt:lpstr>Calibri</vt:lpstr>
      <vt:lpstr>Arial</vt:lpstr>
      <vt:lpstr>Тема Office</vt:lpstr>
      <vt:lpstr>Слайд 1</vt:lpstr>
      <vt:lpstr>Биография</vt:lpstr>
      <vt:lpstr>Возвращение блудного сына</vt:lpstr>
      <vt:lpstr>Моисей со скрижалями законов, 1659</vt:lpstr>
      <vt:lpstr>Неверие апостола Фомы, 1634</vt:lpstr>
      <vt:lpstr>Христос в Эммаусе, 1648</vt:lpstr>
      <vt:lpstr> Христос и женщина, уличенная в прелюбодеянии, 1644</vt:lpstr>
      <vt:lpstr>Святой Матфей и Ангел, 1661</vt:lpstr>
      <vt:lpstr>Сусанна и старцы, 1647</vt:lpstr>
      <vt:lpstr>Пир Валтасара. 1635. </vt:lpstr>
      <vt:lpstr>Жертвоприношение Авраама, 1635</vt:lpstr>
      <vt:lpstr>Снятие с креста. 1634. </vt:lpstr>
      <vt:lpstr>Давид и Урия, 1665.</vt:lpstr>
      <vt:lpstr>Симеон во храме, 1669.</vt:lpstr>
      <vt:lpstr>Вирсавия, 1654.</vt:lpstr>
      <vt:lpstr>Софониба принимает чашу с ядом, 1634.</vt:lpstr>
      <vt:lpstr>Святое семейство и ангелы, 1645.</vt:lpstr>
      <vt:lpstr>Смерть мастера</vt:lpstr>
      <vt:lpstr>Слайд 19</vt:lpstr>
      <vt:lpstr>Слайд 20</vt:lpstr>
    </vt:vector>
  </TitlesOfParts>
  <Company>HATA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Возвращение блудного сына</dc:title>
  <dc:creator>Леонид</dc:creator>
  <cp:lastModifiedBy>Admin</cp:lastModifiedBy>
  <cp:revision>24</cp:revision>
  <dcterms:created xsi:type="dcterms:W3CDTF">2009-07-20T17:36:03Z</dcterms:created>
  <dcterms:modified xsi:type="dcterms:W3CDTF">2013-11-04T04:06:46Z</dcterms:modified>
</cp:coreProperties>
</file>