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2" r:id="rId3"/>
    <p:sldId id="333" r:id="rId4"/>
    <p:sldId id="257" r:id="rId5"/>
    <p:sldId id="258" r:id="rId6"/>
    <p:sldId id="286" r:id="rId7"/>
    <p:sldId id="287" r:id="rId8"/>
    <p:sldId id="289" r:id="rId9"/>
    <p:sldId id="288" r:id="rId10"/>
    <p:sldId id="321" r:id="rId11"/>
    <p:sldId id="334" r:id="rId12"/>
    <p:sldId id="260" r:id="rId13"/>
    <p:sldId id="261" r:id="rId14"/>
    <p:sldId id="262" r:id="rId15"/>
    <p:sldId id="335" r:id="rId16"/>
    <p:sldId id="336" r:id="rId17"/>
    <p:sldId id="337" r:id="rId18"/>
    <p:sldId id="338" r:id="rId19"/>
    <p:sldId id="263" r:id="rId20"/>
    <p:sldId id="322" r:id="rId21"/>
    <p:sldId id="264" r:id="rId22"/>
    <p:sldId id="265" r:id="rId23"/>
    <p:sldId id="339" r:id="rId24"/>
    <p:sldId id="340" r:id="rId25"/>
    <p:sldId id="341" r:id="rId26"/>
    <p:sldId id="342" r:id="rId27"/>
    <p:sldId id="266" r:id="rId28"/>
    <p:sldId id="267" r:id="rId29"/>
    <p:sldId id="290" r:id="rId30"/>
    <p:sldId id="291" r:id="rId31"/>
    <p:sldId id="268" r:id="rId32"/>
    <p:sldId id="323" r:id="rId33"/>
    <p:sldId id="269" r:id="rId34"/>
    <p:sldId id="270" r:id="rId35"/>
    <p:sldId id="343" r:id="rId36"/>
    <p:sldId id="344" r:id="rId37"/>
    <p:sldId id="345" r:id="rId38"/>
    <p:sldId id="346" r:id="rId39"/>
    <p:sldId id="271" r:id="rId40"/>
    <p:sldId id="272" r:id="rId41"/>
    <p:sldId id="273" r:id="rId42"/>
    <p:sldId id="274" r:id="rId43"/>
    <p:sldId id="326" r:id="rId44"/>
    <p:sldId id="328" r:id="rId45"/>
    <p:sldId id="329" r:id="rId46"/>
    <p:sldId id="275" r:id="rId47"/>
    <p:sldId id="276" r:id="rId48"/>
    <p:sldId id="277" r:id="rId49"/>
    <p:sldId id="278" r:id="rId50"/>
    <p:sldId id="279" r:id="rId51"/>
    <p:sldId id="330" r:id="rId52"/>
    <p:sldId id="331" r:id="rId53"/>
    <p:sldId id="281" r:id="rId54"/>
    <p:sldId id="282" r:id="rId55"/>
    <p:sldId id="283" r:id="rId56"/>
    <p:sldId id="284" r:id="rId57"/>
    <p:sldId id="285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299" r:id="rId66"/>
    <p:sldId id="301" r:id="rId67"/>
    <p:sldId id="303" r:id="rId68"/>
    <p:sldId id="300" r:id="rId69"/>
    <p:sldId id="302" r:id="rId70"/>
    <p:sldId id="304" r:id="rId71"/>
    <p:sldId id="305" r:id="rId72"/>
    <p:sldId id="306" r:id="rId73"/>
    <p:sldId id="307" r:id="rId74"/>
    <p:sldId id="308" r:id="rId75"/>
    <p:sldId id="309" r:id="rId76"/>
    <p:sldId id="310" r:id="rId77"/>
    <p:sldId id="311" r:id="rId78"/>
    <p:sldId id="312" r:id="rId79"/>
    <p:sldId id="313" r:id="rId80"/>
    <p:sldId id="314" r:id="rId81"/>
    <p:sldId id="315" r:id="rId82"/>
    <p:sldId id="316" r:id="rId83"/>
    <p:sldId id="317" r:id="rId84"/>
    <p:sldId id="318" r:id="rId85"/>
    <p:sldId id="319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67AFB-55A4-43CB-B478-93A44A1BF1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B8A3E-21D1-4F06-BAA1-409F5D37C4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28847-40FC-46F8-9841-3E83F6422C14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130425"/>
            <a:ext cx="8715436" cy="2155831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Georgia" pitchFamily="18" charset="0"/>
              </a:rPr>
              <a:t>Епоха Відродження</a:t>
            </a:r>
            <a:br>
              <a:rPr lang="uk-UA" sz="6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6000" b="1" dirty="0" smtClean="0">
                <a:solidFill>
                  <a:srgbClr val="C00000"/>
                </a:solidFill>
                <a:latin typeface="Georgia" pitchFamily="18" charset="0"/>
              </a:rPr>
              <a:t>(Ренесанс)</a:t>
            </a:r>
            <a:endParaRPr lang="ru-RU" sz="6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85728"/>
            <a:ext cx="8643998" cy="928694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</a:rPr>
              <a:t>Художні напрями та стилі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/>
              <a:t>Леонардо </a:t>
            </a:r>
            <a:r>
              <a:rPr lang="uk-UA" dirty="0" err="1" smtClean="0"/>
              <a:t>да</a:t>
            </a:r>
            <a:r>
              <a:rPr lang="uk-UA" dirty="0" smtClean="0"/>
              <a:t> Вінчі.</a:t>
            </a:r>
            <a:endParaRPr lang="ru-RU" dirty="0" smtClean="0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4008" y="16288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b="1" dirty="0" smtClean="0"/>
              <a:t>ЛЕОНАРДО ДА ВІНЧІ (</a:t>
            </a:r>
            <a:r>
              <a:rPr lang="ru-RU" sz="1800" b="1" dirty="0" err="1" smtClean="0"/>
              <a:t>Leonardo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da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Vinci</a:t>
            </a:r>
            <a:r>
              <a:rPr lang="ru-RU" sz="1800" b="1" dirty="0" smtClean="0"/>
              <a:t>)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(1452–1519)</a:t>
            </a:r>
            <a:br>
              <a:rPr lang="ru-RU" sz="1800" dirty="0" smtClean="0"/>
            </a:br>
            <a:r>
              <a:rPr lang="ru-RU" sz="1800" dirty="0" smtClean="0"/>
              <a:t>великий </a:t>
            </a:r>
            <a:r>
              <a:rPr lang="ru-RU" sz="1800" dirty="0" err="1" smtClean="0"/>
              <a:t>италійський</a:t>
            </a:r>
            <a:r>
              <a:rPr lang="ru-RU" sz="1800" dirty="0" smtClean="0"/>
              <a:t> художник, </a:t>
            </a:r>
            <a:r>
              <a:rPr lang="ru-RU" sz="1800" dirty="0" err="1" smtClean="0"/>
              <a:t>винахідник</a:t>
            </a:r>
            <a:r>
              <a:rPr lang="ru-RU" sz="1800" dirty="0" smtClean="0"/>
              <a:t>, </a:t>
            </a:r>
            <a:r>
              <a:rPr lang="ru-RU" sz="1800" dirty="0" err="1" smtClean="0"/>
              <a:t>інженер</a:t>
            </a:r>
            <a:r>
              <a:rPr lang="ru-RU" sz="1800" dirty="0" smtClean="0"/>
              <a:t> та  анатом эпохи </a:t>
            </a:r>
            <a:r>
              <a:rPr lang="ru-RU" sz="1800" dirty="0" err="1" smtClean="0"/>
              <a:t>Відродження</a:t>
            </a:r>
            <a:r>
              <a:rPr lang="ru-RU" sz="1800" dirty="0" smtClean="0"/>
              <a:t>. Леонардо </a:t>
            </a:r>
            <a:r>
              <a:rPr lang="ru-RU" sz="1800" dirty="0" err="1" smtClean="0"/>
              <a:t>народився</a:t>
            </a:r>
            <a:r>
              <a:rPr lang="ru-RU" sz="1800" dirty="0" smtClean="0"/>
              <a:t> в </a:t>
            </a:r>
            <a:r>
              <a:rPr lang="ru-RU" sz="1800" dirty="0" err="1" smtClean="0"/>
              <a:t>містечку</a:t>
            </a:r>
            <a:r>
              <a:rPr lang="ru-RU" sz="1800" dirty="0" smtClean="0"/>
              <a:t> </a:t>
            </a:r>
            <a:r>
              <a:rPr lang="ru-RU" sz="1800" dirty="0" err="1" smtClean="0"/>
              <a:t>Вінчі</a:t>
            </a:r>
            <a:r>
              <a:rPr lang="ru-RU" sz="1800" dirty="0" smtClean="0"/>
              <a:t> на </a:t>
            </a:r>
            <a:r>
              <a:rPr lang="ru-RU" sz="1800" dirty="0" err="1" smtClean="0"/>
              <a:t>захід</a:t>
            </a:r>
            <a:r>
              <a:rPr lang="ru-RU" sz="1800" dirty="0" smtClean="0"/>
              <a:t> </a:t>
            </a:r>
            <a:r>
              <a:rPr lang="ru-RU" sz="1800" dirty="0" err="1" smtClean="0"/>
              <a:t>від</a:t>
            </a:r>
            <a:r>
              <a:rPr lang="ru-RU" sz="1800" dirty="0" smtClean="0"/>
              <a:t> </a:t>
            </a:r>
            <a:r>
              <a:rPr lang="ru-RU" sz="1800" dirty="0" err="1" smtClean="0"/>
              <a:t>Флоренції</a:t>
            </a:r>
            <a:r>
              <a:rPr lang="ru-RU" sz="1800" dirty="0" smtClean="0"/>
              <a:t>, 15 </a:t>
            </a:r>
            <a:r>
              <a:rPr lang="ru-RU" sz="1800" dirty="0" err="1" smtClean="0"/>
              <a:t>квітня</a:t>
            </a:r>
            <a:r>
              <a:rPr lang="ru-RU" sz="1800" dirty="0" smtClean="0"/>
              <a:t> 1452. </a:t>
            </a:r>
            <a:r>
              <a:rPr lang="ru-RU" sz="1800" dirty="0" err="1" smtClean="0"/>
              <a:t>Він</a:t>
            </a:r>
            <a:r>
              <a:rPr lang="ru-RU" sz="1800" dirty="0" smtClean="0"/>
              <a:t>  </a:t>
            </a:r>
            <a:r>
              <a:rPr lang="ru-RU" sz="1800" dirty="0" err="1" smtClean="0"/>
              <a:t>був</a:t>
            </a:r>
            <a:r>
              <a:rPr lang="ru-RU" sz="1800" dirty="0" smtClean="0"/>
              <a:t> </a:t>
            </a:r>
            <a:r>
              <a:rPr lang="ru-RU" sz="1800" dirty="0" err="1" smtClean="0"/>
              <a:t>незаконнонарожденим</a:t>
            </a:r>
            <a:r>
              <a:rPr lang="ru-RU" sz="1800" dirty="0" smtClean="0"/>
              <a:t> </a:t>
            </a:r>
            <a:r>
              <a:rPr lang="ru-RU" sz="1800" dirty="0" err="1" smtClean="0"/>
              <a:t>сином</a:t>
            </a:r>
            <a:r>
              <a:rPr lang="ru-RU" sz="1800" dirty="0" smtClean="0"/>
              <a:t> </a:t>
            </a:r>
            <a:r>
              <a:rPr lang="ru-RU" sz="1800" dirty="0" err="1" smtClean="0"/>
              <a:t>флорентійського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нотаріуса</a:t>
            </a:r>
            <a:r>
              <a:rPr lang="ru-RU" sz="1800" dirty="0" smtClean="0"/>
              <a:t> та </a:t>
            </a:r>
            <a:r>
              <a:rPr lang="ru-RU" sz="1800" dirty="0" err="1" smtClean="0"/>
              <a:t>селянської</a:t>
            </a:r>
            <a:r>
              <a:rPr lang="ru-RU" sz="1800" dirty="0" smtClean="0"/>
              <a:t> </a:t>
            </a:r>
            <a:r>
              <a:rPr lang="ru-RU" sz="1800" dirty="0" err="1" smtClean="0"/>
              <a:t>дівчини</a:t>
            </a:r>
            <a:r>
              <a:rPr lang="ru-RU" sz="1800" dirty="0" smtClean="0"/>
              <a:t>; </a:t>
            </a:r>
            <a:r>
              <a:rPr lang="ru-RU" sz="1800" dirty="0" err="1" smtClean="0"/>
              <a:t>ввиховувся</a:t>
            </a:r>
            <a:r>
              <a:rPr lang="ru-RU" sz="1800" dirty="0" smtClean="0"/>
              <a:t> в </a:t>
            </a:r>
            <a:r>
              <a:rPr lang="ru-RU" sz="1800" dirty="0" err="1" smtClean="0"/>
              <a:t>будинку</a:t>
            </a:r>
            <a:r>
              <a:rPr lang="ru-RU" sz="1800" dirty="0" smtClean="0"/>
              <a:t> батька та </a:t>
            </a:r>
            <a:r>
              <a:rPr lang="ru-RU" sz="1800" dirty="0" err="1" smtClean="0"/>
              <a:t>отримав</a:t>
            </a:r>
            <a:r>
              <a:rPr lang="ru-RU" sz="1800" dirty="0" smtClean="0"/>
              <a:t> </a:t>
            </a:r>
            <a:r>
              <a:rPr lang="ru-RU" sz="1800" dirty="0" err="1" smtClean="0"/>
              <a:t>грунтовну</a:t>
            </a:r>
            <a:r>
              <a:rPr lang="ru-RU" sz="1800" dirty="0" smtClean="0"/>
              <a:t> </a:t>
            </a:r>
            <a:r>
              <a:rPr lang="ru-RU" sz="1800" dirty="0" err="1" smtClean="0"/>
              <a:t>початкову</a:t>
            </a:r>
            <a:r>
              <a:rPr lang="ru-RU" sz="1800" dirty="0" smtClean="0"/>
              <a:t> </a:t>
            </a:r>
            <a:r>
              <a:rPr lang="ru-RU" sz="1800" dirty="0" err="1" smtClean="0"/>
              <a:t>освіту</a:t>
            </a:r>
            <a:r>
              <a:rPr lang="ru-RU" sz="1800" dirty="0" smtClean="0"/>
              <a:t>.</a:t>
            </a:r>
          </a:p>
        </p:txBody>
      </p:sp>
      <p:pic>
        <p:nvPicPr>
          <p:cNvPr id="8196" name="Picture 4" descr="200px-Po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752600"/>
            <a:ext cx="3128963" cy="4724400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err="1"/>
              <a:t>В</a:t>
            </a:r>
            <a:r>
              <a:rPr lang="ru-RU" sz="4800" dirty="0" err="1" smtClean="0"/>
              <a:t>инаходи</a:t>
            </a:r>
            <a:r>
              <a:rPr lang="ru-RU" sz="4800" dirty="0" smtClean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err="1" smtClean="0"/>
              <a:t>Парашут</a:t>
            </a:r>
            <a:endParaRPr lang="ru-RU" sz="3200" dirty="0" smtClean="0"/>
          </a:p>
          <a:p>
            <a:pPr>
              <a:buFont typeface="Wingdings" pitchFamily="2" charset="2"/>
              <a:buChar char="ü"/>
            </a:pPr>
            <a:r>
              <a:rPr lang="ru-RU" sz="3200" dirty="0" err="1" smtClean="0"/>
              <a:t>колесцовий</a:t>
            </a:r>
            <a:r>
              <a:rPr lang="ru-RU" sz="3200" dirty="0" smtClean="0"/>
              <a:t> замок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/>
              <a:t>Велосипед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/>
              <a:t>Танк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err="1" smtClean="0"/>
              <a:t>Легкі</a:t>
            </a:r>
            <a:r>
              <a:rPr lang="ru-RU" sz="3200" dirty="0" smtClean="0"/>
              <a:t> </a:t>
            </a:r>
            <a:r>
              <a:rPr lang="ru-RU" sz="3200" dirty="0" err="1" smtClean="0"/>
              <a:t>переносні</a:t>
            </a:r>
            <a:r>
              <a:rPr lang="ru-RU" sz="3200" dirty="0" smtClean="0"/>
              <a:t> мости для </a:t>
            </a:r>
            <a:r>
              <a:rPr lang="ru-RU" sz="3200" dirty="0" err="1" smtClean="0"/>
              <a:t>армії</a:t>
            </a:r>
            <a:r>
              <a:rPr lang="ru-RU" sz="3200" dirty="0" smtClean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/>
              <a:t>прожектор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/>
              <a:t>Катапульта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/>
              <a:t>Робот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err="1" smtClean="0"/>
              <a:t>двохлінзовий</a:t>
            </a:r>
            <a:r>
              <a:rPr lang="ru-RU" sz="3200" dirty="0" smtClean="0"/>
              <a:t> телескоп</a:t>
            </a:r>
            <a:endParaRPr lang="ru-RU" sz="32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ф.32.jpg"/>
          <p:cNvPicPr>
            <a:picLocks noChangeAspect="1"/>
          </p:cNvPicPr>
          <p:nvPr/>
        </p:nvPicPr>
        <p:blipFill>
          <a:blip r:embed="rId3" cstate="print"/>
          <a:srcRect b="2083"/>
          <a:stretch>
            <a:fillRect/>
          </a:stretch>
        </p:blipFill>
        <p:spPr>
          <a:xfrm>
            <a:off x="214281" y="0"/>
            <a:ext cx="4657007" cy="6840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929190" y="3357562"/>
            <a:ext cx="4000528" cy="2786082"/>
          </a:xfrm>
        </p:spPr>
        <p:txBody>
          <a:bodyPr/>
          <a:lstStyle/>
          <a:p>
            <a:r>
              <a:rPr lang="uk-UA" b="1" dirty="0" err="1" smtClean="0">
                <a:solidFill>
                  <a:srgbClr val="002060"/>
                </a:solidFill>
                <a:latin typeface="Georgia" pitchFamily="18" charset="0"/>
              </a:rPr>
              <a:t>Мона</a:t>
            </a: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Ліза</a:t>
            </a:r>
            <a:b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(Джоконда)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786314" y="1571612"/>
            <a:ext cx="4214842" cy="1785950"/>
          </a:xfrm>
        </p:spPr>
        <p:txBody>
          <a:bodyPr>
            <a:normAutofit/>
          </a:bodyPr>
          <a:lstStyle/>
          <a:p>
            <a:pPr algn="l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    </a:t>
            </a:r>
            <a:r>
              <a:rPr lang="uk-UA" sz="4700" b="1" dirty="0" smtClean="0">
                <a:solidFill>
                  <a:srgbClr val="C00000"/>
                </a:solidFill>
                <a:latin typeface="Georgia" pitchFamily="18" charset="0"/>
              </a:rPr>
              <a:t>Леонардо </a:t>
            </a:r>
          </a:p>
          <a:p>
            <a:r>
              <a:rPr lang="uk-UA" sz="4700" b="1" dirty="0" smtClean="0">
                <a:solidFill>
                  <a:srgbClr val="C00000"/>
                </a:solidFill>
                <a:latin typeface="Georgia" pitchFamily="18" charset="0"/>
              </a:rPr>
              <a:t>      </a:t>
            </a:r>
            <a:r>
              <a:rPr lang="uk-UA" sz="4700" b="1" dirty="0" err="1" smtClean="0">
                <a:solidFill>
                  <a:srgbClr val="C00000"/>
                </a:solidFill>
                <a:latin typeface="Georgia" pitchFamily="18" charset="0"/>
              </a:rPr>
              <a:t>да</a:t>
            </a:r>
            <a:r>
              <a:rPr lang="uk-UA" sz="4700" b="1" dirty="0" smtClean="0">
                <a:solidFill>
                  <a:srgbClr val="C00000"/>
                </a:solidFill>
                <a:latin typeface="Georgia" pitchFamily="18" charset="0"/>
              </a:rPr>
              <a:t>  Вінчі</a:t>
            </a:r>
            <a:endParaRPr lang="ru-RU" sz="47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ф.33.jpg"/>
          <p:cNvPicPr>
            <a:picLocks noChangeAspect="1"/>
          </p:cNvPicPr>
          <p:nvPr/>
        </p:nvPicPr>
        <p:blipFill>
          <a:blip r:embed="rId3" cstate="print"/>
          <a:srcRect b="2604"/>
          <a:stretch>
            <a:fillRect/>
          </a:stretch>
        </p:blipFill>
        <p:spPr>
          <a:xfrm>
            <a:off x="0" y="1318847"/>
            <a:ext cx="9108000" cy="409423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357166"/>
            <a:ext cx="9144000" cy="1071570"/>
          </a:xfrm>
        </p:spPr>
        <p:txBody>
          <a:bodyPr>
            <a:normAutofit fontScale="90000"/>
          </a:bodyPr>
          <a:lstStyle/>
          <a:p>
            <a:r>
              <a:rPr lang="uk-UA" sz="4900" b="1" dirty="0" smtClean="0">
                <a:solidFill>
                  <a:srgbClr val="C00000"/>
                </a:solidFill>
                <a:latin typeface="Georgia" pitchFamily="18" charset="0"/>
              </a:rPr>
              <a:t>Леонардо  </a:t>
            </a:r>
            <a:r>
              <a:rPr lang="uk-UA" sz="4900" b="1" dirty="0" err="1" smtClean="0">
                <a:solidFill>
                  <a:srgbClr val="C00000"/>
                </a:solidFill>
                <a:latin typeface="Georgia" pitchFamily="18" charset="0"/>
              </a:rPr>
              <a:t>да</a:t>
            </a:r>
            <a:r>
              <a:rPr lang="uk-UA" sz="4900" b="1" dirty="0" smtClean="0">
                <a:solidFill>
                  <a:srgbClr val="C00000"/>
                </a:solidFill>
                <a:latin typeface="Georgia" pitchFamily="18" charset="0"/>
              </a:rPr>
              <a:t> Вінчі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5572140"/>
            <a:ext cx="8929718" cy="1071570"/>
          </a:xfrm>
        </p:spPr>
        <p:txBody>
          <a:bodyPr>
            <a:normAutofit/>
          </a:bodyPr>
          <a:lstStyle/>
          <a:p>
            <a:r>
              <a:rPr lang="uk-UA" sz="4800" b="1" dirty="0" err="1" smtClean="0">
                <a:solidFill>
                  <a:srgbClr val="002060"/>
                </a:solidFill>
                <a:latin typeface="Georgia" pitchFamily="18" charset="0"/>
              </a:rPr>
              <a:t>“Благовіщення”</a:t>
            </a:r>
            <a:endParaRPr lang="ru-RU" sz="48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ф.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39091"/>
            <a:ext cx="9144000" cy="477981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42983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Леонардо </a:t>
            </a:r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да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 Вінчі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14282" y="5857892"/>
            <a:ext cx="8643998" cy="1000108"/>
          </a:xfrm>
        </p:spPr>
        <p:txBody>
          <a:bodyPr>
            <a:normAutofit/>
          </a:bodyPr>
          <a:lstStyle/>
          <a:p>
            <a:r>
              <a:rPr lang="uk-UA" sz="5400" b="1" dirty="0" err="1" smtClean="0">
                <a:solidFill>
                  <a:srgbClr val="002060"/>
                </a:solidFill>
                <a:latin typeface="Georgia" pitchFamily="18" charset="0"/>
              </a:rPr>
              <a:t>“Таємна</a:t>
            </a:r>
            <a:r>
              <a:rPr lang="uk-UA" sz="5400" b="1" dirty="0" smtClean="0">
                <a:solidFill>
                  <a:srgbClr val="002060"/>
                </a:solidFill>
                <a:latin typeface="Georgia" pitchFamily="18" charset="0"/>
              </a:rPr>
              <a:t>  </a:t>
            </a:r>
            <a:r>
              <a:rPr lang="uk-UA" sz="5400" b="1" dirty="0" err="1" smtClean="0">
                <a:solidFill>
                  <a:srgbClr val="002060"/>
                </a:solidFill>
                <a:latin typeface="Georgia" pitchFamily="18" charset="0"/>
              </a:rPr>
              <a:t>вечеря”</a:t>
            </a:r>
            <a:endParaRPr lang="ru-RU" sz="54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_Lady_with_an_Erm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88640"/>
            <a:ext cx="4752528" cy="6484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267744" y="0"/>
            <a:ext cx="44303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Дама с горностаем,1490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d653165-ea02-4649-817e-22e14ee2df34-w500-h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5256584" cy="6756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                                     "Мадонна </a:t>
            </a:r>
            <a:r>
              <a:rPr lang="ru-RU" sz="2800" dirty="0" err="1" smtClean="0">
                <a:solidFill>
                  <a:srgbClr val="FF0000"/>
                </a:solidFill>
              </a:rPr>
              <a:t>Літта</a:t>
            </a:r>
            <a:r>
              <a:rPr lang="ru-RU" sz="2800" dirty="0" smtClean="0">
                <a:solidFill>
                  <a:srgbClr val="FF0000"/>
                </a:solidFill>
              </a:rPr>
              <a:t>"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812" y="242887"/>
            <a:ext cx="5286375" cy="637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915816" y="188640"/>
            <a:ext cx="3354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"</a:t>
            </a:r>
            <a:r>
              <a:rPr lang="ru-RU" sz="2800" dirty="0" err="1" smtClean="0">
                <a:solidFill>
                  <a:srgbClr val="FF0000"/>
                </a:solidFill>
              </a:rPr>
              <a:t>Хрещення</a:t>
            </a:r>
            <a:r>
              <a:rPr lang="ru-RU" sz="2800" dirty="0" smtClean="0">
                <a:solidFill>
                  <a:srgbClr val="FF0000"/>
                </a:solidFill>
              </a:rPr>
              <a:t> Христа"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itruvian-man-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3557" y="476672"/>
            <a:ext cx="4376886" cy="6164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547664" y="0"/>
            <a:ext cx="6729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"</a:t>
            </a:r>
            <a:r>
              <a:rPr lang="ru-RU" sz="2800" dirty="0" err="1" smtClean="0">
                <a:solidFill>
                  <a:srgbClr val="FF0000"/>
                </a:solidFill>
              </a:rPr>
              <a:t>Вітрувіанська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людина</a:t>
            </a:r>
            <a:r>
              <a:rPr lang="ru-RU" sz="2800" dirty="0" smtClean="0">
                <a:solidFill>
                  <a:srgbClr val="FF0000"/>
                </a:solidFill>
              </a:rPr>
              <a:t>"  </a:t>
            </a:r>
            <a:r>
              <a:rPr lang="ru-RU" sz="2800" dirty="0" err="1" smtClean="0">
                <a:solidFill>
                  <a:srgbClr val="FF0000"/>
                </a:solidFill>
              </a:rPr>
              <a:t>пропорції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людини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43438" y="1857364"/>
            <a:ext cx="4286280" cy="5000636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002060"/>
                </a:solidFill>
                <a:latin typeface="Georgia" pitchFamily="18" charset="0"/>
              </a:rPr>
              <a:t>Портрет</a:t>
            </a:r>
            <a:br>
              <a:rPr lang="uk-UA" sz="54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5400" b="1" dirty="0" err="1" smtClean="0">
                <a:solidFill>
                  <a:srgbClr val="002060"/>
                </a:solidFill>
                <a:latin typeface="Georgia" pitchFamily="18" charset="0"/>
              </a:rPr>
              <a:t>Беатріче</a:t>
            </a:r>
            <a:endParaRPr lang="ru-RU" sz="5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572000" y="1500174"/>
            <a:ext cx="4429156" cy="2000264"/>
          </a:xfrm>
        </p:spPr>
        <p:txBody>
          <a:bodyPr>
            <a:normAutofit/>
          </a:bodyPr>
          <a:lstStyle/>
          <a:p>
            <a:pPr algn="l"/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     </a:t>
            </a:r>
            <a:r>
              <a:rPr lang="uk-UA" sz="4400" b="1" dirty="0" smtClean="0">
                <a:solidFill>
                  <a:srgbClr val="C00000"/>
                </a:solidFill>
                <a:latin typeface="Georgia" pitchFamily="18" charset="0"/>
              </a:rPr>
              <a:t>Леонардо </a:t>
            </a:r>
          </a:p>
          <a:p>
            <a:r>
              <a:rPr lang="uk-UA" sz="4400" b="1" dirty="0" smtClean="0">
                <a:solidFill>
                  <a:srgbClr val="C00000"/>
                </a:solidFill>
                <a:latin typeface="Georgia" pitchFamily="18" charset="0"/>
              </a:rPr>
              <a:t>         </a:t>
            </a:r>
            <a:r>
              <a:rPr lang="uk-UA" sz="4400" b="1" dirty="0" err="1" smtClean="0">
                <a:solidFill>
                  <a:srgbClr val="C00000"/>
                </a:solidFill>
                <a:latin typeface="Georgia" pitchFamily="18" charset="0"/>
              </a:rPr>
              <a:t>да</a:t>
            </a:r>
            <a:r>
              <a:rPr lang="uk-UA" sz="4400" b="1" dirty="0" smtClean="0">
                <a:solidFill>
                  <a:srgbClr val="C00000"/>
                </a:solidFill>
                <a:latin typeface="Georgia" pitchFamily="18" charset="0"/>
              </a:rPr>
              <a:t> Вінчі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ф.35.jpg"/>
          <p:cNvPicPr>
            <a:picLocks noChangeAspect="1"/>
          </p:cNvPicPr>
          <p:nvPr/>
        </p:nvPicPr>
        <p:blipFill>
          <a:blip r:embed="rId3" cstate="print"/>
          <a:srcRect r="1786"/>
          <a:stretch>
            <a:fillRect/>
          </a:stretch>
        </p:blipFill>
        <p:spPr>
          <a:xfrm>
            <a:off x="0" y="0"/>
            <a:ext cx="4297498" cy="6876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/>
              <a:t>Опорні поняття і дати</a:t>
            </a:r>
            <a:endParaRPr lang="ru-RU" smtClean="0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/>
              <a:t>Опорні поняття:</a:t>
            </a:r>
          </a:p>
          <a:p>
            <a:pPr eaLnBrk="1" hangingPunct="1">
              <a:defRPr/>
            </a:pPr>
            <a:r>
              <a:rPr lang="uk-UA" smtClean="0"/>
              <a:t>Гуманізм</a:t>
            </a:r>
          </a:p>
          <a:p>
            <a:pPr eaLnBrk="1" hangingPunct="1">
              <a:defRPr/>
            </a:pPr>
            <a:r>
              <a:rPr lang="uk-UA" smtClean="0"/>
              <a:t>Відродження</a:t>
            </a:r>
          </a:p>
          <a:p>
            <a:pPr eaLnBrk="1" hangingPunct="1">
              <a:defRPr/>
            </a:pPr>
            <a:r>
              <a:rPr lang="uk-UA" smtClean="0"/>
              <a:t>Ренесанс</a:t>
            </a:r>
            <a:endParaRPr lang="ru-RU" smtClean="0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/>
              <a:t>Опорні дати:</a:t>
            </a:r>
          </a:p>
          <a:p>
            <a:pPr eaLnBrk="1" hangingPunct="1">
              <a:defRPr/>
            </a:pPr>
            <a:r>
              <a:rPr lang="uk-UA" smtClean="0"/>
              <a:t>Середина </a:t>
            </a:r>
            <a:r>
              <a:rPr lang="en-US" smtClean="0"/>
              <a:t>XIV</a:t>
            </a:r>
            <a:r>
              <a:rPr lang="uk-UA" smtClean="0"/>
              <a:t> ст. – виникнення культури Відродження;</a:t>
            </a:r>
          </a:p>
          <a:p>
            <a:pPr eaLnBrk="1" hangingPunct="1">
              <a:defRPr/>
            </a:pPr>
            <a:r>
              <a:rPr lang="uk-UA" smtClean="0"/>
              <a:t>Кінець</a:t>
            </a:r>
            <a:r>
              <a:rPr lang="en-US" smtClean="0"/>
              <a:t> XV</a:t>
            </a:r>
            <a:r>
              <a:rPr lang="uk-UA" smtClean="0"/>
              <a:t> – перші десятиріччя</a:t>
            </a:r>
            <a:r>
              <a:rPr lang="en-US" smtClean="0"/>
              <a:t> XVI</a:t>
            </a:r>
            <a:r>
              <a:rPr lang="uk-UA" smtClean="0"/>
              <a:t> ст. – епоха Високого Відродження</a:t>
            </a:r>
            <a:endParaRPr lang="ru-RU" smtClean="0"/>
          </a:p>
        </p:txBody>
      </p:sp>
    </p:spTree>
  </p:cSld>
  <p:clrMapOvr>
    <a:masterClrMapping/>
  </p:clrMapOvr>
  <p:transition spd="med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/>
              <a:t>Мікеланджело</a:t>
            </a:r>
            <a:endParaRPr lang="ru-RU" smtClean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5800" cy="44958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smtClean="0"/>
              <a:t>Мікеланджело Буонароті, в дореволюційних російських виданнях часто Мікель-анджело (іт. Michelangelo Buonarroti) - (1475–1564), італійський скульптор, художник, архітектор, поет і інженер. Ще за життя Мікеланджело його твори вважалися найвищими досягненнями мистецтва Відродження.</a:t>
            </a:r>
          </a:p>
        </p:txBody>
      </p:sp>
      <p:pic>
        <p:nvPicPr>
          <p:cNvPr id="11268" name="Picture 7" descr="180px-Mi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07038" y="1752600"/>
            <a:ext cx="3332162" cy="4191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 sz="4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643438" y="857232"/>
            <a:ext cx="4214842" cy="5786478"/>
          </a:xfrm>
        </p:spPr>
        <p:txBody>
          <a:bodyPr>
            <a:normAutofit/>
          </a:bodyPr>
          <a:lstStyle/>
          <a:p>
            <a:endParaRPr lang="uk-UA" sz="4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endParaRPr lang="uk-UA" sz="4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endParaRPr lang="uk-UA" sz="4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Автопортрет</a:t>
            </a:r>
            <a:endParaRPr lang="ru-RU" sz="4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36.jpg"/>
          <p:cNvPicPr>
            <a:picLocks noChangeAspect="1"/>
          </p:cNvPicPr>
          <p:nvPr/>
        </p:nvPicPr>
        <p:blipFill>
          <a:blip r:embed="rId3" cstate="print"/>
          <a:srcRect b="6250"/>
          <a:stretch>
            <a:fillRect/>
          </a:stretch>
        </p:blipFill>
        <p:spPr>
          <a:xfrm>
            <a:off x="0" y="1071546"/>
            <a:ext cx="4636783" cy="5796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Сикст.Капелла.jpg"/>
          <p:cNvPicPr>
            <a:picLocks noChangeAspect="1"/>
          </p:cNvPicPr>
          <p:nvPr/>
        </p:nvPicPr>
        <p:blipFill>
          <a:blip r:embed="rId3" cstate="print"/>
          <a:srcRect b="2667"/>
          <a:stretch>
            <a:fillRect/>
          </a:stretch>
        </p:blipFill>
        <p:spPr>
          <a:xfrm>
            <a:off x="0" y="928670"/>
            <a:ext cx="9144000" cy="521497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14355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6143644"/>
            <a:ext cx="9144000" cy="714356"/>
          </a:xfrm>
        </p:spPr>
        <p:txBody>
          <a:bodyPr>
            <a:normAutofit fontScale="85000" lnSpcReduction="10000"/>
          </a:bodyPr>
          <a:lstStyle/>
          <a:p>
            <a:r>
              <a:rPr lang="uk-UA" b="1" dirty="0" err="1" smtClean="0">
                <a:solidFill>
                  <a:srgbClr val="002060"/>
                </a:solidFill>
                <a:latin typeface="Georgia" pitchFamily="18" charset="0"/>
              </a:rPr>
              <a:t>Сикстинська</a:t>
            </a: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b="1" dirty="0" err="1" smtClean="0">
                <a:solidFill>
                  <a:srgbClr val="002060"/>
                </a:solidFill>
                <a:latin typeface="Georgia" pitchFamily="18" charset="0"/>
              </a:rPr>
              <a:t>капелла</a:t>
            </a: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(розгорнута панорама)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04397085_strashnii-su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637" y="0"/>
            <a:ext cx="655272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04397007_prorok-iezeki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018" y="332656"/>
            <a:ext cx="7033964" cy="6313884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04397046_grehopaden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142" y="260648"/>
            <a:ext cx="8157716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04397031_vsemirnii-po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546" y="404664"/>
            <a:ext cx="8388909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357686" y="1"/>
            <a:ext cx="4786314" cy="2428867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500562" y="2643182"/>
            <a:ext cx="4643438" cy="2286016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  <a:latin typeface="Georgia" pitchFamily="18" charset="0"/>
              </a:rPr>
              <a:t>Мадонна з дитям</a:t>
            </a:r>
            <a:endParaRPr lang="ru-RU" sz="4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0"/>
            <a:ext cx="411480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ф.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620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28669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572396" y="928670"/>
            <a:ext cx="1571604" cy="5929330"/>
          </a:xfrm>
        </p:spPr>
        <p:txBody>
          <a:bodyPr>
            <a:normAutofit/>
          </a:bodyPr>
          <a:lstStyle/>
          <a:p>
            <a:endParaRPr lang="uk-UA" sz="4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П</a:t>
            </a: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Ь</a:t>
            </a: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Є</a:t>
            </a: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Т</a:t>
            </a: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А</a:t>
            </a:r>
            <a:endParaRPr lang="ru-RU" sz="44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29058" y="1"/>
            <a:ext cx="5072098" cy="360045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29058" y="3886200"/>
            <a:ext cx="4857784" cy="2757510"/>
          </a:xfrm>
        </p:spPr>
        <p:txBody>
          <a:bodyPr>
            <a:normAutofit/>
          </a:bodyPr>
          <a:lstStyle/>
          <a:p>
            <a:r>
              <a:rPr lang="uk-UA" sz="6600" b="1" dirty="0" err="1" smtClean="0">
                <a:solidFill>
                  <a:srgbClr val="002060"/>
                </a:solidFill>
                <a:latin typeface="Georgia" pitchFamily="18" charset="0"/>
              </a:rPr>
              <a:t>“Давид”</a:t>
            </a:r>
            <a:endParaRPr lang="ru-RU" sz="6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8" name="Рисунок 7" descr="Мікеланджело.Дави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0"/>
            <a:ext cx="358902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/>
              <a:t>План уроку</a:t>
            </a:r>
            <a:endParaRPr lang="ru-RU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  <a:defRPr/>
            </a:pPr>
            <a:r>
              <a:rPr lang="uk-UA" smtClean="0"/>
              <a:t>Особливості мистецтва Відродження.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uk-UA" smtClean="0"/>
              <a:t>Леонардо да Вінчі ( 1452 – 1519 рр.)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uk-UA" smtClean="0"/>
              <a:t>Мікеланджело Буонаротті ( 1475 – 1564 рр.)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uk-UA" smtClean="0"/>
              <a:t>Рафаель Санті ( 1483 – 1520 рр.)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uk-UA" smtClean="0"/>
              <a:t>Північне Відродження</a:t>
            </a:r>
            <a:endParaRPr lang="ru-RU" smtClean="0"/>
          </a:p>
        </p:txBody>
      </p:sp>
    </p:spTree>
  </p:cSld>
  <p:clrMapOvr>
    <a:masterClrMapping/>
  </p:clrMapOvr>
  <p:transition spd="med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9124" y="500043"/>
            <a:ext cx="4714876" cy="3100408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3886200"/>
            <a:ext cx="4643438" cy="1752600"/>
          </a:xfrm>
        </p:spPr>
        <p:txBody>
          <a:bodyPr>
            <a:normAutofit/>
          </a:bodyPr>
          <a:lstStyle/>
          <a:p>
            <a:r>
              <a:rPr lang="uk-UA" sz="6600" b="1" dirty="0" err="1" smtClean="0">
                <a:solidFill>
                  <a:srgbClr val="002060"/>
                </a:solidFill>
                <a:latin typeface="Georgia" pitchFamily="18" charset="0"/>
              </a:rPr>
              <a:t>“Моісей”</a:t>
            </a:r>
            <a:endParaRPr lang="ru-RU" sz="6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" name="Рисунок 4" descr="Моісей.Мікеландж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000"/>
            <a:ext cx="4422429" cy="68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1"/>
            <a:ext cx="8858312" cy="928669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143636" y="2928934"/>
            <a:ext cx="3000364" cy="3929066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“ Пророк</a:t>
            </a: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 Єремія ”</a:t>
            </a:r>
            <a:endParaRPr lang="ru-RU" sz="4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40.jpg"/>
          <p:cNvPicPr>
            <a:picLocks noChangeAspect="1"/>
          </p:cNvPicPr>
          <p:nvPr/>
        </p:nvPicPr>
        <p:blipFill>
          <a:blip r:embed="rId3" cstate="print"/>
          <a:srcRect b="3543"/>
          <a:stretch>
            <a:fillRect/>
          </a:stretch>
        </p:blipFill>
        <p:spPr>
          <a:xfrm>
            <a:off x="214282" y="810000"/>
            <a:ext cx="6048000" cy="583371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/>
              <a:t>Рафаєль Санті</a:t>
            </a:r>
            <a:endParaRPr lang="ru-RU" smtClean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 smtClean="0"/>
              <a:t>Рафае́ль Са́нті (іт. Raffaello Santi, Raffaello Sanzio;  березень чи квітень 1483, Урбіно — † 6 квітня 1520, Рим) — італійський живописець, графік і архітектор епохи Відродження. Втілив у своїх творах гуманістичні ідеали високого Відродження.</a:t>
            </a:r>
          </a:p>
        </p:txBody>
      </p:sp>
      <p:pic>
        <p:nvPicPr>
          <p:cNvPr id="14340" name="Picture 7" descr="84px-Raf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447800"/>
            <a:ext cx="3254375" cy="46482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000628" y="1"/>
            <a:ext cx="4143372" cy="2928933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rgbClr val="C00000"/>
                </a:solidFill>
                <a:latin typeface="Georgia" pitchFamily="18" charset="0"/>
              </a:rPr>
              <a:t>Рафаель</a:t>
            </a:r>
            <a:br>
              <a:rPr lang="uk-UA" sz="66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6600" b="1" dirty="0" smtClean="0">
                <a:solidFill>
                  <a:srgbClr val="C00000"/>
                </a:solidFill>
                <a:latin typeface="Georgia" pitchFamily="18" charset="0"/>
              </a:rPr>
              <a:t>Санті</a:t>
            </a:r>
            <a:endParaRPr lang="ru-RU" sz="66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00628" y="3643314"/>
            <a:ext cx="4143372" cy="3000396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Автопортрет</a:t>
            </a:r>
            <a:endParaRPr lang="ru-RU" sz="4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41.jpg"/>
          <p:cNvPicPr>
            <a:picLocks noChangeAspect="1"/>
          </p:cNvPicPr>
          <p:nvPr/>
        </p:nvPicPr>
        <p:blipFill>
          <a:blip r:embed="rId3" cstate="print"/>
          <a:srcRect b="3125"/>
          <a:stretch>
            <a:fillRect/>
          </a:stretch>
        </p:blipFill>
        <p:spPr>
          <a:xfrm>
            <a:off x="0" y="0"/>
            <a:ext cx="5134995" cy="6840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57752" y="1"/>
            <a:ext cx="4286248" cy="3428999"/>
          </a:xfrm>
        </p:spPr>
        <p:txBody>
          <a:bodyPr/>
          <a:lstStyle/>
          <a:p>
            <a:r>
              <a:rPr lang="uk-UA" sz="6000" b="1" dirty="0" smtClean="0">
                <a:solidFill>
                  <a:srgbClr val="C00000"/>
                </a:solidFill>
                <a:latin typeface="Georgia" pitchFamily="18" charset="0"/>
              </a:rPr>
              <a:t>Рафаель</a:t>
            </a:r>
            <a:br>
              <a:rPr lang="uk-UA" sz="6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6000" b="1" dirty="0" smtClean="0">
                <a:solidFill>
                  <a:srgbClr val="C00000"/>
                </a:solidFill>
                <a:latin typeface="Georgia" pitchFamily="18" charset="0"/>
              </a:rPr>
              <a:t>Санті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929190" y="3429000"/>
            <a:ext cx="4214810" cy="3143272"/>
          </a:xfrm>
        </p:spPr>
        <p:txBody>
          <a:bodyPr>
            <a:normAutofit/>
          </a:bodyPr>
          <a:lstStyle/>
          <a:p>
            <a:r>
              <a:rPr lang="uk-UA" sz="4400" b="1" dirty="0" err="1" smtClean="0">
                <a:solidFill>
                  <a:srgbClr val="002060"/>
                </a:solidFill>
                <a:latin typeface="Georgia" pitchFamily="18" charset="0"/>
              </a:rPr>
              <a:t>Сикстинська</a:t>
            </a:r>
            <a:endParaRPr lang="uk-UA" sz="4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Мадонна</a:t>
            </a:r>
            <a:endParaRPr lang="en-US" sz="4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en-US" sz="4400" b="1" dirty="0" smtClean="0">
                <a:solidFill>
                  <a:srgbClr val="002060"/>
                </a:solidFill>
                <a:latin typeface="Georgia" pitchFamily="18" charset="0"/>
              </a:rPr>
              <a:t>1513</a:t>
            </a:r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р.</a:t>
            </a:r>
            <a:endParaRPr lang="ru-RU" sz="4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11406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65px-PalaOddiRaffael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3687" y="571500"/>
            <a:ext cx="3476625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771800" y="0"/>
            <a:ext cx="39506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«</a:t>
            </a:r>
            <a:r>
              <a:rPr lang="ru-RU" sz="3200" dirty="0" err="1" smtClean="0">
                <a:solidFill>
                  <a:srgbClr val="FF0000"/>
                </a:solidFill>
              </a:rPr>
              <a:t>Коронування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Марії</a:t>
            </a:r>
            <a:r>
              <a:rPr lang="ru-RU" sz="3200" dirty="0" smtClean="0">
                <a:solidFill>
                  <a:srgbClr val="FF0000"/>
                </a:solidFill>
              </a:rPr>
              <a:t>»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460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«</a:t>
            </a:r>
            <a:r>
              <a:rPr lang="ru-RU" sz="2800" dirty="0" err="1" smtClean="0">
                <a:solidFill>
                  <a:srgbClr val="FF0000"/>
                </a:solidFill>
              </a:rPr>
              <a:t>Святе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Сімейство</a:t>
            </a:r>
            <a:r>
              <a:rPr lang="ru-RU" sz="2800" dirty="0" smtClean="0">
                <a:solidFill>
                  <a:srgbClr val="FF0000"/>
                </a:solidFill>
              </a:rPr>
              <a:t> (Мадонна </a:t>
            </a:r>
            <a:r>
              <a:rPr lang="ru-RU" sz="2800" dirty="0" err="1" smtClean="0">
                <a:solidFill>
                  <a:srgbClr val="FF0000"/>
                </a:solidFill>
              </a:rPr>
              <a:t>з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безбородим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Йосипом</a:t>
            </a:r>
            <a:r>
              <a:rPr lang="ru-RU" sz="2800" dirty="0" smtClean="0">
                <a:solidFill>
                  <a:srgbClr val="FF0000"/>
                </a:solidFill>
              </a:rPr>
              <a:t>)»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220px-Raphael_Madonna_with_Beardless_St._Josep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620688"/>
            <a:ext cx="6192688" cy="595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0"/>
            <a:ext cx="5080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«Мадонна </a:t>
            </a:r>
            <a:r>
              <a:rPr lang="ru-RU" sz="3600" dirty="0" err="1" smtClean="0">
                <a:solidFill>
                  <a:srgbClr val="FF0000"/>
                </a:solidFill>
              </a:rPr>
              <a:t>з</a:t>
            </a:r>
            <a:r>
              <a:rPr lang="ru-RU" sz="3600" dirty="0" smtClean="0">
                <a:solidFill>
                  <a:srgbClr val="FF0000"/>
                </a:solidFill>
              </a:rPr>
              <a:t> щегленком»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Raffaello_Sanzio_-_Madonna_del_Cardellino_-_Google_Art_Proj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0265" y="692696"/>
            <a:ext cx="4903470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nzio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746165"/>
            <a:ext cx="7200800" cy="55892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39752" y="0"/>
            <a:ext cx="34764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«Афинская школа»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929322" y="3000372"/>
            <a:ext cx="3214678" cy="2638428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Georgia" pitchFamily="18" charset="0"/>
              </a:rPr>
              <a:t>Ангел</a:t>
            </a:r>
          </a:p>
          <a:p>
            <a:r>
              <a:rPr lang="uk-UA" sz="4000" dirty="0" smtClean="0">
                <a:solidFill>
                  <a:srgbClr val="002060"/>
                </a:solidFill>
                <a:latin typeface="Georgia" pitchFamily="18" charset="0"/>
              </a:rPr>
              <a:t>(фрагмент вівтаря)</a:t>
            </a:r>
            <a:endParaRPr lang="ru-RU" sz="40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51176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214942" y="1"/>
            <a:ext cx="3929058" cy="2928933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>  Рафаель</a:t>
            </a:r>
            <a:b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>Санті</a:t>
            </a:r>
            <a:endParaRPr lang="ru-RU" sz="48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357297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solidFill>
                  <a:srgbClr val="002060"/>
                </a:solidFill>
              </a:rPr>
              <a:t/>
            </a:r>
            <a:br>
              <a:rPr lang="uk-UA" sz="2400" dirty="0" smtClean="0">
                <a:solidFill>
                  <a:srgbClr val="002060"/>
                </a:solidFill>
              </a:rPr>
            </a:br>
            <a:r>
              <a:rPr lang="uk-UA" sz="2400" dirty="0">
                <a:solidFill>
                  <a:srgbClr val="002060"/>
                </a:solidFill>
              </a:rPr>
              <a:t> </a:t>
            </a:r>
            <a:r>
              <a:rPr lang="uk-UA" sz="2400" dirty="0" smtClean="0">
                <a:solidFill>
                  <a:srgbClr val="002060"/>
                </a:solidFill>
              </a:rPr>
              <a:t> </a:t>
            </a:r>
            <a:r>
              <a:rPr lang="uk-UA" sz="2400" i="1" dirty="0" smtClean="0"/>
              <a:t>Вперше цей термін використав у 1550 р. італійський художник, архітектор, історик мистецтва  </a:t>
            </a:r>
            <a:r>
              <a:rPr lang="uk-UA" sz="2400" i="1" dirty="0" err="1" smtClean="0"/>
              <a:t>Джорджо</a:t>
            </a:r>
            <a:r>
              <a:rPr lang="uk-UA" sz="2400" i="1" dirty="0" smtClean="0"/>
              <a:t>  </a:t>
            </a:r>
            <a:r>
              <a:rPr lang="uk-UA" sz="2400" i="1" dirty="0" err="1" smtClean="0"/>
              <a:t>Вазарі</a:t>
            </a:r>
            <a:r>
              <a:rPr lang="uk-UA" sz="2400" i="1" dirty="0" smtClean="0"/>
              <a:t>  у книзі </a:t>
            </a:r>
            <a:r>
              <a:rPr lang="uk-UA" sz="2400" i="1" dirty="0" err="1" smtClean="0"/>
              <a:t>“Життєписання”</a:t>
            </a:r>
            <a:r>
              <a:rPr lang="uk-UA" sz="2400" i="1" dirty="0" smtClean="0"/>
              <a:t>.</a:t>
            </a:r>
            <a:endParaRPr lang="ru-RU" sz="2400" i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5720" y="1285860"/>
            <a:ext cx="8643998" cy="5572140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C00000"/>
                </a:solidFill>
                <a:latin typeface="Georgia" pitchFamily="18" charset="0"/>
              </a:rPr>
              <a:t>Ренесанс</a:t>
            </a: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– це назва як окремого художнього стилю, так і культурно-історичної епохи, де органічно поєднані сфери суспільного та духовного життя: політика, релігія, філософія, наука, мистецтво.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Georgia" pitchFamily="18" charset="0"/>
              </a:rPr>
              <a:t>В Італії Відродження охоплює період з ХІ</a:t>
            </a:r>
            <a:r>
              <a:rPr lang="en-US" b="1" dirty="0" smtClean="0">
                <a:solidFill>
                  <a:schemeClr val="tx1"/>
                </a:solidFill>
                <a:latin typeface="Georgia" pitchFamily="18" charset="0"/>
              </a:rPr>
              <a:t>V</a:t>
            </a:r>
            <a:r>
              <a:rPr lang="uk-UA" b="1" dirty="0" smtClean="0">
                <a:solidFill>
                  <a:schemeClr val="tx1"/>
                </a:solidFill>
                <a:latin typeface="Georgia" pitchFamily="18" charset="0"/>
              </a:rPr>
              <a:t> до середини Х</a:t>
            </a:r>
            <a:r>
              <a:rPr lang="en-US" b="1" dirty="0" smtClean="0">
                <a:solidFill>
                  <a:schemeClr val="tx1"/>
                </a:solidFill>
                <a:latin typeface="Georgia" pitchFamily="18" charset="0"/>
              </a:rPr>
              <a:t>V</a:t>
            </a:r>
            <a:r>
              <a:rPr lang="uk-UA" b="1" dirty="0" smtClean="0">
                <a:solidFill>
                  <a:schemeClr val="tx1"/>
                </a:solidFill>
                <a:latin typeface="Georgia" pitchFamily="18" charset="0"/>
              </a:rPr>
              <a:t>І ст.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У країнах Західної Європи – з Х</a:t>
            </a:r>
            <a:r>
              <a:rPr lang="en-US" b="1" dirty="0" smtClean="0">
                <a:solidFill>
                  <a:srgbClr val="002060"/>
                </a:solidFill>
                <a:latin typeface="Georgia" pitchFamily="18" charset="0"/>
              </a:rPr>
              <a:t>IV</a:t>
            </a: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до початку Х</a:t>
            </a:r>
            <a:r>
              <a:rPr lang="en-US" b="1" dirty="0" smtClean="0">
                <a:solidFill>
                  <a:srgbClr val="002060"/>
                </a:solidFill>
                <a:latin typeface="Georgia" pitchFamily="18" charset="0"/>
              </a:rPr>
              <a:t>V</a:t>
            </a: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ІІ ст.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715140" y="1"/>
            <a:ext cx="2428860" cy="360045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Рафаель</a:t>
            </a:r>
            <a:b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Санті</a:t>
            </a:r>
            <a:endParaRPr lang="ru-RU" sz="36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643702" y="3357562"/>
            <a:ext cx="2500298" cy="2281238"/>
          </a:xfrm>
        </p:spPr>
        <p:txBody>
          <a:bodyPr>
            <a:normAutofit/>
          </a:bodyPr>
          <a:lstStyle/>
          <a:p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“Сон</a:t>
            </a:r>
            <a:endParaRPr lang="uk-UA" sz="36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лицаря”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ф.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6357958"/>
            <a:ext cx="3000364" cy="500042"/>
          </a:xfrm>
        </p:spPr>
        <p:txBody>
          <a:bodyPr>
            <a:noAutofit/>
          </a:bodyPr>
          <a:lstStyle/>
          <a:p>
            <a:pPr algn="l"/>
            <a:r>
              <a:rPr lang="uk-UA" sz="2400" b="1" dirty="0" err="1" smtClean="0">
                <a:solidFill>
                  <a:srgbClr val="002060"/>
                </a:solidFill>
                <a:latin typeface="Georgia" pitchFamily="18" charset="0"/>
              </a:rPr>
              <a:t>“Суд</a:t>
            </a:r>
            <a:r>
              <a:rPr lang="uk-UA" sz="24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400" b="1" dirty="0" err="1" smtClean="0">
                <a:solidFill>
                  <a:srgbClr val="002060"/>
                </a:solidFill>
                <a:latin typeface="Georgia" pitchFamily="18" charset="0"/>
              </a:rPr>
              <a:t>Соломона”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72330" y="1"/>
            <a:ext cx="2071670" cy="857231"/>
          </a:xfrm>
        </p:spPr>
        <p:txBody>
          <a:bodyPr>
            <a:noAutofit/>
          </a:bodyPr>
          <a:lstStyle/>
          <a:p>
            <a:pPr algn="r"/>
            <a:r>
              <a:rPr lang="uk-UA" sz="2400" b="1" dirty="0" smtClean="0">
                <a:solidFill>
                  <a:srgbClr val="C00000"/>
                </a:solidFill>
                <a:latin typeface="Georgia" pitchFamily="18" charset="0"/>
              </a:rPr>
              <a:t>      Рафаель</a:t>
            </a:r>
            <a:br>
              <a:rPr lang="uk-UA" sz="24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2400" b="1" dirty="0" smtClean="0">
                <a:solidFill>
                  <a:srgbClr val="C00000"/>
                </a:solidFill>
                <a:latin typeface="Georgia" pitchFamily="18" charset="0"/>
              </a:rPr>
              <a:t>      Санті</a:t>
            </a:r>
            <a:endParaRPr lang="ru-RU" sz="24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000628" y="214291"/>
            <a:ext cx="4143372" cy="2857519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Рафаель</a:t>
            </a:r>
            <a:b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Санті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857752" y="2786058"/>
            <a:ext cx="4286248" cy="2852742"/>
          </a:xfrm>
        </p:spPr>
        <p:txBody>
          <a:bodyPr>
            <a:normAutofit/>
          </a:bodyPr>
          <a:lstStyle/>
          <a:p>
            <a:r>
              <a:rPr lang="uk-UA" b="1" dirty="0" err="1" smtClean="0">
                <a:solidFill>
                  <a:srgbClr val="002060"/>
                </a:solidFill>
                <a:latin typeface="Georgia" pitchFamily="18" charset="0"/>
              </a:rPr>
              <a:t>“Преображення”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0"/>
            <a:ext cx="4657725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/>
              <a:t>Північне Відродження</a:t>
            </a:r>
            <a:endParaRPr lang="ru-RU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uk-UA" dirty="0" smtClean="0"/>
              <a:t>Північне відродження – це культура Ренесансу в країнах, розташованих на північ від Італії: Німеччині, Нідерландах, Франції та Англії.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dirty="0" smtClean="0"/>
              <a:t>Представники Північного Відродження: </a:t>
            </a:r>
            <a:r>
              <a:rPr lang="uk-UA" dirty="0" err="1" smtClean="0"/>
              <a:t>Лукас</a:t>
            </a:r>
            <a:r>
              <a:rPr lang="uk-UA" dirty="0" smtClean="0"/>
              <a:t> Кранах Старший;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dirty="0" smtClean="0"/>
              <a:t>   </a:t>
            </a:r>
            <a:r>
              <a:rPr lang="uk-UA" dirty="0" err="1" smtClean="0"/>
              <a:t>Ханс</a:t>
            </a:r>
            <a:r>
              <a:rPr lang="uk-UA" dirty="0" smtClean="0"/>
              <a:t> </a:t>
            </a:r>
            <a:r>
              <a:rPr lang="uk-UA" dirty="0" err="1" smtClean="0"/>
              <a:t>Хольбейн</a:t>
            </a:r>
            <a:r>
              <a:rPr lang="uk-UA" dirty="0" smtClean="0"/>
              <a:t> Молодший;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dirty="0" smtClean="0"/>
              <a:t>   Пітер Брейгель Старший;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dirty="0" smtClean="0"/>
              <a:t>   </a:t>
            </a:r>
            <a:r>
              <a:rPr lang="uk-UA" dirty="0" err="1" smtClean="0"/>
              <a:t>Альбрехт</a:t>
            </a:r>
            <a:r>
              <a:rPr lang="uk-UA" dirty="0" smtClean="0"/>
              <a:t> </a:t>
            </a:r>
            <a:r>
              <a:rPr lang="uk-UA" dirty="0" err="1" smtClean="0"/>
              <a:t>Дюрер</a:t>
            </a:r>
            <a:r>
              <a:rPr lang="uk-UA" dirty="0" smtClean="0"/>
              <a:t>;</a:t>
            </a:r>
            <a:endParaRPr lang="ru-RU" dirty="0" smtClean="0"/>
          </a:p>
        </p:txBody>
      </p:sp>
    </p:spTree>
  </p:cSld>
  <p:clrMapOvr>
    <a:masterClrMapping/>
  </p:clrMapOvr>
  <p:transition spd="med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/>
              <a:t>Пітер Брейгель</a:t>
            </a:r>
            <a:endParaRPr lang="ru-RU" smtClean="0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uk-UA" sz="2000" smtClean="0"/>
              <a:t>Пі́тер Бре́йгель-старший, відомий іще як «Мужицький» - </a:t>
            </a:r>
            <a:r>
              <a:rPr lang="ru-RU" sz="2000" smtClean="0"/>
              <a:t>близько 1525 — 9 вересня 1569) — (фламандський)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smtClean="0"/>
              <a:t>     живописець та графік, найвідоміший і найзначніший із носіїв родинного прізвища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smtClean="0"/>
              <a:t>    пензлярів. Майстер пейзажу та жанрових сцен.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smtClean="0"/>
              <a:t>Батько художників Пітера Брейгеля Молодшого (Що з пекла) і Яна Брейгеля Старшого (Що з раю). </a:t>
            </a:r>
          </a:p>
        </p:txBody>
      </p:sp>
      <p:pic>
        <p:nvPicPr>
          <p:cNvPr id="19460" name="Picture 7" descr="225px-B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188" y="1371600"/>
            <a:ext cx="4011612" cy="47244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/>
              <a:t>Пітер Брейгель</a:t>
            </a:r>
            <a:endParaRPr lang="ru-RU" smtClean="0"/>
          </a:p>
        </p:txBody>
      </p:sp>
      <p:pic>
        <p:nvPicPr>
          <p:cNvPr id="20483" name="Picture 9" descr="120px-Br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24000"/>
            <a:ext cx="4945063" cy="3719513"/>
          </a:xfrm>
        </p:spPr>
      </p:pic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0" y="5715000"/>
            <a:ext cx="449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>
                <a:latin typeface="Arial" charset="0"/>
              </a:rPr>
              <a:t>Зведення Вавілонської вежі</a:t>
            </a:r>
            <a:endParaRPr lang="ru-RU">
              <a:latin typeface="Arial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143504" y="214291"/>
            <a:ext cx="4000496" cy="3386160"/>
          </a:xfrm>
        </p:spPr>
        <p:txBody>
          <a:bodyPr>
            <a:normAutofit/>
          </a:bodyPr>
          <a:lstStyle/>
          <a:p>
            <a:r>
              <a:rPr lang="uk-UA" sz="5400" b="1" dirty="0" err="1" smtClean="0">
                <a:solidFill>
                  <a:srgbClr val="C00000"/>
                </a:solidFill>
                <a:latin typeface="Georgia" pitchFamily="18" charset="0"/>
              </a:rPr>
              <a:t>Тіціан</a:t>
            </a:r>
            <a: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5400" b="1" dirty="0" err="1" smtClean="0">
                <a:solidFill>
                  <a:srgbClr val="C00000"/>
                </a:solidFill>
                <a:latin typeface="Georgia" pitchFamily="18" charset="0"/>
              </a:rPr>
              <a:t>Вечелліо</a:t>
            </a:r>
            <a:endParaRPr lang="ru-RU" sz="5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143504" y="3886200"/>
            <a:ext cx="4000496" cy="2686072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Georgia" pitchFamily="18" charset="0"/>
              </a:rPr>
              <a:t>Автопортрет</a:t>
            </a:r>
            <a:endParaRPr lang="ru-RU" sz="4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47.jpg"/>
          <p:cNvPicPr>
            <a:picLocks noChangeAspect="1"/>
          </p:cNvPicPr>
          <p:nvPr/>
        </p:nvPicPr>
        <p:blipFill>
          <a:blip r:embed="rId3" cstate="print"/>
          <a:srcRect r="2778"/>
          <a:stretch>
            <a:fillRect/>
          </a:stretch>
        </p:blipFill>
        <p:spPr>
          <a:xfrm>
            <a:off x="0" y="0"/>
            <a:ext cx="5000628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16" y="428605"/>
            <a:ext cx="2285984" cy="3171846"/>
          </a:xfrm>
        </p:spPr>
        <p:txBody>
          <a:bodyPr>
            <a:normAutofit/>
          </a:bodyPr>
          <a:lstStyle/>
          <a:p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Тіціан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786578" y="3886200"/>
            <a:ext cx="2357422" cy="2471758"/>
          </a:xfrm>
        </p:spPr>
        <p:txBody>
          <a:bodyPr>
            <a:normAutofit/>
          </a:bodyPr>
          <a:lstStyle/>
          <a:p>
            <a:r>
              <a:rPr lang="uk-UA" sz="2000" b="1" dirty="0" err="1" smtClean="0">
                <a:solidFill>
                  <a:srgbClr val="002060"/>
                </a:solidFill>
                <a:latin typeface="Georgia" pitchFamily="18" charset="0"/>
              </a:rPr>
              <a:t>“Оплакування</a:t>
            </a:r>
            <a:endParaRPr lang="uk-UA" sz="20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2000" b="1" dirty="0" err="1" smtClean="0">
                <a:solidFill>
                  <a:srgbClr val="002060"/>
                </a:solidFill>
                <a:latin typeface="Georgia" pitchFamily="18" charset="0"/>
              </a:rPr>
              <a:t>Христа”</a:t>
            </a:r>
            <a:endParaRPr lang="ru-RU" sz="2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48.jpg"/>
          <p:cNvPicPr>
            <a:picLocks noChangeAspect="1"/>
          </p:cNvPicPr>
          <p:nvPr/>
        </p:nvPicPr>
        <p:blipFill>
          <a:blip r:embed="rId3" cstate="print"/>
          <a:srcRect r="2083"/>
          <a:stretch>
            <a:fillRect/>
          </a:stretch>
        </p:blipFill>
        <p:spPr>
          <a:xfrm>
            <a:off x="0" y="0"/>
            <a:ext cx="671514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ф.49.jpg"/>
          <p:cNvPicPr>
            <a:picLocks noChangeAspect="1"/>
          </p:cNvPicPr>
          <p:nvPr/>
        </p:nvPicPr>
        <p:blipFill>
          <a:blip r:embed="rId3" cstate="print"/>
          <a:srcRect r="1592"/>
          <a:stretch>
            <a:fillRect/>
          </a:stretch>
        </p:blipFill>
        <p:spPr>
          <a:xfrm>
            <a:off x="285720" y="0"/>
            <a:ext cx="8501122" cy="5832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5786454"/>
            <a:ext cx="9001156" cy="1071546"/>
          </a:xfrm>
        </p:spPr>
        <p:txBody>
          <a:bodyPr>
            <a:normAutofit/>
          </a:bodyPr>
          <a:lstStyle/>
          <a:p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Тіціан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.</a:t>
            </a:r>
            <a:r>
              <a:rPr lang="uk-UA" b="1" dirty="0" smtClean="0">
                <a:latin typeface="Georgia" pitchFamily="18" charset="0"/>
              </a:rPr>
              <a:t> </a:t>
            </a:r>
            <a:r>
              <a:rPr lang="uk-UA" b="1" dirty="0" err="1" smtClean="0">
                <a:solidFill>
                  <a:srgbClr val="002060"/>
                </a:solidFill>
                <a:latin typeface="Georgia" pitchFamily="18" charset="0"/>
              </a:rPr>
              <a:t>“Покладання</a:t>
            </a: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у </a:t>
            </a:r>
            <a:r>
              <a:rPr lang="uk-UA" b="1" dirty="0" err="1" smtClean="0">
                <a:solidFill>
                  <a:srgbClr val="002060"/>
                </a:solidFill>
                <a:latin typeface="Georgia" pitchFamily="18" charset="0"/>
              </a:rPr>
              <a:t>гроб”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715140" y="1214423"/>
            <a:ext cx="2428860" cy="2386028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sz="4800" b="1" dirty="0" err="1" smtClean="0">
                <a:solidFill>
                  <a:srgbClr val="C00000"/>
                </a:solidFill>
                <a:latin typeface="Georgia" pitchFamily="18" charset="0"/>
              </a:rPr>
              <a:t>Тіціан</a:t>
            </a:r>
            <a:endParaRPr lang="ru-RU" sz="4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643702" y="3886200"/>
            <a:ext cx="2500298" cy="297180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 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“Введення</a:t>
            </a:r>
            <a:endParaRPr lang="uk-UA" sz="28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  у 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храм”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50.jpg"/>
          <p:cNvPicPr>
            <a:picLocks noChangeAspect="1"/>
          </p:cNvPicPr>
          <p:nvPr/>
        </p:nvPicPr>
        <p:blipFill>
          <a:blip r:embed="rId3" cstate="print"/>
          <a:srcRect r="2848"/>
          <a:stretch>
            <a:fillRect/>
          </a:stretch>
        </p:blipFill>
        <p:spPr>
          <a:xfrm>
            <a:off x="0" y="0"/>
            <a:ext cx="6778094" cy="6840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14291"/>
            <a:ext cx="8715436" cy="1071569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>Ренесанс  стверджує:</a:t>
            </a:r>
            <a:endParaRPr lang="ru-RU" sz="4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214422"/>
            <a:ext cx="8572560" cy="5286412"/>
          </a:xfrm>
        </p:spPr>
        <p:txBody>
          <a:bodyPr>
            <a:normAutofit fontScale="92500" lnSpcReduction="10000"/>
          </a:bodyPr>
          <a:lstStyle/>
          <a:p>
            <a:pPr algn="l">
              <a:buFont typeface="Wingdings" pitchFamily="2" charset="2"/>
              <a:buChar char="v"/>
            </a:pPr>
            <a:r>
              <a:rPr lang="uk-UA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dirty="0" smtClean="0">
                <a:solidFill>
                  <a:schemeClr val="tx1"/>
                </a:solidFill>
                <a:latin typeface="Georgia" pitchFamily="18" charset="0"/>
              </a:rPr>
              <a:t>реалістичний спосіб мислення;</a:t>
            </a:r>
          </a:p>
          <a:p>
            <a:pPr algn="l">
              <a:buFont typeface="Wingdings" pitchFamily="2" charset="2"/>
              <a:buChar char="v"/>
            </a:pPr>
            <a:r>
              <a:rPr lang="uk-UA" dirty="0" smtClean="0">
                <a:solidFill>
                  <a:srgbClr val="002060"/>
                </a:solidFill>
                <a:latin typeface="Georgia" pitchFamily="18" charset="0"/>
              </a:rPr>
              <a:t> ідеал вільної сильної особистості, духовної, фізично прекрасної (культ краси людського тіла);</a:t>
            </a:r>
          </a:p>
          <a:p>
            <a:pPr algn="l">
              <a:buFont typeface="Wingdings" pitchFamily="2" charset="2"/>
              <a:buChar char="v"/>
            </a:pPr>
            <a:r>
              <a:rPr lang="uk-UA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dirty="0" smtClean="0">
                <a:solidFill>
                  <a:schemeClr val="tx1"/>
                </a:solidFill>
                <a:latin typeface="Georgia" pitchFamily="18" charset="0"/>
              </a:rPr>
              <a:t>позбавлення людини середньовічного аскетизму;</a:t>
            </a:r>
          </a:p>
          <a:p>
            <a:pPr algn="l">
              <a:buFont typeface="Wingdings" pitchFamily="2" charset="2"/>
              <a:buChar char="v"/>
            </a:pPr>
            <a:r>
              <a:rPr lang="uk-UA" dirty="0" smtClean="0">
                <a:solidFill>
                  <a:srgbClr val="002060"/>
                </a:solidFill>
                <a:latin typeface="Georgia" pitchFamily="18" charset="0"/>
              </a:rPr>
              <a:t> світогляд Ренесансу є </a:t>
            </a:r>
            <a:r>
              <a:rPr lang="uk-UA" dirty="0" err="1" smtClean="0">
                <a:solidFill>
                  <a:srgbClr val="002060"/>
                </a:solidFill>
                <a:latin typeface="Georgia" pitchFamily="18" charset="0"/>
              </a:rPr>
              <a:t>антропоцентричним</a:t>
            </a:r>
            <a:r>
              <a:rPr lang="uk-UA" dirty="0" smtClean="0">
                <a:solidFill>
                  <a:srgbClr val="002060"/>
                </a:solidFill>
                <a:latin typeface="Georgia" pitchFamily="18" charset="0"/>
              </a:rPr>
              <a:t>, де у центрі Всесвіту – людина, її земне призначення;</a:t>
            </a:r>
          </a:p>
          <a:p>
            <a:pPr algn="l">
              <a:buFont typeface="Wingdings" pitchFamily="2" charset="2"/>
              <a:buChar char="v"/>
            </a:pPr>
            <a:r>
              <a:rPr lang="uk-UA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dirty="0" smtClean="0">
                <a:solidFill>
                  <a:schemeClr val="tx1"/>
                </a:solidFill>
                <a:latin typeface="Georgia" pitchFamily="18" charset="0"/>
              </a:rPr>
              <a:t>значимість особи митця та мистецтва;</a:t>
            </a:r>
          </a:p>
          <a:p>
            <a:pPr algn="l">
              <a:buFont typeface="Wingdings" pitchFamily="2" charset="2"/>
              <a:buChar char="v"/>
            </a:pPr>
            <a:r>
              <a:rPr lang="uk-UA" dirty="0" smtClean="0">
                <a:solidFill>
                  <a:srgbClr val="002060"/>
                </a:solidFill>
                <a:latin typeface="Georgia" pitchFamily="18" charset="0"/>
              </a:rPr>
              <a:t> гуманістичний світогляд.</a:t>
            </a:r>
            <a:endParaRPr lang="ru-RU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500694" y="1"/>
            <a:ext cx="3643306" cy="3600450"/>
          </a:xfrm>
        </p:spPr>
        <p:txBody>
          <a:bodyPr/>
          <a:lstStyle/>
          <a:p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Тіціан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429256" y="2714620"/>
            <a:ext cx="3714744" cy="2924180"/>
          </a:xfrm>
        </p:spPr>
        <p:txBody>
          <a:bodyPr>
            <a:normAutofit/>
          </a:bodyPr>
          <a:lstStyle/>
          <a:p>
            <a:r>
              <a:rPr lang="uk-UA" sz="4000" b="1" dirty="0" err="1" smtClean="0">
                <a:solidFill>
                  <a:srgbClr val="002060"/>
                </a:solidFill>
                <a:latin typeface="Georgia" pitchFamily="18" charset="0"/>
              </a:rPr>
              <a:t>“Каяття</a:t>
            </a:r>
            <a:r>
              <a:rPr lang="uk-UA" sz="40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</a:p>
          <a:p>
            <a:r>
              <a:rPr lang="uk-UA" sz="4000" b="1" dirty="0" err="1" smtClean="0">
                <a:solidFill>
                  <a:srgbClr val="002060"/>
                </a:solidFill>
                <a:latin typeface="Georgia" pitchFamily="18" charset="0"/>
              </a:rPr>
              <a:t>Марії-Магдалини”</a:t>
            </a:r>
            <a:endParaRPr lang="ru-RU" sz="4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Рисунок 3" descr="ф.51.jpg"/>
          <p:cNvPicPr>
            <a:picLocks noChangeAspect="1"/>
          </p:cNvPicPr>
          <p:nvPr/>
        </p:nvPicPr>
        <p:blipFill>
          <a:blip r:embed="rId3" cstate="print"/>
          <a:srcRect b="3125"/>
          <a:stretch>
            <a:fillRect/>
          </a:stretch>
        </p:blipFill>
        <p:spPr>
          <a:xfrm>
            <a:off x="-2" y="0"/>
            <a:ext cx="5618768" cy="6804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/>
              <a:t>Альбрехт Дюрер</a:t>
            </a:r>
            <a:endParaRPr lang="ru-RU" smtClean="0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smtClean="0"/>
              <a:t>Альбрехт Дюрер ( 21 травня 1471 - 6 квітня 1528) - німецький живописець, рисувальник, гравер, математик, теоретик мистецтва.</a:t>
            </a:r>
          </a:p>
        </p:txBody>
      </p:sp>
      <p:pic>
        <p:nvPicPr>
          <p:cNvPr id="17412" name="Picture 7" descr="200px-A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3650" y="1752600"/>
            <a:ext cx="3384550" cy="441960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/>
              <a:t>Альбрехт Дюрер</a:t>
            </a:r>
            <a:endParaRPr lang="ru-RU" smtClean="0"/>
          </a:p>
        </p:txBody>
      </p:sp>
      <p:pic>
        <p:nvPicPr>
          <p:cNvPr id="18435" name="Picture 7" descr="200px-Me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38400" y="2133600"/>
            <a:ext cx="3538538" cy="4724400"/>
          </a:xfrm>
        </p:spPr>
      </p:pic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0" y="64008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>
                <a:latin typeface="Arial" charset="0"/>
              </a:rPr>
              <a:t>Меланхолія</a:t>
            </a:r>
            <a:endParaRPr lang="ru-RU">
              <a:latin typeface="Arial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57752" y="500043"/>
            <a:ext cx="4286248" cy="3100408"/>
          </a:xfrm>
        </p:spPr>
        <p:txBody>
          <a:bodyPr/>
          <a:lstStyle/>
          <a:p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Альбрехт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Дюрер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857752" y="3886200"/>
            <a:ext cx="4286248" cy="2614634"/>
          </a:xfrm>
        </p:spPr>
        <p:txBody>
          <a:bodyPr>
            <a:normAutofit/>
          </a:bodyPr>
          <a:lstStyle/>
          <a:p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“Син</a:t>
            </a:r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людський”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27.jpg"/>
          <p:cNvPicPr>
            <a:picLocks noChangeAspect="1"/>
          </p:cNvPicPr>
          <p:nvPr/>
        </p:nvPicPr>
        <p:blipFill>
          <a:blip r:embed="rId3" cstate="print"/>
          <a:srcRect b="3125"/>
          <a:stretch>
            <a:fillRect/>
          </a:stretch>
        </p:blipFill>
        <p:spPr>
          <a:xfrm>
            <a:off x="0" y="0"/>
            <a:ext cx="4707080" cy="6840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429256" y="1071547"/>
            <a:ext cx="3714744" cy="2528904"/>
          </a:xfrm>
        </p:spPr>
        <p:txBody>
          <a:bodyPr/>
          <a:lstStyle/>
          <a:p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Альбрехт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Дюрер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500694" y="3143248"/>
            <a:ext cx="3643306" cy="2495552"/>
          </a:xfrm>
        </p:spPr>
        <p:txBody>
          <a:bodyPr>
            <a:normAutofit/>
          </a:bodyPr>
          <a:lstStyle/>
          <a:p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“Втеча</a:t>
            </a:r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Лота з дочками із </a:t>
            </a:r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Содома”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28.jpg"/>
          <p:cNvPicPr>
            <a:picLocks noChangeAspect="1"/>
          </p:cNvPicPr>
          <p:nvPr/>
        </p:nvPicPr>
        <p:blipFill>
          <a:blip r:embed="rId3" cstate="print"/>
          <a:srcRect b="2083"/>
          <a:stretch>
            <a:fillRect/>
          </a:stretch>
        </p:blipFill>
        <p:spPr>
          <a:xfrm>
            <a:off x="0" y="0"/>
            <a:ext cx="5603981" cy="6876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072066" y="285729"/>
            <a:ext cx="3857652" cy="3314722"/>
          </a:xfrm>
        </p:spPr>
        <p:txBody>
          <a:bodyPr/>
          <a:lstStyle/>
          <a:p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Альбрехт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Дюрер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000628" y="3143248"/>
            <a:ext cx="4143372" cy="3071834"/>
          </a:xfrm>
        </p:spPr>
        <p:txBody>
          <a:bodyPr/>
          <a:lstStyle/>
          <a:p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“Чотири</a:t>
            </a:r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вершники </a:t>
            </a:r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Апокаліпсису”</a:t>
            </a:r>
            <a:endParaRPr lang="uk-UA" sz="36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dirty="0" smtClean="0">
                <a:solidFill>
                  <a:srgbClr val="002060"/>
                </a:solidFill>
              </a:rPr>
              <a:t>(із циклу гравюр)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ф.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214942" y="500043"/>
            <a:ext cx="3929058" cy="3100408"/>
          </a:xfrm>
        </p:spPr>
        <p:txBody>
          <a:bodyPr/>
          <a:lstStyle/>
          <a:p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Альбрехт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Дюрер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000628" y="3886200"/>
            <a:ext cx="4143372" cy="2043130"/>
          </a:xfrm>
        </p:spPr>
        <p:txBody>
          <a:bodyPr>
            <a:normAutofit/>
          </a:bodyPr>
          <a:lstStyle/>
          <a:p>
            <a:r>
              <a:rPr lang="uk-UA" sz="4400" b="1" dirty="0" err="1" smtClean="0">
                <a:solidFill>
                  <a:srgbClr val="002060"/>
                </a:solidFill>
                <a:latin typeface="Georgia" pitchFamily="18" charset="0"/>
              </a:rPr>
              <a:t>“</a:t>
            </a:r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Кущ</a:t>
            </a:r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трави”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29.jpg"/>
          <p:cNvPicPr>
            <a:picLocks noChangeAspect="1"/>
          </p:cNvPicPr>
          <p:nvPr/>
        </p:nvPicPr>
        <p:blipFill>
          <a:blip r:embed="rId3" cstate="print"/>
          <a:srcRect b="3125"/>
          <a:stretch>
            <a:fillRect/>
          </a:stretch>
        </p:blipFill>
        <p:spPr>
          <a:xfrm>
            <a:off x="-3" y="0"/>
            <a:ext cx="5383722" cy="6840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000628" y="214291"/>
            <a:ext cx="4143372" cy="338616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</a:rPr>
              <a:t>Ель </a:t>
            </a:r>
            <a:r>
              <a:rPr lang="uk-UA" sz="6000" b="1" dirty="0" err="1" smtClean="0">
                <a:solidFill>
                  <a:srgbClr val="C00000"/>
                </a:solidFill>
              </a:rPr>
              <a:t>Греко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000628" y="3886200"/>
            <a:ext cx="4143372" cy="1752600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</a:rPr>
              <a:t>Автопортрет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0"/>
            <a:ext cx="502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57818" y="285729"/>
            <a:ext cx="3786182" cy="3314722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</a:rPr>
              <a:t>Ель </a:t>
            </a:r>
            <a:r>
              <a:rPr lang="uk-UA" sz="6000" b="1" dirty="0" err="1" smtClean="0">
                <a:solidFill>
                  <a:srgbClr val="C00000"/>
                </a:solidFill>
              </a:rPr>
              <a:t>Греко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286380" y="3571876"/>
            <a:ext cx="3857620" cy="2066924"/>
          </a:xfrm>
        </p:spPr>
        <p:txBody>
          <a:bodyPr/>
          <a:lstStyle/>
          <a:p>
            <a:r>
              <a:rPr lang="uk-UA" b="1" dirty="0" err="1" smtClean="0">
                <a:solidFill>
                  <a:srgbClr val="002060"/>
                </a:solidFill>
              </a:rPr>
              <a:t>“Христос</a:t>
            </a:r>
            <a:r>
              <a:rPr lang="uk-UA" b="1" dirty="0" smtClean="0">
                <a:solidFill>
                  <a:srgbClr val="002060"/>
                </a:solidFill>
              </a:rPr>
              <a:t> на </a:t>
            </a:r>
            <a:r>
              <a:rPr lang="uk-UA" b="1" dirty="0" err="1" smtClean="0">
                <a:solidFill>
                  <a:srgbClr val="002060"/>
                </a:solidFill>
              </a:rPr>
              <a:t>хресті”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000"/>
            <a:ext cx="5315984" cy="68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4" y="357167"/>
            <a:ext cx="4000496" cy="2643205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</a:rPr>
              <a:t>Ель </a:t>
            </a:r>
            <a:r>
              <a:rPr lang="uk-UA" sz="6000" b="1" dirty="0" err="1" smtClean="0">
                <a:solidFill>
                  <a:srgbClr val="C00000"/>
                </a:solidFill>
              </a:rPr>
              <a:t>Греко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4" y="3214686"/>
            <a:ext cx="4000496" cy="2424114"/>
          </a:xfrm>
        </p:spPr>
        <p:txBody>
          <a:bodyPr>
            <a:normAutofit/>
          </a:bodyPr>
          <a:lstStyle/>
          <a:p>
            <a:r>
              <a:rPr lang="uk-UA" sz="4000" b="1" dirty="0" err="1" smtClean="0">
                <a:solidFill>
                  <a:srgbClr val="002060"/>
                </a:solidFill>
                <a:latin typeface="Georgia" pitchFamily="18" charset="0"/>
              </a:rPr>
              <a:t>“Іоан</a:t>
            </a:r>
            <a:r>
              <a:rPr lang="uk-UA" sz="40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4000" b="1" dirty="0" err="1" smtClean="0">
                <a:solidFill>
                  <a:srgbClr val="002060"/>
                </a:solidFill>
                <a:latin typeface="Georgia" pitchFamily="18" charset="0"/>
              </a:rPr>
              <a:t>Євангеліст”</a:t>
            </a:r>
            <a:endParaRPr lang="ru-RU" sz="4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00042"/>
            <a:ext cx="45910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714356"/>
            <a:ext cx="8929718" cy="2928958"/>
          </a:xfrm>
        </p:spPr>
        <p:txBody>
          <a:bodyPr>
            <a:normAutofit/>
          </a:bodyPr>
          <a:lstStyle/>
          <a:p>
            <a:pPr algn="l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      Гуманізм – людяність.</a:t>
            </a:r>
            <a:r>
              <a:rPr lang="uk-UA" dirty="0" smtClean="0">
                <a:latin typeface="Georgia" pitchFamily="18" charset="0"/>
              </a:rPr>
              <a:t/>
            </a:r>
            <a:br>
              <a:rPr lang="uk-UA" dirty="0" smtClean="0">
                <a:latin typeface="Georgia" pitchFamily="18" charset="0"/>
              </a:rPr>
            </a:br>
            <a:r>
              <a:rPr lang="uk-UA" dirty="0" smtClean="0">
                <a:latin typeface="Georgia" pitchFamily="18" charset="0"/>
              </a:rPr>
              <a:t>   </a:t>
            </a:r>
            <a:r>
              <a:rPr lang="uk-UA" sz="3600" dirty="0" smtClean="0">
                <a:solidFill>
                  <a:srgbClr val="002060"/>
                </a:solidFill>
                <a:latin typeface="Georgia" pitchFamily="18" charset="0"/>
              </a:rPr>
              <a:t>Передових людей доби Відродження називають </a:t>
            </a:r>
            <a:r>
              <a:rPr lang="uk-UA" sz="3600" i="1" dirty="0" smtClean="0">
                <a:solidFill>
                  <a:srgbClr val="C00000"/>
                </a:solidFill>
                <a:latin typeface="Georgia" pitchFamily="18" charset="0"/>
              </a:rPr>
              <a:t>гуманістами</a:t>
            </a:r>
            <a:r>
              <a:rPr lang="uk-UA" sz="3600" dirty="0" smtClean="0">
                <a:solidFill>
                  <a:srgbClr val="002060"/>
                </a:solidFill>
                <a:latin typeface="Georgia" pitchFamily="18" charset="0"/>
              </a:rPr>
              <a:t>, а вироблений ними світогляд – </a:t>
            </a:r>
            <a:r>
              <a:rPr lang="uk-UA" sz="3600" i="1" dirty="0" smtClean="0">
                <a:solidFill>
                  <a:srgbClr val="C00000"/>
                </a:solidFill>
                <a:latin typeface="Georgia" pitchFamily="18" charset="0"/>
              </a:rPr>
              <a:t>гуманізмом</a:t>
            </a:r>
            <a:r>
              <a:rPr lang="uk-UA" sz="3600" dirty="0" smtClean="0">
                <a:solidFill>
                  <a:srgbClr val="002060"/>
                </a:solidFill>
                <a:latin typeface="Georgia" pitchFamily="18" charset="0"/>
              </a:rPr>
              <a:t>.</a:t>
            </a:r>
            <a:endParaRPr lang="ru-RU" sz="36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3571876"/>
            <a:ext cx="8501122" cy="2643206"/>
          </a:xfrm>
        </p:spPr>
        <p:txBody>
          <a:bodyPr/>
          <a:lstStyle/>
          <a:p>
            <a:endParaRPr lang="uk-UA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Гуманісти спирались на  античну культуру при ствердженні власних ідеалів і побудові нової культури.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5715016"/>
            <a:ext cx="9144000" cy="1142984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Ель </a:t>
            </a:r>
            <a:r>
              <a:rPr lang="uk-UA" b="1" dirty="0" err="1" smtClean="0">
                <a:solidFill>
                  <a:srgbClr val="C00000"/>
                </a:solidFill>
              </a:rPr>
              <a:t>Греко</a:t>
            </a:r>
            <a:r>
              <a:rPr lang="uk-UA" b="1" dirty="0" smtClean="0">
                <a:solidFill>
                  <a:srgbClr val="C00000"/>
                </a:solidFill>
              </a:rPr>
              <a:t>. </a:t>
            </a:r>
            <a:r>
              <a:rPr lang="uk-UA" b="1" dirty="0" err="1" smtClean="0">
                <a:solidFill>
                  <a:srgbClr val="C00000"/>
                </a:solidFill>
              </a:rPr>
              <a:t>“Христос</a:t>
            </a:r>
            <a:r>
              <a:rPr lang="uk-UA" b="1" dirty="0" smtClean="0">
                <a:solidFill>
                  <a:srgbClr val="C00000"/>
                </a:solidFill>
              </a:rPr>
              <a:t> лікує </a:t>
            </a:r>
            <a:r>
              <a:rPr lang="uk-UA" b="1" dirty="0" err="1" smtClean="0">
                <a:solidFill>
                  <a:srgbClr val="C00000"/>
                </a:solidFill>
              </a:rPr>
              <a:t>сліпого”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0"/>
            <a:ext cx="74390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786454"/>
            <a:ext cx="9144000" cy="1071546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Ель </a:t>
            </a:r>
            <a:r>
              <a:rPr lang="uk-UA" b="1" dirty="0" err="1" smtClean="0">
                <a:solidFill>
                  <a:srgbClr val="C00000"/>
                </a:solidFill>
              </a:rPr>
              <a:t>Греко</a:t>
            </a:r>
            <a:r>
              <a:rPr lang="uk-UA" b="1" dirty="0" smtClean="0">
                <a:solidFill>
                  <a:srgbClr val="C00000"/>
                </a:solidFill>
              </a:rPr>
              <a:t>. </a:t>
            </a:r>
            <a:r>
              <a:rPr lang="uk-UA" b="1" dirty="0" err="1" smtClean="0">
                <a:solidFill>
                  <a:srgbClr val="C00000"/>
                </a:solidFill>
              </a:rPr>
              <a:t>“Молитва</a:t>
            </a:r>
            <a:r>
              <a:rPr lang="uk-UA" b="1" dirty="0" smtClean="0">
                <a:solidFill>
                  <a:srgbClr val="C00000"/>
                </a:solidFill>
              </a:rPr>
              <a:t> про </a:t>
            </a:r>
            <a:r>
              <a:rPr lang="uk-UA" b="1" dirty="0" err="1" smtClean="0">
                <a:solidFill>
                  <a:srgbClr val="C00000"/>
                </a:solidFill>
              </a:rPr>
              <a:t>чашу”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0"/>
            <a:ext cx="70485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solidFill>
                  <a:srgbClr val="C00000"/>
                </a:solidFill>
                <a:latin typeface="Georgia" pitchFamily="18" charset="0"/>
              </a:rPr>
              <a:t>Архітектура епохи Відродження</a:t>
            </a:r>
            <a:endParaRPr lang="ru-RU" sz="72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ф.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0"/>
            <a:ext cx="7740000" cy="5988618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6000768"/>
            <a:ext cx="9144000" cy="85723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Собор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св.Марії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дель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Фьоре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(Флоренція)</a:t>
            </a:r>
            <a:endParaRPr lang="ru-RU" sz="32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86446" y="274638"/>
            <a:ext cx="3357554" cy="5083188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Палаццо</a:t>
            </a:r>
            <a:b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Пітті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>
                <a:solidFill>
                  <a:srgbClr val="C00000"/>
                </a:solidFill>
              </a:rPr>
              <a:t>(Флоренція)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ф.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45603" cy="6840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5929330"/>
            <a:ext cx="9144000" cy="92867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Georgia" pitchFamily="18" charset="0"/>
              </a:rPr>
              <a:t>Церква і монастир </a:t>
            </a:r>
            <a:r>
              <a:rPr lang="uk-UA" sz="2400" b="1" dirty="0" err="1" smtClean="0">
                <a:solidFill>
                  <a:srgbClr val="FF0000"/>
                </a:solidFill>
                <a:latin typeface="Georgia" pitchFamily="18" charset="0"/>
              </a:rPr>
              <a:t>Сан-Джорджіо-Мажоре</a:t>
            </a:r>
            <a:r>
              <a:rPr lang="uk-UA" sz="24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Georgia" pitchFamily="18" charset="0"/>
              </a:rPr>
              <a:t>(Венеція)</a:t>
            </a:r>
            <a:endParaRPr lang="ru-RU" sz="2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0"/>
            <a:ext cx="7956000" cy="5967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29256" y="857232"/>
            <a:ext cx="3500462" cy="600076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Собор </a:t>
            </a:r>
            <a:b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св. Петра  (Рим)</a:t>
            </a:r>
            <a:endParaRPr lang="ru-RU" sz="36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72000" cy="6840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ф.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626427" cy="6876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6000768"/>
            <a:ext cx="9144000" cy="857232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Площа собору </a:t>
            </a:r>
            <a:r>
              <a:rPr lang="uk-UA" sz="3600" b="1" dirty="0" err="1" smtClean="0">
                <a:solidFill>
                  <a:srgbClr val="C00000"/>
                </a:solidFill>
                <a:latin typeface="Georgia" pitchFamily="18" charset="0"/>
              </a:rPr>
              <a:t>св.Петра</a:t>
            </a:r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 (Рим)</a:t>
            </a:r>
            <a:endParaRPr lang="ru-RU" sz="36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85216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215082"/>
            <a:ext cx="8229600" cy="64291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Georgia" pitchFamily="18" charset="0"/>
              </a:rPr>
              <a:t>Вілла Ротонда (</a:t>
            </a:r>
            <a:r>
              <a:rPr lang="uk-UA" sz="2800" b="1" dirty="0" err="1" smtClean="0">
                <a:solidFill>
                  <a:srgbClr val="C00000"/>
                </a:solidFill>
                <a:latin typeface="Georgia" pitchFamily="18" charset="0"/>
              </a:rPr>
              <a:t>Віченца</a:t>
            </a:r>
            <a:r>
              <a:rPr lang="uk-UA" sz="2800" b="1" dirty="0" smtClean="0">
                <a:solidFill>
                  <a:srgbClr val="C00000"/>
                </a:solidFill>
                <a:latin typeface="Georgia" pitchFamily="18" charset="0"/>
              </a:rPr>
              <a:t>)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"/>
            <a:ext cx="9127996" cy="586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4282" y="214291"/>
            <a:ext cx="8929718" cy="2928957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Georgia" pitchFamily="18" charset="0"/>
              </a:rPr>
              <a:t>      </a:t>
            </a:r>
            <a:r>
              <a:rPr lang="uk-UA" sz="2400" dirty="0" smtClean="0">
                <a:solidFill>
                  <a:srgbClr val="002060"/>
                </a:solidFill>
                <a:latin typeface="Georgia" pitchFamily="18" charset="0"/>
              </a:rPr>
              <a:t>Центром Відродження були міста-держави: Флоренція,   </a:t>
            </a:r>
            <a:br>
              <a:rPr lang="uk-UA" sz="24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Georgia" pitchFamily="18" charset="0"/>
              </a:rPr>
              <a:t>      Мілан, Сієна, </a:t>
            </a:r>
            <a:r>
              <a:rPr lang="uk-UA" sz="2400" dirty="0" err="1" smtClean="0">
                <a:solidFill>
                  <a:srgbClr val="002060"/>
                </a:solidFill>
                <a:latin typeface="Georgia" pitchFamily="18" charset="0"/>
              </a:rPr>
              <a:t>Падуя</a:t>
            </a:r>
            <a:r>
              <a:rPr lang="uk-UA" sz="2400" dirty="0" smtClean="0">
                <a:solidFill>
                  <a:srgbClr val="002060"/>
                </a:solidFill>
                <a:latin typeface="Georgia" pitchFamily="18" charset="0"/>
              </a:rPr>
              <a:t>, Піза, Болонья.</a:t>
            </a:r>
            <a:br>
              <a:rPr lang="uk-UA" sz="24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Georgia" pitchFamily="18" charset="0"/>
              </a:rPr>
              <a:t>     </a:t>
            </a:r>
            <a:r>
              <a:rPr lang="uk-UA" sz="2400" dirty="0" smtClean="0">
                <a:solidFill>
                  <a:srgbClr val="C00000"/>
                </a:solidFill>
                <a:latin typeface="Georgia" pitchFamily="18" charset="0"/>
              </a:rPr>
              <a:t>Значну роль у Відродженні відіграло місто-держава  </a:t>
            </a:r>
            <a:br>
              <a:rPr lang="uk-UA" sz="2400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2400" b="1" u="sng" dirty="0" smtClean="0">
                <a:solidFill>
                  <a:srgbClr val="C00000"/>
                </a:solidFill>
                <a:latin typeface="Georgia" pitchFamily="18" charset="0"/>
              </a:rPr>
              <a:t> Флоренція</a:t>
            </a:r>
            <a:r>
              <a:rPr lang="uk-UA" sz="2400" dirty="0" smtClean="0">
                <a:solidFill>
                  <a:srgbClr val="C00000"/>
                </a:solidFill>
                <a:latin typeface="Georgia" pitchFamily="18" charset="0"/>
              </a:rPr>
              <a:t>. Місто банкірів, заможних людей, шовкової </a:t>
            </a:r>
            <a:br>
              <a:rPr lang="uk-UA" sz="2400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2400" dirty="0" smtClean="0">
                <a:solidFill>
                  <a:srgbClr val="C00000"/>
                </a:solidFill>
                <a:latin typeface="Georgia" pitchFamily="18" charset="0"/>
              </a:rPr>
              <a:t>    промисловості. Це провідний економічний, політичний,  </a:t>
            </a:r>
            <a:br>
              <a:rPr lang="uk-UA" sz="2400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2400" dirty="0" smtClean="0">
                <a:solidFill>
                  <a:srgbClr val="C00000"/>
                </a:solidFill>
                <a:latin typeface="Georgia" pitchFamily="18" charset="0"/>
              </a:rPr>
              <a:t>     культурно-мистецький центр Італії.</a:t>
            </a:r>
            <a:br>
              <a:rPr lang="uk-UA" sz="2400" dirty="0" smtClean="0">
                <a:solidFill>
                  <a:srgbClr val="C00000"/>
                </a:solidFill>
                <a:latin typeface="Georgia" pitchFamily="18" charset="0"/>
              </a:rPr>
            </a:br>
            <a:endParaRPr lang="ru-RU" sz="2400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57158" y="2857496"/>
            <a:ext cx="8286808" cy="3786214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Саме тут зводяться розкішні архітектурні споруди – собори, палаци.  Архітектори вдосконалюють античну ордерну систему.  Скульптори використовують мармур.  Просторі будинки прикрашають статуями, розписами,картинами.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У Флоренції проводяться конкурси музикантів, які грали на  </a:t>
            </a:r>
            <a:r>
              <a:rPr lang="uk-UA" b="1" dirty="0" smtClean="0">
                <a:solidFill>
                  <a:schemeClr val="tx1"/>
                </a:solidFill>
              </a:rPr>
              <a:t>лютні</a:t>
            </a:r>
            <a:r>
              <a:rPr lang="uk-UA" dirty="0" smtClean="0">
                <a:solidFill>
                  <a:schemeClr val="tx1"/>
                </a:solidFill>
              </a:rPr>
              <a:t>  (найпоширенішому інструменті доби Відродження).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Родина  </a:t>
            </a:r>
            <a:r>
              <a:rPr lang="uk-UA" b="1" dirty="0" smtClean="0">
                <a:solidFill>
                  <a:srgbClr val="002060"/>
                </a:solidFill>
              </a:rPr>
              <a:t>Медичі </a:t>
            </a:r>
            <a:r>
              <a:rPr lang="uk-UA" dirty="0" smtClean="0">
                <a:solidFill>
                  <a:srgbClr val="002060"/>
                </a:solidFill>
              </a:rPr>
              <a:t> (найзаможніша у Флоренції) сприяла розвитку  культури і мистецтва, підтримувала митців.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6072206"/>
            <a:ext cx="9144000" cy="78579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Палаццо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Вендрамін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Калерджі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(Венеція)</a:t>
            </a:r>
            <a:endParaRPr lang="ru-RU" sz="32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0"/>
            <a:ext cx="7738649" cy="6264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14942" y="274638"/>
            <a:ext cx="3929058" cy="6154758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>Церква</a:t>
            </a:r>
            <a:b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000" b="1" dirty="0" err="1" smtClean="0">
                <a:solidFill>
                  <a:srgbClr val="C00000"/>
                </a:solidFill>
                <a:latin typeface="Georgia" pitchFamily="18" charset="0"/>
              </a:rPr>
              <a:t>Санта-Марія</a:t>
            </a:r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000" b="1" dirty="0" err="1" smtClean="0">
                <a:solidFill>
                  <a:srgbClr val="C00000"/>
                </a:solidFill>
                <a:latin typeface="Georgia" pitchFamily="18" charset="0"/>
              </a:rPr>
              <a:t>дель</a:t>
            </a:r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sz="4000" b="1" dirty="0" err="1" smtClean="0">
                <a:solidFill>
                  <a:srgbClr val="C00000"/>
                </a:solidFill>
                <a:latin typeface="Georgia" pitchFamily="18" charset="0"/>
              </a:rPr>
              <a:t>Мараколі</a:t>
            </a:r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>(Венеція)</a:t>
            </a:r>
            <a:endParaRPr lang="ru-RU" sz="4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85650" cy="6876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5929330"/>
            <a:ext cx="9144000" cy="92867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>Капелла </a:t>
            </a:r>
            <a:r>
              <a:rPr lang="uk-UA" sz="4000" b="1" dirty="0" err="1" smtClean="0">
                <a:solidFill>
                  <a:srgbClr val="C00000"/>
                </a:solidFill>
                <a:latin typeface="Georgia" pitchFamily="18" charset="0"/>
              </a:rPr>
              <a:t>Медічі</a:t>
            </a:r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> (Флоренція)</a:t>
            </a:r>
            <a:endParaRPr lang="ru-RU" sz="4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0"/>
            <a:ext cx="8048160" cy="5832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143372" y="274638"/>
            <a:ext cx="4543428" cy="6226196"/>
          </a:xfrm>
        </p:spPr>
        <p:txBody>
          <a:bodyPr/>
          <a:lstStyle/>
          <a:p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>Церква </a:t>
            </a:r>
            <a:b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000" b="1" dirty="0" err="1" smtClean="0">
                <a:solidFill>
                  <a:srgbClr val="C00000"/>
                </a:solidFill>
                <a:latin typeface="Georgia" pitchFamily="18" charset="0"/>
              </a:rPr>
              <a:t>Сант-Андреа</a:t>
            </a:r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>(Флоренція)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"/>
            <a:ext cx="4032000" cy="6862983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072206"/>
            <a:ext cx="8229600" cy="785794"/>
          </a:xfrm>
        </p:spPr>
        <p:txBody>
          <a:bodyPr>
            <a:normAutofit/>
          </a:bodyPr>
          <a:lstStyle/>
          <a:p>
            <a:r>
              <a:rPr lang="uk-UA" sz="4000" b="1" dirty="0" err="1" smtClean="0">
                <a:solidFill>
                  <a:srgbClr val="C00000"/>
                </a:solidFill>
                <a:latin typeface="Georgia" pitchFamily="18" charset="0"/>
              </a:rPr>
              <a:t>Ескоріал</a:t>
            </a:r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> (Іспанія)</a:t>
            </a:r>
            <a:endParaRPr lang="ru-RU" sz="4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0"/>
            <a:ext cx="7878225" cy="6012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72066" y="274638"/>
            <a:ext cx="4071934" cy="6154758"/>
          </a:xfrm>
        </p:spPr>
        <p:txBody>
          <a:bodyPr>
            <a:normAutofit/>
          </a:bodyPr>
          <a:lstStyle/>
          <a:p>
            <a:r>
              <a:rPr lang="uk-UA" sz="4800" b="1" dirty="0" err="1" smtClean="0">
                <a:solidFill>
                  <a:srgbClr val="C00000"/>
                </a:solidFill>
                <a:latin typeface="Georgia" pitchFamily="18" charset="0"/>
              </a:rPr>
              <a:t>Жоскен</a:t>
            </a:r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sz="4800" b="1" dirty="0" err="1" smtClean="0">
                <a:solidFill>
                  <a:srgbClr val="C00000"/>
                </a:solidFill>
                <a:latin typeface="Georgia" pitchFamily="18" charset="0"/>
              </a:rPr>
              <a:t>Депре</a:t>
            </a:r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(композитор епохи Відродження)</a:t>
            </a:r>
            <a:endParaRPr lang="ru-RU" sz="4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Жоскен Депр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428604"/>
            <a:ext cx="4531637" cy="5904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ф.1.jpg"/>
          <p:cNvPicPr>
            <a:picLocks noChangeAspect="1"/>
          </p:cNvPicPr>
          <p:nvPr/>
        </p:nvPicPr>
        <p:blipFill>
          <a:blip r:embed="rId3" cstate="print"/>
          <a:srcRect l="7008" t="6250" r="6085" b="6250"/>
          <a:stretch>
            <a:fillRect/>
          </a:stretch>
        </p:blipFill>
        <p:spPr>
          <a:xfrm>
            <a:off x="0" y="0"/>
            <a:ext cx="5076000" cy="687716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43504" y="274638"/>
            <a:ext cx="4000496" cy="579756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Сучасний </a:t>
            </a:r>
            <a:r>
              <a:rPr lang="uk-UA" sz="3600" b="1" dirty="0" err="1" smtClean="0">
                <a:solidFill>
                  <a:srgbClr val="C00000"/>
                </a:solidFill>
                <a:latin typeface="Georgia" pitchFamily="18" charset="0"/>
              </a:rPr>
              <a:t>інтер</a:t>
            </a:r>
            <a:r>
              <a:rPr lang="en-US" sz="3600" b="1" dirty="0" smtClean="0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600" b="1" dirty="0" err="1" smtClean="0">
                <a:solidFill>
                  <a:srgbClr val="C00000"/>
                </a:solidFill>
                <a:latin typeface="Georgia" pitchFamily="18" charset="0"/>
              </a:rPr>
              <a:t>єр</a:t>
            </a:r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 у стилі Ренесанс</a:t>
            </a:r>
            <a:endParaRPr lang="ru-RU" sz="36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ф.2.jpg"/>
          <p:cNvPicPr>
            <a:picLocks noChangeAspect="1"/>
          </p:cNvPicPr>
          <p:nvPr/>
        </p:nvPicPr>
        <p:blipFill>
          <a:blip r:embed="rId3" cstate="print"/>
          <a:srcRect l="6490" t="6401" r="6979" b="7182"/>
          <a:stretch>
            <a:fillRect/>
          </a:stretch>
        </p:blipFill>
        <p:spPr>
          <a:xfrm>
            <a:off x="285720" y="-27384"/>
            <a:ext cx="8479983" cy="5724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929330"/>
            <a:ext cx="9144000" cy="92867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Сучасний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інтер</a:t>
            </a:r>
            <a:r>
              <a:rPr lang="en-US" sz="3200" b="1" dirty="0" smtClean="0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єр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у стилі Ренесанс</a:t>
            </a:r>
            <a:endParaRPr lang="ru-RU" sz="3200" dirty="0"/>
          </a:p>
        </p:txBody>
      </p:sp>
    </p:spTree>
  </p:cSld>
  <p:clrMapOvr>
    <a:masterClrMapping/>
  </p:clrMapOvr>
  <p:transition spd="med">
    <p:dissolv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Сучасний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інтер</a:t>
            </a:r>
            <a:r>
              <a:rPr lang="en-US" sz="3200" b="1" dirty="0" smtClean="0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єр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у стилі Ренесанс</a:t>
            </a:r>
            <a:endParaRPr lang="ru-RU" sz="3200" dirty="0"/>
          </a:p>
        </p:txBody>
      </p:sp>
      <p:pic>
        <p:nvPicPr>
          <p:cNvPr id="6" name="Рисунок 5" descr="ф.3.jpg"/>
          <p:cNvPicPr>
            <a:picLocks noChangeAspect="1"/>
          </p:cNvPicPr>
          <p:nvPr/>
        </p:nvPicPr>
        <p:blipFill>
          <a:blip r:embed="rId3" cstate="print"/>
          <a:srcRect l="6005" t="5924" r="6915" b="6704"/>
          <a:stretch>
            <a:fillRect/>
          </a:stretch>
        </p:blipFill>
        <p:spPr>
          <a:xfrm>
            <a:off x="357158" y="928670"/>
            <a:ext cx="8440485" cy="5724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Сучасний </a:t>
            </a:r>
            <a:r>
              <a:rPr lang="uk-UA" sz="3600" b="1" dirty="0" err="1" smtClean="0">
                <a:solidFill>
                  <a:srgbClr val="C00000"/>
                </a:solidFill>
                <a:latin typeface="Georgia" pitchFamily="18" charset="0"/>
              </a:rPr>
              <a:t>інтер</a:t>
            </a:r>
            <a:r>
              <a:rPr lang="en-US" sz="3600" b="1" dirty="0" smtClean="0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600" b="1" dirty="0" err="1" smtClean="0">
                <a:solidFill>
                  <a:srgbClr val="C00000"/>
                </a:solidFill>
                <a:latin typeface="Georgia" pitchFamily="18" charset="0"/>
              </a:rPr>
              <a:t>єр</a:t>
            </a:r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 у стилі Ренесанс</a:t>
            </a:r>
            <a:endParaRPr lang="ru-RU" sz="3600" dirty="0"/>
          </a:p>
        </p:txBody>
      </p:sp>
      <p:pic>
        <p:nvPicPr>
          <p:cNvPr id="4" name="Рисунок 3" descr="ф.4.jpg"/>
          <p:cNvPicPr>
            <a:picLocks noChangeAspect="1"/>
          </p:cNvPicPr>
          <p:nvPr/>
        </p:nvPicPr>
        <p:blipFill>
          <a:blip r:embed="rId3" cstate="print"/>
          <a:srcRect l="6689" t="6027" r="6340" b="7156"/>
          <a:stretch>
            <a:fillRect/>
          </a:stretch>
        </p:blipFill>
        <p:spPr>
          <a:xfrm>
            <a:off x="285720" y="1098000"/>
            <a:ext cx="8537136" cy="5760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14291"/>
            <a:ext cx="8786874" cy="1000131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Титани Відродження: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214422"/>
            <a:ext cx="8643998" cy="5429288"/>
          </a:xfrm>
        </p:spPr>
        <p:txBody>
          <a:bodyPr>
            <a:normAutofit/>
          </a:bodyPr>
          <a:lstStyle/>
          <a:p>
            <a:pPr algn="l"/>
            <a:r>
              <a:rPr lang="uk-UA" sz="2800" dirty="0" smtClean="0">
                <a:solidFill>
                  <a:schemeClr val="tx1"/>
                </a:solidFill>
                <a:latin typeface="Georgia" pitchFamily="18" charset="0"/>
              </a:rPr>
              <a:t>архітектор</a:t>
            </a:r>
            <a:r>
              <a:rPr lang="uk-UA" sz="2800" dirty="0" smtClean="0">
                <a:solidFill>
                  <a:srgbClr val="002060"/>
                </a:solidFill>
                <a:latin typeface="Georgia" pitchFamily="18" charset="0"/>
              </a:rPr>
              <a:t>  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Ф.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Брунеллескі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;</a:t>
            </a:r>
          </a:p>
          <a:p>
            <a:pPr algn="l"/>
            <a:endParaRPr lang="uk-UA" sz="28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l"/>
            <a:r>
              <a:rPr lang="uk-UA" sz="2800" dirty="0" smtClean="0">
                <a:solidFill>
                  <a:schemeClr val="tx1"/>
                </a:solidFill>
                <a:latin typeface="Georgia" pitchFamily="18" charset="0"/>
              </a:rPr>
              <a:t>художники:</a:t>
            </a:r>
            <a:r>
              <a:rPr lang="uk-UA" sz="2800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Джотто, 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Мазаччо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,  </a:t>
            </a:r>
            <a:r>
              <a:rPr lang="uk-UA" sz="2800" b="1" dirty="0" smtClean="0">
                <a:solidFill>
                  <a:srgbClr val="C00000"/>
                </a:solidFill>
                <a:latin typeface="Georgia" pitchFamily="18" charset="0"/>
              </a:rPr>
              <a:t>Л. </a:t>
            </a:r>
            <a:r>
              <a:rPr lang="uk-UA" sz="2800" b="1" dirty="0" err="1" smtClean="0">
                <a:solidFill>
                  <a:srgbClr val="C00000"/>
                </a:solidFill>
                <a:latin typeface="Georgia" pitchFamily="18" charset="0"/>
              </a:rPr>
              <a:t>да</a:t>
            </a:r>
            <a:r>
              <a:rPr lang="uk-UA" sz="2800" b="1" dirty="0" smtClean="0">
                <a:solidFill>
                  <a:srgbClr val="C00000"/>
                </a:solidFill>
                <a:latin typeface="Georgia" pitchFamily="18" charset="0"/>
              </a:rPr>
              <a:t> Вінчі, Рафаель Санті,  Мікеланджело Буонарроті,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Джорджоне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,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Тіціан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, 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Альбрехт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Дюрер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Georgia" pitchFamily="18" charset="0"/>
              </a:rPr>
              <a:t>(Нім.),</a:t>
            </a:r>
            <a:endParaRPr lang="uk-UA" sz="28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l"/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Ель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Греко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Georgia" pitchFamily="18" charset="0"/>
              </a:rPr>
              <a:t>(</a:t>
            </a:r>
            <a:r>
              <a:rPr lang="uk-UA" sz="2400" b="1" dirty="0" err="1" smtClean="0">
                <a:solidFill>
                  <a:srgbClr val="002060"/>
                </a:solidFill>
                <a:latin typeface="Georgia" pitchFamily="18" charset="0"/>
              </a:rPr>
              <a:t>Грец</a:t>
            </a:r>
            <a:r>
              <a:rPr lang="uk-UA" sz="2400" b="1" dirty="0" smtClean="0">
                <a:solidFill>
                  <a:srgbClr val="002060"/>
                </a:solidFill>
                <a:latin typeface="Georgia" pitchFamily="18" charset="0"/>
              </a:rPr>
              <a:t>.); </a:t>
            </a:r>
            <a:endParaRPr lang="uk-UA" sz="28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l"/>
            <a:endParaRPr lang="uk-UA" sz="28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l"/>
            <a:r>
              <a:rPr lang="uk-UA" sz="2800" dirty="0" smtClean="0">
                <a:solidFill>
                  <a:schemeClr val="tx1"/>
                </a:solidFill>
                <a:latin typeface="Georgia" pitchFamily="18" charset="0"/>
              </a:rPr>
              <a:t>скульптор 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Донателло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;</a:t>
            </a:r>
          </a:p>
          <a:p>
            <a:pPr algn="l"/>
            <a:endParaRPr lang="uk-UA" sz="28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l"/>
            <a:r>
              <a:rPr lang="uk-UA" sz="2800" dirty="0" smtClean="0">
                <a:solidFill>
                  <a:schemeClr val="tx1"/>
                </a:solidFill>
                <a:latin typeface="Georgia" pitchFamily="18" charset="0"/>
              </a:rPr>
              <a:t>композитор 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Жоскен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Депре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Сучасний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інтер</a:t>
            </a:r>
            <a:r>
              <a:rPr lang="en-US" sz="3200" b="1" dirty="0" smtClean="0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єр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у стилі Ренесанс</a:t>
            </a:r>
            <a:endParaRPr lang="ru-RU" sz="3200" dirty="0"/>
          </a:p>
        </p:txBody>
      </p:sp>
      <p:pic>
        <p:nvPicPr>
          <p:cNvPr id="4" name="Рисунок 3" descr="ф.5.jpg"/>
          <p:cNvPicPr>
            <a:picLocks noChangeAspect="1"/>
          </p:cNvPicPr>
          <p:nvPr/>
        </p:nvPicPr>
        <p:blipFill>
          <a:blip r:embed="rId3" cstate="print"/>
          <a:srcRect l="7142" t="6696" r="6782" b="7136"/>
          <a:stretch>
            <a:fillRect/>
          </a:stretch>
        </p:blipFill>
        <p:spPr>
          <a:xfrm>
            <a:off x="1571604" y="857232"/>
            <a:ext cx="6534056" cy="6000768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6446" y="1500174"/>
            <a:ext cx="3357554" cy="342902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Сучасний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інтер</a:t>
            </a:r>
            <a:r>
              <a:rPr lang="en-US" sz="3200" b="1" dirty="0" smtClean="0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єр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у стилі Ренесанс</a:t>
            </a:r>
            <a:endParaRPr lang="ru-RU" sz="3200" dirty="0"/>
          </a:p>
        </p:txBody>
      </p:sp>
      <p:pic>
        <p:nvPicPr>
          <p:cNvPr id="4" name="Рисунок 3" descr="ф.6.jpg"/>
          <p:cNvPicPr>
            <a:picLocks noChangeAspect="1"/>
          </p:cNvPicPr>
          <p:nvPr/>
        </p:nvPicPr>
        <p:blipFill>
          <a:blip r:embed="rId3" cstate="print"/>
          <a:srcRect l="6825" t="7074" r="6825" b="7074"/>
          <a:stretch>
            <a:fillRect/>
          </a:stretch>
        </p:blipFill>
        <p:spPr>
          <a:xfrm>
            <a:off x="0" y="0"/>
            <a:ext cx="5806080" cy="6912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ф.7.jpg"/>
          <p:cNvPicPr>
            <a:picLocks noChangeAspect="1"/>
          </p:cNvPicPr>
          <p:nvPr/>
        </p:nvPicPr>
        <p:blipFill>
          <a:blip r:embed="rId3" cstate="print"/>
          <a:srcRect l="6597" t="7171" r="6597" b="7171"/>
          <a:stretch>
            <a:fillRect/>
          </a:stretch>
        </p:blipFill>
        <p:spPr>
          <a:xfrm>
            <a:off x="0" y="0"/>
            <a:ext cx="9161376" cy="590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72206"/>
            <a:ext cx="9144000" cy="78579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Сучасний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інтер</a:t>
            </a:r>
            <a:r>
              <a:rPr lang="en-US" sz="3200" b="1" dirty="0" smtClean="0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єр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у стилі Ренесанс</a:t>
            </a:r>
            <a:endParaRPr lang="ru-RU" sz="3200" dirty="0"/>
          </a:p>
        </p:txBody>
      </p:sp>
    </p:spTree>
  </p:cSld>
  <p:clrMapOvr>
    <a:masterClrMapping/>
  </p:clrMapOvr>
  <p:transition spd="med">
    <p:dissolv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1214422"/>
            <a:ext cx="4143372" cy="4357718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Сучасний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інтер</a:t>
            </a:r>
            <a:r>
              <a:rPr lang="en-US" sz="3200" b="1" dirty="0" smtClean="0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єр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у стилі Ренесанс</a:t>
            </a:r>
            <a:endParaRPr lang="ru-RU" sz="3200" dirty="0"/>
          </a:p>
        </p:txBody>
      </p:sp>
      <p:pic>
        <p:nvPicPr>
          <p:cNvPr id="4" name="Рисунок 3" descr="ф.8.jpg"/>
          <p:cNvPicPr>
            <a:picLocks noChangeAspect="1"/>
          </p:cNvPicPr>
          <p:nvPr/>
        </p:nvPicPr>
        <p:blipFill>
          <a:blip r:embed="rId3" cstate="print"/>
          <a:srcRect l="13232" t="6250" r="13232" b="9375"/>
          <a:stretch>
            <a:fillRect/>
          </a:stretch>
        </p:blipFill>
        <p:spPr>
          <a:xfrm>
            <a:off x="0" y="0"/>
            <a:ext cx="4897784" cy="6840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29330"/>
            <a:ext cx="8229600" cy="92867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Сучасний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інтер</a:t>
            </a:r>
            <a:r>
              <a:rPr lang="en-US" sz="3200" b="1" dirty="0" smtClean="0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єр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у стилі Ренесанс</a:t>
            </a:r>
            <a:endParaRPr lang="ru-RU" sz="3200" dirty="0"/>
          </a:p>
        </p:txBody>
      </p:sp>
      <p:pic>
        <p:nvPicPr>
          <p:cNvPr id="4" name="Рисунок 3" descr="ф.9.jpg"/>
          <p:cNvPicPr>
            <a:picLocks noChangeAspect="1"/>
          </p:cNvPicPr>
          <p:nvPr/>
        </p:nvPicPr>
        <p:blipFill>
          <a:blip r:embed="rId3" cstate="print"/>
          <a:srcRect l="6837" t="5215" r="6837" b="7703"/>
          <a:stretch>
            <a:fillRect/>
          </a:stretch>
        </p:blipFill>
        <p:spPr>
          <a:xfrm>
            <a:off x="0" y="1"/>
            <a:ext cx="9144000" cy="5334013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613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  <a:t>Дякую за співпрацю !</a:t>
            </a:r>
            <a:b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  <a:t>Урок закінчено.</a:t>
            </a:r>
            <a:endParaRPr lang="ru-RU" sz="54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14291"/>
            <a:ext cx="8715436" cy="2714643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Найважливіший жанр живопису Відродження – портрет.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937</Words>
  <Application>Microsoft Office PowerPoint</Application>
  <PresentationFormat>Экран (4:3)</PresentationFormat>
  <Paragraphs>186</Paragraphs>
  <Slides>85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Тема Office</vt:lpstr>
      <vt:lpstr>Епоха Відродження (Ренесанс)</vt:lpstr>
      <vt:lpstr>Опорні поняття і дати</vt:lpstr>
      <vt:lpstr>План уроку</vt:lpstr>
      <vt:lpstr>   Вперше цей термін використав у 1550 р. італійський художник, архітектор, історик мистецтва  Джорджо  Вазарі  у книзі “Життєписання”.</vt:lpstr>
      <vt:lpstr>Ренесанс  стверджує:</vt:lpstr>
      <vt:lpstr>      Гуманізм – людяність.    Передових людей доби Відродження називають гуманістами, а вироблений ними світогляд – гуманізмом.</vt:lpstr>
      <vt:lpstr>      Центром Відродження були міста-держави: Флоренція,          Мілан, Сієна, Падуя, Піза, Болонья.      Значну роль у Відродженні відіграло місто-держава    Флоренція. Місто банкірів, заможних людей, шовкової      промисловості. Це провідний економічний, політичний,        культурно-мистецький центр Італії. </vt:lpstr>
      <vt:lpstr>Титани Відродження:</vt:lpstr>
      <vt:lpstr>Найважливіший жанр живопису Відродження – портрет.</vt:lpstr>
      <vt:lpstr>Леонардо да Вінчі.</vt:lpstr>
      <vt:lpstr>Слайд 11</vt:lpstr>
      <vt:lpstr>Мона Ліза (Джоконда)</vt:lpstr>
      <vt:lpstr>Леонардо  да Вінчі </vt:lpstr>
      <vt:lpstr>Леонардо да Вінчі</vt:lpstr>
      <vt:lpstr>Слайд 15</vt:lpstr>
      <vt:lpstr>Слайд 16</vt:lpstr>
      <vt:lpstr>Слайд 17</vt:lpstr>
      <vt:lpstr>Слайд 18</vt:lpstr>
      <vt:lpstr>Портрет Беатріче</vt:lpstr>
      <vt:lpstr>Мікеланджело</vt:lpstr>
      <vt:lpstr>Мікеланджело Буонарроті</vt:lpstr>
      <vt:lpstr>Мікеланджело Буонарроті</vt:lpstr>
      <vt:lpstr>Слайд 23</vt:lpstr>
      <vt:lpstr>Слайд 24</vt:lpstr>
      <vt:lpstr>Слайд 25</vt:lpstr>
      <vt:lpstr>Слайд 26</vt:lpstr>
      <vt:lpstr>Мікеланджело Буонарроті</vt:lpstr>
      <vt:lpstr>Мікеланджело Буонарроті</vt:lpstr>
      <vt:lpstr>Мікеланджело Буонарроті</vt:lpstr>
      <vt:lpstr>Мікеланджело Буонарроті</vt:lpstr>
      <vt:lpstr>Мікеланджело Буонарроті</vt:lpstr>
      <vt:lpstr>Рафаєль Санті</vt:lpstr>
      <vt:lpstr>Рафаель Санті</vt:lpstr>
      <vt:lpstr>Рафаель Санті</vt:lpstr>
      <vt:lpstr>Слайд 35</vt:lpstr>
      <vt:lpstr>Слайд 36</vt:lpstr>
      <vt:lpstr>Слайд 37</vt:lpstr>
      <vt:lpstr>Слайд 38</vt:lpstr>
      <vt:lpstr>  Рафаель Санті</vt:lpstr>
      <vt:lpstr>Рафаель Санті</vt:lpstr>
      <vt:lpstr>      Рафаель       Санті</vt:lpstr>
      <vt:lpstr>Рафаель Санті</vt:lpstr>
      <vt:lpstr>Північне Відродження</vt:lpstr>
      <vt:lpstr>Пітер Брейгель</vt:lpstr>
      <vt:lpstr>Пітер Брейгель</vt:lpstr>
      <vt:lpstr>Тіціан Вечелліо</vt:lpstr>
      <vt:lpstr>Тіціан </vt:lpstr>
      <vt:lpstr>Тіціан. “Покладання у гроб”</vt:lpstr>
      <vt:lpstr> Тіціан</vt:lpstr>
      <vt:lpstr>Тіціан</vt:lpstr>
      <vt:lpstr>Альбрехт Дюрер</vt:lpstr>
      <vt:lpstr>Альбрехт Дюрер</vt:lpstr>
      <vt:lpstr>Альбрехт Дюрер</vt:lpstr>
      <vt:lpstr>Альбрехт Дюрер</vt:lpstr>
      <vt:lpstr>Альбрехт Дюрер</vt:lpstr>
      <vt:lpstr>Альбрехт Дюрер</vt:lpstr>
      <vt:lpstr>Ель Греко</vt:lpstr>
      <vt:lpstr>Ель Греко</vt:lpstr>
      <vt:lpstr>Ель Греко</vt:lpstr>
      <vt:lpstr>Ель Греко. “Христос лікує сліпого”</vt:lpstr>
      <vt:lpstr>Ель Греко. “Молитва про чашу”</vt:lpstr>
      <vt:lpstr>Архітектура епохи Відродження</vt:lpstr>
      <vt:lpstr>Собор св.Марії дель Фьоре (Флоренція)</vt:lpstr>
      <vt:lpstr>Палаццо Пітті (Флоренція)</vt:lpstr>
      <vt:lpstr>Церква і монастир Сан-Джорджіо-Мажоре (Венеція)</vt:lpstr>
      <vt:lpstr>Собор  св. Петра  (Рим)</vt:lpstr>
      <vt:lpstr>Слайд 67</vt:lpstr>
      <vt:lpstr>Площа собору св.Петра (Рим)</vt:lpstr>
      <vt:lpstr>Вілла Ротонда (Віченца)</vt:lpstr>
      <vt:lpstr>Палаццо Вендрамін Калерджі (Венеція)</vt:lpstr>
      <vt:lpstr>Церква Санта-Марія дель Мараколі (Венеція)</vt:lpstr>
      <vt:lpstr>Капелла Медічі (Флоренція)</vt:lpstr>
      <vt:lpstr>Церква  Сант-Андреа (Флоренція)</vt:lpstr>
      <vt:lpstr>Ескоріал (Іспанія)</vt:lpstr>
      <vt:lpstr>Жоскен Депре (композитор епохи Відродження)</vt:lpstr>
      <vt:lpstr>Сучасний інтер’єр у стилі Ренесанс</vt:lpstr>
      <vt:lpstr>Сучасний інтер’єр у стилі Ренесанс</vt:lpstr>
      <vt:lpstr>Сучасний інтер’єр у стилі Ренесанс</vt:lpstr>
      <vt:lpstr>Сучасний інтер’єр у стилі Ренесанс</vt:lpstr>
      <vt:lpstr>Сучасний інтер’єр у стилі Ренесанс</vt:lpstr>
      <vt:lpstr>Сучасний інтер’єр у стилі Ренесанс</vt:lpstr>
      <vt:lpstr>Сучасний інтер’єр у стилі Ренесанс</vt:lpstr>
      <vt:lpstr>Сучасний інтер’єр у стилі Ренесанс</vt:lpstr>
      <vt:lpstr>Сучасний інтер’єр у стилі Ренесанс</vt:lpstr>
      <vt:lpstr>Дякую за співпрацю !  Урок закінчено.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Епоха Відродження (Ренесанс)</dc:title>
  <dc:creator>Грицина О.М.</dc:creator>
  <cp:lastModifiedBy>Комп</cp:lastModifiedBy>
  <cp:revision>69</cp:revision>
  <dcterms:created xsi:type="dcterms:W3CDTF">2011-03-31T15:35:33Z</dcterms:created>
  <dcterms:modified xsi:type="dcterms:W3CDTF">2015-01-15T05:14:59Z</dcterms:modified>
</cp:coreProperties>
</file>