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ru-RU" smtClean="0"/>
              <a:t>Образец заголовка</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DA33BC93-5A2A-4DB7-B86F-33209373D1C0}" type="datetimeFigureOut">
              <a:rPr lang="uk-UA" smtClean="0"/>
              <a:t>07.10.2014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9B50E38-CD73-4B62-9367-86D1C1E1B037}" type="slidenum">
              <a:rPr lang="uk-UA" smtClean="0"/>
              <a:t>‹#›</a:t>
            </a:fld>
            <a:endParaRPr lang="uk-UA"/>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DA33BC93-5A2A-4DB7-B86F-33209373D1C0}" type="datetimeFigureOut">
              <a:rPr lang="uk-UA" smtClean="0"/>
              <a:t>07.10.2014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9B50E38-CD73-4B62-9367-86D1C1E1B037}"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A33BC93-5A2A-4DB7-B86F-33209373D1C0}" type="datetimeFigureOut">
              <a:rPr lang="uk-UA" smtClean="0"/>
              <a:t>07.10.2014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9B50E38-CD73-4B62-9367-86D1C1E1B037}"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DA33BC93-5A2A-4DB7-B86F-33209373D1C0}" type="datetimeFigureOut">
              <a:rPr lang="uk-UA" smtClean="0"/>
              <a:t>07.10.2014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9B50E38-CD73-4B62-9367-86D1C1E1B037}" type="slidenum">
              <a:rPr lang="uk-UA" smtClean="0"/>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A33BC93-5A2A-4DB7-B86F-33209373D1C0}" type="datetimeFigureOut">
              <a:rPr lang="uk-UA" smtClean="0"/>
              <a:t>07.10.2014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9B50E38-CD73-4B62-9367-86D1C1E1B037}" type="slidenum">
              <a:rPr lang="uk-UA" smtClean="0"/>
              <a:t>‹#›</a:t>
            </a:fld>
            <a:endParaRPr lang="uk-UA"/>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DA33BC93-5A2A-4DB7-B86F-33209373D1C0}" type="datetimeFigureOut">
              <a:rPr lang="uk-UA" smtClean="0"/>
              <a:t>07.10.2014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9B50E38-CD73-4B62-9367-86D1C1E1B037}" type="slidenum">
              <a:rPr lang="uk-UA" smtClean="0"/>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DA33BC93-5A2A-4DB7-B86F-33209373D1C0}" type="datetimeFigureOut">
              <a:rPr lang="uk-UA" smtClean="0"/>
              <a:t>07.10.2014</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49B50E38-CD73-4B62-9367-86D1C1E1B037}" type="slidenum">
              <a:rPr lang="uk-UA" smtClean="0"/>
              <a:t>‹#›</a:t>
            </a:fld>
            <a:endParaRPr lang="uk-UA"/>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DA33BC93-5A2A-4DB7-B86F-33209373D1C0}" type="datetimeFigureOut">
              <a:rPr lang="uk-UA" smtClean="0"/>
              <a:t>07.10.2014</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49B50E38-CD73-4B62-9367-86D1C1E1B037}"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33BC93-5A2A-4DB7-B86F-33209373D1C0}" type="datetimeFigureOut">
              <a:rPr lang="uk-UA" smtClean="0"/>
              <a:t>07.10.2014</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49B50E38-CD73-4B62-9367-86D1C1E1B037}"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A33BC93-5A2A-4DB7-B86F-33209373D1C0}" type="datetimeFigureOut">
              <a:rPr lang="uk-UA" smtClean="0"/>
              <a:t>07.10.2014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9B50E38-CD73-4B62-9367-86D1C1E1B037}" type="slidenum">
              <a:rPr lang="uk-UA" smtClean="0"/>
              <a:t>‹#›</a:t>
            </a:fld>
            <a:endParaRPr lang="uk-UA"/>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A33BC93-5A2A-4DB7-B86F-33209373D1C0}" type="datetimeFigureOut">
              <a:rPr lang="uk-UA" smtClean="0"/>
              <a:t>07.10.2014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9B50E38-CD73-4B62-9367-86D1C1E1B037}" type="slidenum">
              <a:rPr lang="uk-UA" smtClean="0"/>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DA33BC93-5A2A-4DB7-B86F-33209373D1C0}" type="datetimeFigureOut">
              <a:rPr lang="uk-UA" smtClean="0"/>
              <a:t>07.10.2014</a:t>
            </a:fld>
            <a:endParaRPr lang="uk-UA"/>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uk-UA"/>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49B50E38-CD73-4B62-9367-86D1C1E1B037}" type="slidenum">
              <a:rPr lang="uk-UA" smtClean="0"/>
              <a:t>‹#›</a:t>
            </a:fld>
            <a:endParaRPr lang="uk-U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tuwien.ac.at/en/teachin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tuwien.ac.at/en/research/"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www.tuwien.ac.at/en/service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Саша\Desktop\TU-Logo.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700808"/>
            <a:ext cx="1655167" cy="1602899"/>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Саша\Desktop\header09.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573016"/>
            <a:ext cx="9144000" cy="11216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908306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en-US" b="1" dirty="0" smtClean="0">
                <a:solidFill>
                  <a:srgbClr val="274E90"/>
                </a:solidFill>
                <a:latin typeface="verdana"/>
              </a:rPr>
              <a:t>Cooperation</a:t>
            </a:r>
            <a:endParaRPr lang="uk-UA" dirty="0"/>
          </a:p>
        </p:txBody>
      </p:sp>
      <p:sp>
        <p:nvSpPr>
          <p:cNvPr id="3" name="Объект 2"/>
          <p:cNvSpPr>
            <a:spLocks noGrp="1"/>
          </p:cNvSpPr>
          <p:nvPr>
            <p:ph idx="1"/>
          </p:nvPr>
        </p:nvSpPr>
        <p:spPr/>
        <p:txBody>
          <a:bodyPr/>
          <a:lstStyle/>
          <a:p>
            <a:r>
              <a:rPr lang="en-US" dirty="0">
                <a:solidFill>
                  <a:srgbClr val="000000"/>
                </a:solidFill>
                <a:latin typeface="verdana"/>
              </a:rPr>
              <a:t>The Vienna University of Technology is very successful when applying for competitively given public funding as well as in the implementation of research projects with employers from economics and / or public authorities (third party funds). Numerous collaborations have also been </a:t>
            </a:r>
            <a:r>
              <a:rPr lang="en-US" dirty="0" err="1">
                <a:solidFill>
                  <a:srgbClr val="000000"/>
                </a:solidFill>
                <a:latin typeface="verdana"/>
              </a:rPr>
              <a:t>institutionalised</a:t>
            </a:r>
            <a:r>
              <a:rPr lang="en-US" dirty="0">
                <a:solidFill>
                  <a:srgbClr val="000000"/>
                </a:solidFill>
                <a:latin typeface="verdana"/>
              </a:rPr>
              <a:t> in various forms.  In this way, the TU Wien is involved in numerous competence </a:t>
            </a:r>
            <a:r>
              <a:rPr lang="en-US" dirty="0" err="1">
                <a:solidFill>
                  <a:srgbClr val="000000"/>
                </a:solidFill>
                <a:latin typeface="verdana"/>
              </a:rPr>
              <a:t>centres</a:t>
            </a:r>
            <a:r>
              <a:rPr lang="en-US" dirty="0">
                <a:solidFill>
                  <a:srgbClr val="000000"/>
                </a:solidFill>
                <a:latin typeface="verdana"/>
              </a:rPr>
              <a:t>, networks, projects and Christian  Doppler laboratories and has a large share in the Priority Research </a:t>
            </a:r>
            <a:r>
              <a:rPr lang="en-US" dirty="0" err="1">
                <a:solidFill>
                  <a:srgbClr val="000000"/>
                </a:solidFill>
                <a:latin typeface="verdana"/>
              </a:rPr>
              <a:t>programmes</a:t>
            </a:r>
            <a:r>
              <a:rPr lang="en-US" dirty="0">
                <a:solidFill>
                  <a:srgbClr val="000000"/>
                </a:solidFill>
                <a:latin typeface="verdana"/>
              </a:rPr>
              <a:t> of the Austrian Science Fund (FWF).</a:t>
            </a:r>
            <a:endParaRPr lang="uk-UA" dirty="0"/>
          </a:p>
        </p:txBody>
      </p:sp>
    </p:spTree>
    <p:extLst>
      <p:ext uri="{BB962C8B-B14F-4D97-AF65-F5344CB8AC3E}">
        <p14:creationId xmlns:p14="http://schemas.microsoft.com/office/powerpoint/2010/main" val="2148618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en-US" b="1" dirty="0" smtClean="0">
                <a:solidFill>
                  <a:srgbClr val="274E90"/>
                </a:solidFill>
                <a:latin typeface="verdana"/>
              </a:rPr>
              <a:t>International</a:t>
            </a:r>
            <a:endParaRPr lang="uk-UA" dirty="0"/>
          </a:p>
        </p:txBody>
      </p:sp>
      <p:sp>
        <p:nvSpPr>
          <p:cNvPr id="3" name="Объект 2"/>
          <p:cNvSpPr>
            <a:spLocks noGrp="1"/>
          </p:cNvSpPr>
          <p:nvPr>
            <p:ph idx="1"/>
          </p:nvPr>
        </p:nvSpPr>
        <p:spPr>
          <a:xfrm>
            <a:off x="323528" y="1412776"/>
            <a:ext cx="4248472" cy="5445224"/>
          </a:xfrm>
        </p:spPr>
        <p:txBody>
          <a:bodyPr>
            <a:normAutofit/>
          </a:bodyPr>
          <a:lstStyle/>
          <a:p>
            <a:r>
              <a:rPr lang="en-US" dirty="0">
                <a:solidFill>
                  <a:srgbClr val="000000"/>
                </a:solidFill>
                <a:latin typeface="verdana"/>
              </a:rPr>
              <a:t>International </a:t>
            </a:r>
            <a:r>
              <a:rPr lang="en-US" dirty="0" err="1">
                <a:solidFill>
                  <a:srgbClr val="000000"/>
                </a:solidFill>
                <a:latin typeface="verdana"/>
              </a:rPr>
              <a:t>cooperations</a:t>
            </a:r>
            <a:r>
              <a:rPr lang="en-US" dirty="0">
                <a:solidFill>
                  <a:srgbClr val="000000"/>
                </a:solidFill>
                <a:latin typeface="verdana"/>
              </a:rPr>
              <a:t> in research and teaching are an essential part of university activities in a global knowledge society. Successful participation in international </a:t>
            </a:r>
            <a:r>
              <a:rPr lang="en-US" dirty="0" err="1">
                <a:solidFill>
                  <a:srgbClr val="000000"/>
                </a:solidFill>
                <a:latin typeface="verdana"/>
              </a:rPr>
              <a:t>programmes</a:t>
            </a:r>
            <a:r>
              <a:rPr lang="en-US" dirty="0">
                <a:solidFill>
                  <a:srgbClr val="000000"/>
                </a:solidFill>
                <a:latin typeface="verdana"/>
              </a:rPr>
              <a:t>, networking in transnational communities as well as the strategic emphasis </a:t>
            </a:r>
            <a:r>
              <a:rPr lang="en-US" dirty="0" smtClean="0">
                <a:solidFill>
                  <a:srgbClr val="000000"/>
                </a:solidFill>
                <a:latin typeface="verdana"/>
              </a:rPr>
              <a:t>of</a:t>
            </a:r>
            <a:endParaRPr lang="uk-UA" dirty="0"/>
          </a:p>
        </p:txBody>
      </p:sp>
      <p:pic>
        <p:nvPicPr>
          <p:cNvPr id="7170" name="Picture 2" descr="C:\Users\Саша\Desktop\7e7330526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6016" y="1412776"/>
            <a:ext cx="4290684" cy="3024336"/>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4572000" y="4448412"/>
            <a:ext cx="4572000" cy="2308324"/>
          </a:xfrm>
          <a:prstGeom prst="rect">
            <a:avLst/>
          </a:prstGeom>
        </p:spPr>
        <p:txBody>
          <a:bodyPr>
            <a:spAutoFit/>
          </a:bodyPr>
          <a:lstStyle/>
          <a:p>
            <a:r>
              <a:rPr lang="en-US" sz="2400" dirty="0" smtClean="0">
                <a:solidFill>
                  <a:srgbClr val="000000"/>
                </a:solidFill>
                <a:latin typeface="verdana"/>
              </a:rPr>
              <a:t>university partnerships support alumni and alumnae and researchers of the Vienna University of Technology to successfully gain international positions.</a:t>
            </a:r>
            <a:endParaRPr lang="uk-UA" sz="2400" dirty="0"/>
          </a:p>
        </p:txBody>
      </p:sp>
    </p:spTree>
    <p:extLst>
      <p:ext uri="{BB962C8B-B14F-4D97-AF65-F5344CB8AC3E}">
        <p14:creationId xmlns:p14="http://schemas.microsoft.com/office/powerpoint/2010/main" val="37660378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en-US" b="1" dirty="0" smtClean="0">
                <a:solidFill>
                  <a:srgbClr val="274E90"/>
                </a:solidFill>
                <a:latin typeface="verdana"/>
              </a:rPr>
              <a:t>History</a:t>
            </a:r>
            <a:endParaRPr lang="uk-UA" dirty="0"/>
          </a:p>
        </p:txBody>
      </p:sp>
      <p:sp>
        <p:nvSpPr>
          <p:cNvPr id="3" name="Объект 2"/>
          <p:cNvSpPr>
            <a:spLocks noGrp="1"/>
          </p:cNvSpPr>
          <p:nvPr>
            <p:ph idx="1"/>
          </p:nvPr>
        </p:nvSpPr>
        <p:spPr/>
        <p:txBody>
          <a:bodyPr>
            <a:normAutofit lnSpcReduction="10000"/>
          </a:bodyPr>
          <a:lstStyle/>
          <a:p>
            <a:r>
              <a:rPr lang="en-US" dirty="0">
                <a:solidFill>
                  <a:srgbClr val="000000"/>
                </a:solidFill>
                <a:latin typeface="verdana"/>
              </a:rPr>
              <a:t>TU Vienna looks back on a long tradition at the leading edge of scientific research and education: Founded in 1815 as </a:t>
            </a:r>
            <a:r>
              <a:rPr lang="en-US" dirty="0" err="1">
                <a:solidFill>
                  <a:srgbClr val="000000"/>
                </a:solidFill>
                <a:latin typeface="verdana"/>
              </a:rPr>
              <a:t>k.k.</a:t>
            </a:r>
            <a:r>
              <a:rPr lang="en-US" dirty="0">
                <a:solidFill>
                  <a:srgbClr val="000000"/>
                </a:solidFill>
                <a:latin typeface="verdana"/>
              </a:rPr>
              <a:t> </a:t>
            </a:r>
            <a:r>
              <a:rPr lang="en-US" dirty="0" err="1">
                <a:solidFill>
                  <a:srgbClr val="000000"/>
                </a:solidFill>
                <a:latin typeface="verdana"/>
              </a:rPr>
              <a:t>Polytechnisches</a:t>
            </a:r>
            <a:r>
              <a:rPr lang="en-US" dirty="0">
                <a:solidFill>
                  <a:srgbClr val="000000"/>
                </a:solidFill>
                <a:latin typeface="verdana"/>
              </a:rPr>
              <a:t> </a:t>
            </a:r>
            <a:r>
              <a:rPr lang="en-US" dirty="0" err="1">
                <a:solidFill>
                  <a:srgbClr val="000000"/>
                </a:solidFill>
                <a:latin typeface="verdana"/>
              </a:rPr>
              <a:t>Institut</a:t>
            </a:r>
            <a:r>
              <a:rPr lang="en-US" dirty="0">
                <a:solidFill>
                  <a:srgbClr val="000000"/>
                </a:solidFill>
                <a:latin typeface="verdana"/>
              </a:rPr>
              <a:t> (Imperial and Royal </a:t>
            </a:r>
            <a:r>
              <a:rPr lang="en-US" dirty="0" err="1">
                <a:solidFill>
                  <a:srgbClr val="000000"/>
                </a:solidFill>
                <a:latin typeface="verdana"/>
              </a:rPr>
              <a:t>Polytechnical</a:t>
            </a:r>
            <a:r>
              <a:rPr lang="en-US" dirty="0">
                <a:solidFill>
                  <a:srgbClr val="000000"/>
                </a:solidFill>
                <a:latin typeface="verdana"/>
              </a:rPr>
              <a:t> Institute), it was divided into 5 faculties in 1865. One year later the first freely elected rector was inaugurated.</a:t>
            </a:r>
          </a:p>
          <a:p>
            <a:r>
              <a:rPr lang="en-US" dirty="0">
                <a:solidFill>
                  <a:srgbClr val="000000"/>
                </a:solidFill>
                <a:latin typeface="verdana"/>
              </a:rPr>
              <a:t>In 1872 its name changed to </a:t>
            </a:r>
            <a:r>
              <a:rPr lang="en-US" dirty="0" err="1">
                <a:solidFill>
                  <a:srgbClr val="000000"/>
                </a:solidFill>
                <a:latin typeface="verdana"/>
              </a:rPr>
              <a:t>Technische</a:t>
            </a:r>
            <a:r>
              <a:rPr lang="en-US" dirty="0">
                <a:solidFill>
                  <a:srgbClr val="000000"/>
                </a:solidFill>
                <a:latin typeface="verdana"/>
              </a:rPr>
              <a:t> </a:t>
            </a:r>
            <a:r>
              <a:rPr lang="en-US" dirty="0" err="1">
                <a:solidFill>
                  <a:srgbClr val="000000"/>
                </a:solidFill>
                <a:latin typeface="verdana"/>
              </a:rPr>
              <a:t>Hochschule</a:t>
            </a:r>
            <a:r>
              <a:rPr lang="en-US" dirty="0">
                <a:solidFill>
                  <a:srgbClr val="000000"/>
                </a:solidFill>
                <a:latin typeface="verdana"/>
              </a:rPr>
              <a:t> (College of Technology), and in 1902 the first doctorates were awarded. The institution has borne its current name – </a:t>
            </a:r>
            <a:r>
              <a:rPr lang="en-US" dirty="0" err="1">
                <a:solidFill>
                  <a:srgbClr val="000000"/>
                </a:solidFill>
                <a:latin typeface="verdana"/>
              </a:rPr>
              <a:t>Technische</a:t>
            </a:r>
            <a:r>
              <a:rPr lang="en-US" dirty="0">
                <a:solidFill>
                  <a:srgbClr val="000000"/>
                </a:solidFill>
                <a:latin typeface="verdana"/>
              </a:rPr>
              <a:t> </a:t>
            </a:r>
            <a:r>
              <a:rPr lang="en-US" dirty="0" err="1">
                <a:solidFill>
                  <a:srgbClr val="000000"/>
                </a:solidFill>
                <a:latin typeface="verdana"/>
              </a:rPr>
              <a:t>Universität</a:t>
            </a:r>
            <a:r>
              <a:rPr lang="en-US" dirty="0">
                <a:solidFill>
                  <a:srgbClr val="000000"/>
                </a:solidFill>
                <a:latin typeface="verdana"/>
              </a:rPr>
              <a:t> Wien (Vienna University of Technology) – since 1975. In 2004 TU Vienna reached full autonomy through the University Act 2002.</a:t>
            </a:r>
          </a:p>
          <a:p>
            <a:endParaRPr lang="uk-UA" dirty="0"/>
          </a:p>
        </p:txBody>
      </p:sp>
    </p:spTree>
    <p:extLst>
      <p:ext uri="{BB962C8B-B14F-4D97-AF65-F5344CB8AC3E}">
        <p14:creationId xmlns:p14="http://schemas.microsoft.com/office/powerpoint/2010/main" val="37696325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C:\Users\Саша\Desktop\c4a5277fd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727650"/>
            <a:ext cx="8897622" cy="4680520"/>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1511660" y="5517232"/>
            <a:ext cx="6120680" cy="369332"/>
          </a:xfrm>
          <a:prstGeom prst="rect">
            <a:avLst/>
          </a:prstGeom>
        </p:spPr>
        <p:txBody>
          <a:bodyPr wrap="square">
            <a:spAutoFit/>
          </a:bodyPr>
          <a:lstStyle/>
          <a:p>
            <a:pPr algn="ctr"/>
            <a:r>
              <a:rPr lang="en-US" b="0" i="0" dirty="0" smtClean="0">
                <a:solidFill>
                  <a:srgbClr val="000000"/>
                </a:solidFill>
                <a:effectLst/>
                <a:latin typeface="verdana"/>
              </a:rPr>
              <a:t>The main building at the </a:t>
            </a:r>
            <a:r>
              <a:rPr lang="en-US" b="0" i="0" dirty="0" err="1" smtClean="0">
                <a:solidFill>
                  <a:srgbClr val="000000"/>
                </a:solidFill>
                <a:effectLst/>
                <a:latin typeface="verdana"/>
              </a:rPr>
              <a:t>Karlsplatz</a:t>
            </a:r>
            <a:r>
              <a:rPr lang="en-US" b="0" i="0" dirty="0" smtClean="0">
                <a:solidFill>
                  <a:srgbClr val="000000"/>
                </a:solidFill>
                <a:effectLst/>
                <a:latin typeface="verdana"/>
              </a:rPr>
              <a:t> (1825)</a:t>
            </a:r>
            <a:endParaRPr lang="uk-UA" dirty="0"/>
          </a:p>
        </p:txBody>
      </p:sp>
    </p:spTree>
    <p:extLst>
      <p:ext uri="{BB962C8B-B14F-4D97-AF65-F5344CB8AC3E}">
        <p14:creationId xmlns:p14="http://schemas.microsoft.com/office/powerpoint/2010/main" val="4057467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332656"/>
            <a:ext cx="8229600" cy="990600"/>
          </a:xfrm>
        </p:spPr>
        <p:txBody>
          <a:bodyPr>
            <a:normAutofit/>
          </a:bodyPr>
          <a:lstStyle/>
          <a:p>
            <a:pPr algn="ctr"/>
            <a:r>
              <a:rPr lang="en-US" b="1" dirty="0">
                <a:solidFill>
                  <a:srgbClr val="274E90"/>
                </a:solidFill>
                <a:latin typeface="verdana"/>
              </a:rPr>
              <a:t>About TU </a:t>
            </a:r>
            <a:r>
              <a:rPr lang="en-US" b="1" dirty="0" smtClean="0">
                <a:solidFill>
                  <a:srgbClr val="274E90"/>
                </a:solidFill>
                <a:latin typeface="verdana"/>
              </a:rPr>
              <a:t>Wien</a:t>
            </a:r>
            <a:endParaRPr lang="uk-UA" dirty="0"/>
          </a:p>
        </p:txBody>
      </p:sp>
      <p:sp>
        <p:nvSpPr>
          <p:cNvPr id="3" name="Объект 2"/>
          <p:cNvSpPr>
            <a:spLocks noGrp="1"/>
          </p:cNvSpPr>
          <p:nvPr>
            <p:ph idx="1"/>
          </p:nvPr>
        </p:nvSpPr>
        <p:spPr>
          <a:xfrm>
            <a:off x="15954" y="1124744"/>
            <a:ext cx="9128046" cy="2808312"/>
          </a:xfrm>
        </p:spPr>
        <p:txBody>
          <a:bodyPr>
            <a:normAutofit fontScale="70000" lnSpcReduction="20000"/>
          </a:bodyPr>
          <a:lstStyle/>
          <a:p>
            <a:r>
              <a:rPr lang="en-US" b="1" dirty="0">
                <a:solidFill>
                  <a:srgbClr val="000000"/>
                </a:solidFill>
                <a:latin typeface="verdana"/>
              </a:rPr>
              <a:t>Our mission is “technology for people”. </a:t>
            </a:r>
            <a:r>
              <a:rPr lang="en-US" dirty="0">
                <a:solidFill>
                  <a:srgbClr val="000000"/>
                </a:solidFill>
                <a:latin typeface="verdana"/>
              </a:rPr>
              <a:t/>
            </a:r>
            <a:br>
              <a:rPr lang="en-US" dirty="0">
                <a:solidFill>
                  <a:srgbClr val="000000"/>
                </a:solidFill>
                <a:latin typeface="verdana"/>
              </a:rPr>
            </a:br>
            <a:r>
              <a:rPr lang="en-US" dirty="0">
                <a:solidFill>
                  <a:srgbClr val="000000"/>
                </a:solidFill>
                <a:latin typeface="verdana"/>
              </a:rPr>
              <a:t>Through our research we “develop scientific excellence”, through our teaching we “enhance comprehensive competence”.</a:t>
            </a:r>
          </a:p>
          <a:p>
            <a:r>
              <a:rPr lang="en-US" dirty="0">
                <a:solidFill>
                  <a:srgbClr val="000000"/>
                </a:solidFill>
                <a:latin typeface="verdana"/>
              </a:rPr>
              <a:t>TU Wien has eight faculties lead by deans: Architecture and Planning, Chemistry, Civil Engineering, computer Sciences, Electrical Engineering and Information Technology, Mathematics and </a:t>
            </a:r>
            <a:r>
              <a:rPr lang="en-US" dirty="0" err="1">
                <a:solidFill>
                  <a:srgbClr val="000000"/>
                </a:solidFill>
                <a:latin typeface="verdana"/>
              </a:rPr>
              <a:t>Geoinformation</a:t>
            </a:r>
            <a:r>
              <a:rPr lang="en-US" dirty="0">
                <a:solidFill>
                  <a:srgbClr val="000000"/>
                </a:solidFill>
                <a:latin typeface="verdana"/>
              </a:rPr>
              <a:t>, Mechanical and Industrial Engineering, and Physics. </a:t>
            </a:r>
            <a:br>
              <a:rPr lang="en-US" dirty="0">
                <a:solidFill>
                  <a:srgbClr val="000000"/>
                </a:solidFill>
                <a:latin typeface="verdana"/>
              </a:rPr>
            </a:br>
            <a:r>
              <a:rPr lang="en-US" dirty="0">
                <a:solidFill>
                  <a:srgbClr val="000000"/>
                </a:solidFill>
                <a:latin typeface="verdana"/>
              </a:rPr>
              <a:t/>
            </a:r>
            <a:br>
              <a:rPr lang="en-US" dirty="0">
                <a:solidFill>
                  <a:srgbClr val="000000"/>
                </a:solidFill>
                <a:latin typeface="verdana"/>
              </a:rPr>
            </a:br>
            <a:r>
              <a:rPr lang="en-US" dirty="0">
                <a:solidFill>
                  <a:srgbClr val="000000"/>
                </a:solidFill>
                <a:latin typeface="verdana"/>
              </a:rPr>
              <a:t>The University is led by the Rector and four Vice Rectors (responsible for Research, Academic Affairs, Finance as well as Human Resources and Gender). The Senate has 26 members. The University Council, consisting of seven members, acts as a supervisory board.</a:t>
            </a:r>
          </a:p>
          <a:p>
            <a:endParaRPr lang="uk-UA" dirty="0"/>
          </a:p>
        </p:txBody>
      </p:sp>
      <p:pic>
        <p:nvPicPr>
          <p:cNvPr id="2050" name="Picture 2" descr="C:\Users\Саша\Desktop\d98be8cbc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640" y="3838611"/>
            <a:ext cx="6696744" cy="29902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0943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en-US" b="1" dirty="0" smtClean="0">
                <a:solidFill>
                  <a:srgbClr val="274E90"/>
                </a:solidFill>
                <a:latin typeface="verdana"/>
              </a:rPr>
              <a:t>Studies</a:t>
            </a:r>
            <a:endParaRPr lang="uk-UA" dirty="0"/>
          </a:p>
        </p:txBody>
      </p:sp>
      <p:sp>
        <p:nvSpPr>
          <p:cNvPr id="3" name="Объект 2"/>
          <p:cNvSpPr>
            <a:spLocks noGrp="1"/>
          </p:cNvSpPr>
          <p:nvPr>
            <p:ph idx="1"/>
          </p:nvPr>
        </p:nvSpPr>
        <p:spPr>
          <a:xfrm>
            <a:off x="107504" y="1268760"/>
            <a:ext cx="3888432" cy="5589240"/>
          </a:xfrm>
        </p:spPr>
        <p:txBody>
          <a:bodyPr>
            <a:normAutofit fontScale="92500" lnSpcReduction="10000"/>
          </a:bodyPr>
          <a:lstStyle/>
          <a:p>
            <a:r>
              <a:rPr lang="en-US" dirty="0">
                <a:solidFill>
                  <a:srgbClr val="000000"/>
                </a:solidFill>
                <a:latin typeface="verdana"/>
              </a:rPr>
              <a:t>The TU Wien places great emphasis on the inclusion of students in research </a:t>
            </a:r>
            <a:r>
              <a:rPr lang="en-US" dirty="0" err="1">
                <a:solidFill>
                  <a:srgbClr val="000000"/>
                </a:solidFill>
                <a:latin typeface="verdana"/>
              </a:rPr>
              <a:t>programmes</a:t>
            </a:r>
            <a:r>
              <a:rPr lang="en-US" dirty="0">
                <a:solidFill>
                  <a:srgbClr val="000000"/>
                </a:solidFill>
                <a:latin typeface="verdana"/>
              </a:rPr>
              <a:t> (</a:t>
            </a:r>
            <a:r>
              <a:rPr lang="en-US" dirty="0" err="1">
                <a:solidFill>
                  <a:srgbClr val="000000"/>
                </a:solidFill>
                <a:latin typeface="verdana"/>
              </a:rPr>
              <a:t>researchbased</a:t>
            </a:r>
            <a:r>
              <a:rPr lang="en-US" dirty="0">
                <a:solidFill>
                  <a:srgbClr val="000000"/>
                </a:solidFill>
                <a:latin typeface="verdana"/>
              </a:rPr>
              <a:t> teaching), considering this an important criterion encouraging new generations of scientists. The TU Wien offers </a:t>
            </a:r>
            <a:r>
              <a:rPr lang="en-US" dirty="0">
                <a:solidFill>
                  <a:srgbClr val="003399"/>
                </a:solidFill>
                <a:latin typeface="verdana"/>
                <a:hlinkClick r:id="rId2"/>
              </a:rPr>
              <a:t>a broad range of studies</a:t>
            </a:r>
            <a:r>
              <a:rPr lang="en-US" dirty="0">
                <a:solidFill>
                  <a:srgbClr val="000000"/>
                </a:solidFill>
                <a:latin typeface="verdana"/>
              </a:rPr>
              <a:t> from "A" like Architecture to "T" like Technical Physics. Also Doctoral </a:t>
            </a:r>
            <a:r>
              <a:rPr lang="en-US" dirty="0" err="1">
                <a:solidFill>
                  <a:srgbClr val="000000"/>
                </a:solidFill>
                <a:latin typeface="verdana"/>
              </a:rPr>
              <a:t>Programmes</a:t>
            </a:r>
            <a:r>
              <a:rPr lang="en-US" dirty="0">
                <a:solidFill>
                  <a:srgbClr val="000000"/>
                </a:solidFill>
                <a:latin typeface="verdana"/>
              </a:rPr>
              <a:t> and Secondary School Teacher Accreditation are offered.</a:t>
            </a:r>
            <a:endParaRPr lang="uk-UA" dirty="0"/>
          </a:p>
        </p:txBody>
      </p:sp>
      <p:pic>
        <p:nvPicPr>
          <p:cNvPr id="3074" name="Picture 2" descr="C:\Users\Саша\Desktop\34807316a9.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67944" y="2276872"/>
            <a:ext cx="4875773" cy="3240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0662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en-US" b="1" dirty="0" smtClean="0">
                <a:solidFill>
                  <a:srgbClr val="274E90"/>
                </a:solidFill>
                <a:latin typeface="verdana"/>
              </a:rPr>
              <a:t>Research</a:t>
            </a:r>
            <a:endParaRPr lang="uk-UA" dirty="0"/>
          </a:p>
        </p:txBody>
      </p:sp>
      <p:sp>
        <p:nvSpPr>
          <p:cNvPr id="3" name="Объект 2"/>
          <p:cNvSpPr>
            <a:spLocks noGrp="1"/>
          </p:cNvSpPr>
          <p:nvPr>
            <p:ph idx="1"/>
          </p:nvPr>
        </p:nvSpPr>
        <p:spPr>
          <a:xfrm>
            <a:off x="4067944" y="1340768"/>
            <a:ext cx="4906888" cy="5040560"/>
          </a:xfrm>
        </p:spPr>
        <p:txBody>
          <a:bodyPr>
            <a:normAutofit fontScale="92500" lnSpcReduction="20000"/>
          </a:bodyPr>
          <a:lstStyle/>
          <a:p>
            <a:r>
              <a:rPr lang="en-US" dirty="0">
                <a:solidFill>
                  <a:srgbClr val="000000"/>
                </a:solidFill>
                <a:latin typeface="verdana"/>
              </a:rPr>
              <a:t>Development work in almost all areas of technology is encouraged, first, by the interaction between basic</a:t>
            </a:r>
            <a:r>
              <a:rPr lang="en-US" dirty="0"/>
              <a:t/>
            </a:r>
            <a:br>
              <a:rPr lang="en-US" dirty="0"/>
            </a:br>
            <a:r>
              <a:rPr lang="en-US" dirty="0">
                <a:solidFill>
                  <a:srgbClr val="000000"/>
                </a:solidFill>
                <a:latin typeface="verdana"/>
              </a:rPr>
              <a:t>research and the different fields of engineering sciences at the TU Wien itself, and, secondly, within the framework of cooperative projects with other universities, research institutes and business sector partners. The TU Wien has sharpened </a:t>
            </a:r>
            <a:r>
              <a:rPr lang="en-US" dirty="0" err="1">
                <a:solidFill>
                  <a:srgbClr val="000000"/>
                </a:solidFill>
                <a:latin typeface="verdana"/>
              </a:rPr>
              <a:t>its</a:t>
            </a:r>
            <a:r>
              <a:rPr lang="en-US" dirty="0" err="1">
                <a:solidFill>
                  <a:srgbClr val="003399"/>
                </a:solidFill>
                <a:latin typeface="verdana"/>
                <a:hlinkClick r:id="rId2"/>
              </a:rPr>
              <a:t>research</a:t>
            </a:r>
            <a:r>
              <a:rPr lang="en-US" dirty="0">
                <a:solidFill>
                  <a:srgbClr val="003399"/>
                </a:solidFill>
                <a:latin typeface="verdana"/>
                <a:hlinkClick r:id="rId2"/>
              </a:rPr>
              <a:t> profile</a:t>
            </a:r>
            <a:r>
              <a:rPr lang="en-US" dirty="0">
                <a:solidFill>
                  <a:srgbClr val="000000"/>
                </a:solidFill>
                <a:latin typeface="verdana"/>
              </a:rPr>
              <a:t> by defining competence fields and setting up interdisciplinary collaboration </a:t>
            </a:r>
            <a:r>
              <a:rPr lang="en-US" dirty="0" err="1">
                <a:solidFill>
                  <a:srgbClr val="000000"/>
                </a:solidFill>
                <a:latin typeface="verdana"/>
              </a:rPr>
              <a:t>centres</a:t>
            </a:r>
            <a:r>
              <a:rPr lang="en-US" dirty="0">
                <a:solidFill>
                  <a:srgbClr val="000000"/>
                </a:solidFill>
                <a:latin typeface="verdana"/>
              </a:rPr>
              <a:t>, and here clearer outlines will be developed.</a:t>
            </a:r>
            <a:endParaRPr lang="uk-UA" dirty="0"/>
          </a:p>
        </p:txBody>
      </p:sp>
      <p:pic>
        <p:nvPicPr>
          <p:cNvPr id="4098" name="Picture 2" descr="C:\Users\Саша\Desktop\88eca3f71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504" y="1988840"/>
            <a:ext cx="4120547" cy="27363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6533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en-US" b="1" dirty="0">
                <a:solidFill>
                  <a:srgbClr val="274E90"/>
                </a:solidFill>
                <a:latin typeface="verdana"/>
              </a:rPr>
              <a:t>Alumnae and </a:t>
            </a:r>
            <a:r>
              <a:rPr lang="en-US" b="1" dirty="0" smtClean="0">
                <a:solidFill>
                  <a:srgbClr val="274E90"/>
                </a:solidFill>
                <a:latin typeface="verdana"/>
              </a:rPr>
              <a:t>Alumni</a:t>
            </a:r>
            <a:endParaRPr lang="uk-UA" dirty="0"/>
          </a:p>
        </p:txBody>
      </p:sp>
      <p:sp>
        <p:nvSpPr>
          <p:cNvPr id="3" name="Объект 2"/>
          <p:cNvSpPr>
            <a:spLocks noGrp="1"/>
          </p:cNvSpPr>
          <p:nvPr>
            <p:ph idx="1"/>
          </p:nvPr>
        </p:nvSpPr>
        <p:spPr>
          <a:xfrm>
            <a:off x="179512" y="1412776"/>
            <a:ext cx="8496944" cy="5184576"/>
          </a:xfrm>
        </p:spPr>
        <p:txBody>
          <a:bodyPr>
            <a:normAutofit fontScale="92500" lnSpcReduction="20000"/>
          </a:bodyPr>
          <a:lstStyle/>
          <a:p>
            <a:r>
              <a:rPr lang="en-US" dirty="0">
                <a:solidFill>
                  <a:srgbClr val="000000"/>
                </a:solidFill>
                <a:latin typeface="verdana"/>
              </a:rPr>
              <a:t>Among TU Wien’s most known alumni are Christian Doppler (Doppler effect), Joseph </a:t>
            </a:r>
            <a:r>
              <a:rPr lang="en-US" dirty="0" err="1">
                <a:solidFill>
                  <a:srgbClr val="000000"/>
                </a:solidFill>
                <a:latin typeface="verdana"/>
              </a:rPr>
              <a:t>Loschmidt</a:t>
            </a:r>
            <a:r>
              <a:rPr lang="en-US" dirty="0">
                <a:solidFill>
                  <a:srgbClr val="000000"/>
                </a:solidFill>
                <a:latin typeface="verdana"/>
              </a:rPr>
              <a:t> (</a:t>
            </a:r>
            <a:r>
              <a:rPr lang="en-US" dirty="0" err="1">
                <a:solidFill>
                  <a:srgbClr val="000000"/>
                </a:solidFill>
                <a:latin typeface="verdana"/>
              </a:rPr>
              <a:t>Loschmidt</a:t>
            </a:r>
            <a:r>
              <a:rPr lang="en-US" dirty="0">
                <a:solidFill>
                  <a:srgbClr val="000000"/>
                </a:solidFill>
                <a:latin typeface="verdana"/>
              </a:rPr>
              <a:t> constant), architect Otto Wagner, Chemistry Nobel Prize laureate Richard Zsigmondy, Viktor Kaplan (Kaplan turbine), Alexander Meissner (feedback loop for oscillatory circuits), computer pioneer Heinz </a:t>
            </a:r>
            <a:r>
              <a:rPr lang="en-US" dirty="0" err="1">
                <a:solidFill>
                  <a:srgbClr val="000000"/>
                </a:solidFill>
                <a:latin typeface="verdana"/>
              </a:rPr>
              <a:t>Zemanek</a:t>
            </a:r>
            <a:r>
              <a:rPr lang="en-US" dirty="0">
                <a:solidFill>
                  <a:srgbClr val="000000"/>
                </a:solidFill>
                <a:latin typeface="verdana"/>
              </a:rPr>
              <a:t> (“</a:t>
            </a:r>
            <a:r>
              <a:rPr lang="en-US" dirty="0" err="1">
                <a:solidFill>
                  <a:srgbClr val="000000"/>
                </a:solidFill>
                <a:latin typeface="verdana"/>
              </a:rPr>
              <a:t>Mailüfterl</a:t>
            </a:r>
            <a:r>
              <a:rPr lang="en-US" dirty="0">
                <a:solidFill>
                  <a:srgbClr val="000000"/>
                </a:solidFill>
                <a:latin typeface="verdana"/>
              </a:rPr>
              <a:t>”), Gottfried </a:t>
            </a:r>
            <a:r>
              <a:rPr lang="en-US" dirty="0" err="1">
                <a:solidFill>
                  <a:srgbClr val="000000"/>
                </a:solidFill>
                <a:latin typeface="verdana"/>
              </a:rPr>
              <a:t>Ungerböck</a:t>
            </a:r>
            <a:r>
              <a:rPr lang="en-US" dirty="0">
                <a:solidFill>
                  <a:srgbClr val="000000"/>
                </a:solidFill>
                <a:latin typeface="verdana"/>
              </a:rPr>
              <a:t> (Trellis code modulation), as well as composers Josef and Johann </a:t>
            </a:r>
            <a:r>
              <a:rPr lang="en-US" dirty="0" err="1">
                <a:solidFill>
                  <a:srgbClr val="000000"/>
                </a:solidFill>
                <a:latin typeface="verdana"/>
              </a:rPr>
              <a:t>Strauß</a:t>
            </a:r>
            <a:r>
              <a:rPr lang="en-US" dirty="0">
                <a:solidFill>
                  <a:srgbClr val="000000"/>
                </a:solidFill>
                <a:latin typeface="verdana"/>
              </a:rPr>
              <a:t>, author Fritz von </a:t>
            </a:r>
            <a:r>
              <a:rPr lang="en-US" dirty="0" err="1">
                <a:solidFill>
                  <a:srgbClr val="000000"/>
                </a:solidFill>
                <a:latin typeface="verdana"/>
              </a:rPr>
              <a:t>Herzmanovsky</a:t>
            </a:r>
            <a:r>
              <a:rPr lang="en-US" dirty="0">
                <a:solidFill>
                  <a:srgbClr val="000000"/>
                </a:solidFill>
                <a:latin typeface="verdana"/>
              </a:rPr>
              <a:t>-Orlando and the founder of the </a:t>
            </a:r>
            <a:r>
              <a:rPr lang="en-US" dirty="0" err="1">
                <a:solidFill>
                  <a:srgbClr val="000000"/>
                </a:solidFill>
                <a:latin typeface="verdana"/>
              </a:rPr>
              <a:t>anthroposophical</a:t>
            </a:r>
            <a:r>
              <a:rPr lang="en-US" dirty="0">
                <a:solidFill>
                  <a:srgbClr val="000000"/>
                </a:solidFill>
                <a:latin typeface="verdana"/>
              </a:rPr>
              <a:t> movement, Rudolf Steiner.</a:t>
            </a:r>
          </a:p>
          <a:p>
            <a:r>
              <a:rPr lang="en-US" dirty="0" err="1">
                <a:solidFill>
                  <a:srgbClr val="000000"/>
                </a:solidFill>
                <a:latin typeface="verdana"/>
              </a:rPr>
              <a:t>Sucessful</a:t>
            </a:r>
            <a:r>
              <a:rPr lang="en-US" dirty="0">
                <a:solidFill>
                  <a:srgbClr val="000000"/>
                </a:solidFill>
                <a:latin typeface="verdana"/>
              </a:rPr>
              <a:t> alumnae and alumni of these days are Franz </a:t>
            </a:r>
            <a:r>
              <a:rPr lang="en-US" dirty="0" err="1">
                <a:solidFill>
                  <a:srgbClr val="000000"/>
                </a:solidFill>
                <a:latin typeface="verdana"/>
              </a:rPr>
              <a:t>Viehböck</a:t>
            </a:r>
            <a:r>
              <a:rPr lang="en-US" dirty="0">
                <a:solidFill>
                  <a:srgbClr val="000000"/>
                </a:solidFill>
                <a:latin typeface="verdana"/>
              </a:rPr>
              <a:t> (Austria’s 1st astronaut), Wolfgang </a:t>
            </a:r>
            <a:r>
              <a:rPr lang="en-US" dirty="0" err="1">
                <a:solidFill>
                  <a:srgbClr val="000000"/>
                </a:solidFill>
                <a:latin typeface="verdana"/>
              </a:rPr>
              <a:t>Anzengruber</a:t>
            </a:r>
            <a:r>
              <a:rPr lang="en-US" dirty="0">
                <a:solidFill>
                  <a:srgbClr val="000000"/>
                </a:solidFill>
                <a:latin typeface="verdana"/>
              </a:rPr>
              <a:t> (Chairman of the Managing Board </a:t>
            </a:r>
            <a:r>
              <a:rPr lang="en-US" dirty="0" err="1">
                <a:solidFill>
                  <a:srgbClr val="000000"/>
                </a:solidFill>
                <a:latin typeface="verdana"/>
              </a:rPr>
              <a:t>Verbund</a:t>
            </a:r>
            <a:r>
              <a:rPr lang="en-US" dirty="0">
                <a:solidFill>
                  <a:srgbClr val="000000"/>
                </a:solidFill>
                <a:latin typeface="verdana"/>
              </a:rPr>
              <a:t>), Susanna </a:t>
            </a:r>
            <a:r>
              <a:rPr lang="en-US" dirty="0" err="1">
                <a:solidFill>
                  <a:srgbClr val="000000"/>
                </a:solidFill>
                <a:latin typeface="verdana"/>
              </a:rPr>
              <a:t>Zapreva</a:t>
            </a:r>
            <a:r>
              <a:rPr lang="en-US" dirty="0">
                <a:solidFill>
                  <a:srgbClr val="000000"/>
                </a:solidFill>
                <a:latin typeface="verdana"/>
              </a:rPr>
              <a:t> (CEO </a:t>
            </a:r>
            <a:r>
              <a:rPr lang="en-US" dirty="0" err="1">
                <a:solidFill>
                  <a:srgbClr val="000000"/>
                </a:solidFill>
                <a:latin typeface="verdana"/>
              </a:rPr>
              <a:t>Wienstrom</a:t>
            </a:r>
            <a:r>
              <a:rPr lang="en-US" dirty="0">
                <a:solidFill>
                  <a:srgbClr val="000000"/>
                </a:solidFill>
                <a:latin typeface="verdana"/>
              </a:rPr>
              <a:t> GmbH), </a:t>
            </a:r>
            <a:r>
              <a:rPr lang="en-US" dirty="0" err="1">
                <a:solidFill>
                  <a:srgbClr val="000000"/>
                </a:solidFill>
                <a:latin typeface="verdana"/>
              </a:rPr>
              <a:t>Theresia</a:t>
            </a:r>
            <a:r>
              <a:rPr lang="en-US" dirty="0">
                <a:solidFill>
                  <a:srgbClr val="000000"/>
                </a:solidFill>
                <a:latin typeface="verdana"/>
              </a:rPr>
              <a:t> Vogel-</a:t>
            </a:r>
            <a:r>
              <a:rPr lang="en-US" dirty="0" err="1">
                <a:solidFill>
                  <a:srgbClr val="000000"/>
                </a:solidFill>
                <a:latin typeface="verdana"/>
              </a:rPr>
              <a:t>Lahner</a:t>
            </a:r>
            <a:r>
              <a:rPr lang="en-US" dirty="0">
                <a:solidFill>
                  <a:srgbClr val="000000"/>
                </a:solidFill>
                <a:latin typeface="verdana"/>
              </a:rPr>
              <a:t> (Climate and Energy Fund of the Austrian Government) and </a:t>
            </a:r>
            <a:r>
              <a:rPr lang="en-US" dirty="0" err="1">
                <a:solidFill>
                  <a:srgbClr val="000000"/>
                </a:solidFill>
                <a:latin typeface="verdana"/>
              </a:rPr>
              <a:t>Ingeborg</a:t>
            </a:r>
            <a:r>
              <a:rPr lang="en-US" dirty="0">
                <a:solidFill>
                  <a:srgbClr val="000000"/>
                </a:solidFill>
                <a:latin typeface="verdana"/>
              </a:rPr>
              <a:t> </a:t>
            </a:r>
            <a:r>
              <a:rPr lang="en-US" dirty="0" err="1">
                <a:solidFill>
                  <a:srgbClr val="000000"/>
                </a:solidFill>
                <a:latin typeface="verdana"/>
              </a:rPr>
              <a:t>Hochmair-Desoyer</a:t>
            </a:r>
            <a:r>
              <a:rPr lang="en-US" dirty="0">
                <a:solidFill>
                  <a:srgbClr val="000000"/>
                </a:solidFill>
                <a:latin typeface="verdana"/>
              </a:rPr>
              <a:t> (Cochlea implant).</a:t>
            </a:r>
          </a:p>
          <a:p>
            <a:endParaRPr lang="uk-UA" dirty="0"/>
          </a:p>
        </p:txBody>
      </p:sp>
    </p:spTree>
    <p:extLst>
      <p:ext uri="{BB962C8B-B14F-4D97-AF65-F5344CB8AC3E}">
        <p14:creationId xmlns:p14="http://schemas.microsoft.com/office/powerpoint/2010/main" val="13281469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en-US" b="1" dirty="0">
                <a:solidFill>
                  <a:srgbClr val="274E90"/>
                </a:solidFill>
                <a:latin typeface="verdana"/>
              </a:rPr>
              <a:t>Arts &amp; </a:t>
            </a:r>
            <a:r>
              <a:rPr lang="en-US" b="1" dirty="0" smtClean="0">
                <a:solidFill>
                  <a:srgbClr val="274E90"/>
                </a:solidFill>
                <a:latin typeface="verdana"/>
              </a:rPr>
              <a:t>Culture</a:t>
            </a:r>
            <a:endParaRPr lang="uk-UA" dirty="0"/>
          </a:p>
        </p:txBody>
      </p:sp>
      <p:sp>
        <p:nvSpPr>
          <p:cNvPr id="3" name="Объект 2"/>
          <p:cNvSpPr>
            <a:spLocks noGrp="1"/>
          </p:cNvSpPr>
          <p:nvPr>
            <p:ph idx="1"/>
          </p:nvPr>
        </p:nvSpPr>
        <p:spPr>
          <a:xfrm>
            <a:off x="31220" y="1340768"/>
            <a:ext cx="8573228" cy="5328592"/>
          </a:xfrm>
        </p:spPr>
        <p:txBody>
          <a:bodyPr>
            <a:normAutofit/>
          </a:bodyPr>
          <a:lstStyle/>
          <a:p>
            <a:r>
              <a:rPr lang="en-US" dirty="0">
                <a:solidFill>
                  <a:srgbClr val="000000"/>
                </a:solidFill>
                <a:latin typeface="verdana"/>
              </a:rPr>
              <a:t>The TU Wien is situated in the very heart of Vienna, in the pulsating cultural </a:t>
            </a:r>
            <a:r>
              <a:rPr lang="en-US" dirty="0" err="1">
                <a:solidFill>
                  <a:srgbClr val="000000"/>
                </a:solidFill>
                <a:latin typeface="verdana"/>
              </a:rPr>
              <a:t>centre</a:t>
            </a:r>
            <a:r>
              <a:rPr lang="en-US" dirty="0">
                <a:solidFill>
                  <a:srgbClr val="000000"/>
                </a:solidFill>
                <a:latin typeface="verdana"/>
              </a:rPr>
              <a:t> of town. Within easy walking distance are the Opera House, the art nouveau Secession building, the </a:t>
            </a:r>
            <a:r>
              <a:rPr lang="en-US" dirty="0" err="1">
                <a:solidFill>
                  <a:srgbClr val="000000"/>
                </a:solidFill>
                <a:latin typeface="verdana"/>
              </a:rPr>
              <a:t>Musikverein</a:t>
            </a:r>
            <a:r>
              <a:rPr lang="en-US" dirty="0">
                <a:solidFill>
                  <a:srgbClr val="000000"/>
                </a:solidFill>
                <a:latin typeface="verdana"/>
              </a:rPr>
              <a:t>, home of the Vienna Philharmonic, from which the New Year’s Concert is annually broadcast around the globe, and the splendid baroque </a:t>
            </a:r>
            <a:r>
              <a:rPr lang="en-US" dirty="0" err="1">
                <a:solidFill>
                  <a:srgbClr val="000000"/>
                </a:solidFill>
                <a:latin typeface="verdana"/>
              </a:rPr>
              <a:t>Karlskirche</a:t>
            </a:r>
            <a:r>
              <a:rPr lang="en-US" dirty="0">
                <a:solidFill>
                  <a:srgbClr val="000000"/>
                </a:solidFill>
                <a:latin typeface="verdana"/>
              </a:rPr>
              <a:t> (Church of St. Charles). The TU Wien features its own two orchestras, Vienna’s oldest ball (TU-Ball) and a public debate series (TU Forum).</a:t>
            </a:r>
            <a:endParaRPr lang="uk-UA" dirty="0"/>
          </a:p>
        </p:txBody>
      </p:sp>
    </p:spTree>
    <p:extLst>
      <p:ext uri="{BB962C8B-B14F-4D97-AF65-F5344CB8AC3E}">
        <p14:creationId xmlns:p14="http://schemas.microsoft.com/office/powerpoint/2010/main" val="1227383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6858000" y="332656"/>
            <a:ext cx="2286000" cy="646331"/>
          </a:xfrm>
          <a:prstGeom prst="rect">
            <a:avLst/>
          </a:prstGeom>
        </p:spPr>
        <p:txBody>
          <a:bodyPr>
            <a:spAutoFit/>
          </a:bodyPr>
          <a:lstStyle/>
          <a:p>
            <a:r>
              <a:rPr lang="en-US" b="0" i="0" dirty="0" smtClean="0">
                <a:solidFill>
                  <a:srgbClr val="000000"/>
                </a:solidFill>
                <a:effectLst/>
                <a:latin typeface="verdana"/>
              </a:rPr>
              <a:t>Vienna’s oldest ball (TU-Ball)</a:t>
            </a:r>
            <a:endParaRPr lang="uk-UA" dirty="0"/>
          </a:p>
        </p:txBody>
      </p:sp>
      <p:pic>
        <p:nvPicPr>
          <p:cNvPr id="5122" name="Picture 2" descr="C:\Users\Саша\Desktop\634449918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052736"/>
            <a:ext cx="8207972" cy="55814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40917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en-US" b="1" dirty="0">
                <a:solidFill>
                  <a:srgbClr val="274E90"/>
                </a:solidFill>
                <a:latin typeface="verdana"/>
              </a:rPr>
              <a:t>Service </a:t>
            </a:r>
            <a:r>
              <a:rPr lang="en-US" b="1" dirty="0" smtClean="0">
                <a:solidFill>
                  <a:srgbClr val="274E90"/>
                </a:solidFill>
                <a:latin typeface="verdana"/>
              </a:rPr>
              <a:t>providers</a:t>
            </a:r>
            <a:endParaRPr lang="uk-UA" dirty="0"/>
          </a:p>
        </p:txBody>
      </p:sp>
      <p:sp>
        <p:nvSpPr>
          <p:cNvPr id="3" name="Объект 2"/>
          <p:cNvSpPr>
            <a:spLocks noGrp="1"/>
          </p:cNvSpPr>
          <p:nvPr>
            <p:ph idx="1"/>
          </p:nvPr>
        </p:nvSpPr>
        <p:spPr/>
        <p:txBody>
          <a:bodyPr>
            <a:normAutofit lnSpcReduction="10000"/>
          </a:bodyPr>
          <a:lstStyle/>
          <a:p>
            <a:pPr algn="ctr"/>
            <a:r>
              <a:rPr lang="en-US" dirty="0">
                <a:solidFill>
                  <a:srgbClr val="000000"/>
                </a:solidFill>
                <a:latin typeface="verdana"/>
              </a:rPr>
              <a:t>The main task of the</a:t>
            </a:r>
            <a:r>
              <a:rPr lang="en-US" dirty="0">
                <a:solidFill>
                  <a:srgbClr val="003399"/>
                </a:solidFill>
                <a:latin typeface="verdana"/>
                <a:hlinkClick r:id="rId2"/>
              </a:rPr>
              <a:t> service units</a:t>
            </a:r>
            <a:r>
              <a:rPr lang="en-US" dirty="0">
                <a:solidFill>
                  <a:srgbClr val="000000"/>
                </a:solidFill>
                <a:latin typeface="verdana"/>
              </a:rPr>
              <a:t> is to efficiently support research and teaching as well as provision of services to the exterior. Apart from the IT Services and the library there are specific services for research, such as a microscopy </a:t>
            </a:r>
            <a:r>
              <a:rPr lang="en-US" dirty="0" err="1">
                <a:solidFill>
                  <a:srgbClr val="000000"/>
                </a:solidFill>
                <a:latin typeface="verdana"/>
              </a:rPr>
              <a:t>centre</a:t>
            </a:r>
            <a:r>
              <a:rPr lang="en-US" dirty="0">
                <a:solidFill>
                  <a:srgbClr val="000000"/>
                </a:solidFill>
                <a:latin typeface="verdana"/>
              </a:rPr>
              <a:t> (USTEM), a low temperature unit and a clean room laboratory. Teaching will be supported by the Department for Studies and Examinations and the Teaching Support Center. The offers of the Continuing Education Center, Research and Transfer Support and the Public Relations Office are orientated overwhelmingly to the exterior. Services are also offered for </a:t>
            </a:r>
            <a:r>
              <a:rPr lang="en-US" dirty="0" err="1">
                <a:solidFill>
                  <a:srgbClr val="000000"/>
                </a:solidFill>
                <a:latin typeface="verdana"/>
              </a:rPr>
              <a:t>internationalisation</a:t>
            </a:r>
            <a:r>
              <a:rPr lang="en-US" dirty="0">
                <a:solidFill>
                  <a:srgbClr val="000000"/>
                </a:solidFill>
                <a:latin typeface="verdana"/>
              </a:rPr>
              <a:t> as well as for our alumnae and alumni.</a:t>
            </a:r>
            <a:endParaRPr lang="uk-UA" dirty="0"/>
          </a:p>
        </p:txBody>
      </p:sp>
    </p:spTree>
    <p:extLst>
      <p:ext uri="{BB962C8B-B14F-4D97-AF65-F5344CB8AC3E}">
        <p14:creationId xmlns:p14="http://schemas.microsoft.com/office/powerpoint/2010/main" val="34174715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en-US" b="1" dirty="0" smtClean="0">
                <a:solidFill>
                  <a:srgbClr val="274E90"/>
                </a:solidFill>
                <a:latin typeface="verdana"/>
              </a:rPr>
              <a:t>Employees</a:t>
            </a:r>
            <a:endParaRPr lang="uk-UA" dirty="0"/>
          </a:p>
        </p:txBody>
      </p:sp>
      <p:sp>
        <p:nvSpPr>
          <p:cNvPr id="3" name="Объект 2"/>
          <p:cNvSpPr>
            <a:spLocks noGrp="1"/>
          </p:cNvSpPr>
          <p:nvPr>
            <p:ph idx="1"/>
          </p:nvPr>
        </p:nvSpPr>
        <p:spPr>
          <a:xfrm>
            <a:off x="107504" y="4725144"/>
            <a:ext cx="9036496" cy="2132856"/>
          </a:xfrm>
        </p:spPr>
        <p:txBody>
          <a:bodyPr>
            <a:normAutofit/>
          </a:bodyPr>
          <a:lstStyle/>
          <a:p>
            <a:pPr algn="ctr"/>
            <a:r>
              <a:rPr lang="en-US" sz="2000" dirty="0" smtClean="0">
                <a:solidFill>
                  <a:srgbClr val="000000"/>
                </a:solidFill>
                <a:latin typeface="verdana"/>
              </a:rPr>
              <a:t>The </a:t>
            </a:r>
            <a:r>
              <a:rPr lang="en-US" sz="2000" dirty="0">
                <a:solidFill>
                  <a:srgbClr val="000000"/>
                </a:solidFill>
                <a:latin typeface="verdana"/>
              </a:rPr>
              <a:t>Vienna University of Technology is also dedicated to training apprentices. Extensive implementation of job planning and review meetings and an adequate training and further education offer should help to optimally promote the employees. It is also a great challenge to ensure equal chances for both genders.</a:t>
            </a:r>
            <a:endParaRPr lang="uk-UA" sz="2000" dirty="0"/>
          </a:p>
        </p:txBody>
      </p:sp>
      <p:pic>
        <p:nvPicPr>
          <p:cNvPr id="6146" name="Picture 2" descr="C:\Users\Саша\Desktop\c91faafeef.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264781"/>
            <a:ext cx="4337418" cy="3246086"/>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4572000" y="1340768"/>
            <a:ext cx="4572000" cy="3170099"/>
          </a:xfrm>
          <a:prstGeom prst="rect">
            <a:avLst/>
          </a:prstGeom>
        </p:spPr>
        <p:txBody>
          <a:bodyPr>
            <a:spAutoFit/>
          </a:bodyPr>
          <a:lstStyle/>
          <a:p>
            <a:r>
              <a:rPr lang="en-US" sz="2000" dirty="0" smtClean="0">
                <a:solidFill>
                  <a:srgbClr val="000000"/>
                </a:solidFill>
                <a:latin typeface="verdana"/>
              </a:rPr>
              <a:t>In an expert </a:t>
            </a:r>
            <a:r>
              <a:rPr lang="en-US" sz="2000" dirty="0" err="1" smtClean="0">
                <a:solidFill>
                  <a:srgbClr val="000000"/>
                </a:solidFill>
                <a:latin typeface="verdana"/>
              </a:rPr>
              <a:t>organisation</a:t>
            </a:r>
            <a:r>
              <a:rPr lang="en-US" sz="2000" dirty="0" smtClean="0">
                <a:solidFill>
                  <a:srgbClr val="000000"/>
                </a:solidFill>
                <a:latin typeface="verdana"/>
              </a:rPr>
              <a:t> the employees are the crucial “capital”. Correspondingly personnel recruitment and development are very significant for success. Numerous awards show the quality of the scientists.   Also the demands on “general personnel” have risen with autonomy. </a:t>
            </a:r>
            <a:endParaRPr lang="uk-UA" sz="2000" dirty="0"/>
          </a:p>
        </p:txBody>
      </p:sp>
    </p:spTree>
    <p:extLst>
      <p:ext uri="{BB962C8B-B14F-4D97-AF65-F5344CB8AC3E}">
        <p14:creationId xmlns:p14="http://schemas.microsoft.com/office/powerpoint/2010/main" val="12679004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Ясность">
  <a:themeElements>
    <a:clrScheme name="Ясность">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Классическая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Ясность">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17</TotalTime>
  <Words>618</Words>
  <Application>Microsoft Office PowerPoint</Application>
  <PresentationFormat>Экран (4:3)</PresentationFormat>
  <Paragraphs>27</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Ясность</vt:lpstr>
      <vt:lpstr>Презентация PowerPoint</vt:lpstr>
      <vt:lpstr>About TU Wien</vt:lpstr>
      <vt:lpstr>Studies</vt:lpstr>
      <vt:lpstr>Research</vt:lpstr>
      <vt:lpstr>Alumnae and Alumni</vt:lpstr>
      <vt:lpstr>Arts &amp; Culture</vt:lpstr>
      <vt:lpstr>Презентация PowerPoint</vt:lpstr>
      <vt:lpstr>Service providers</vt:lpstr>
      <vt:lpstr>Employees</vt:lpstr>
      <vt:lpstr>Cooperation</vt:lpstr>
      <vt:lpstr>International</vt:lpstr>
      <vt:lpstr>History</vt:lpstr>
      <vt:lpstr>Презентация PowerPoint</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Саша</dc:creator>
  <cp:lastModifiedBy>Саша</cp:lastModifiedBy>
  <cp:revision>2</cp:revision>
  <dcterms:created xsi:type="dcterms:W3CDTF">2014-10-07T20:10:33Z</dcterms:created>
  <dcterms:modified xsi:type="dcterms:W3CDTF">2014-10-07T20:28:30Z</dcterms:modified>
</cp:coreProperties>
</file>