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2" r:id="rId14"/>
    <p:sldId id="270" r:id="rId15"/>
    <p:sldId id="271" r:id="rId16"/>
    <p:sldId id="266" r:id="rId17"/>
    <p:sldId id="267" r:id="rId18"/>
    <p:sldId id="274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-228600"/>
            <a:ext cx="7406640" cy="1472184"/>
          </a:xfrm>
        </p:spPr>
        <p:txBody>
          <a:bodyPr/>
          <a:lstStyle/>
          <a:p>
            <a:r>
              <a:rPr lang="ru-RU" dirty="0" smtClean="0"/>
              <a:t>Валерий Яковлевич Брюсов</a:t>
            </a:r>
            <a:endParaRPr lang="ru-RU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4800600" y="1676400"/>
            <a:ext cx="4495800" cy="54102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Мой разум! Ты стенами строгими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Мне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все пределы заградил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Напрасно разными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дорогами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Стремлюсь я, до упадка сил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Мои безумные видения Законам подчиняешь ты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 в темных безднах исступления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Проводишь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прочные мосты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1900 г.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4" name="Picture 2" descr="File:Vrubel Bryus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845" y="1295400"/>
            <a:ext cx="3754755" cy="5562600"/>
          </a:xfrm>
          <a:prstGeom prst="rect">
            <a:avLst/>
          </a:prstGeom>
          <a:noFill/>
        </p:spPr>
      </p:pic>
      <p:sp>
        <p:nvSpPr>
          <p:cNvPr id="13316" name="AutoShape 4" descr="data:image/jpeg;base64,/9j/4AAQSkZJRgABAQAAAQABAAD/2wCEAAkGBxQTEhQUEhMWFBQXGBQYFxgYGBQXGBcaGBgYFxcaGBQYHCggGholHBQXITEhJSkrLi4uFx8zODMsNygtLisBCgoKBQUFDgUFDisZExkrKysrKysrKysrKysrKysrKysrKysrKysrKysrKysrKysrKysrKysrKysrKysrKysrK//AABEIAQkAvgMBIgACEQEDEQH/xAAcAAABBQEBAQAAAAAAAAAAAAADAQIEBQYABwj/xABAEAABAwIDBQYDBQcDBAMAAAABAAIRAyEEMUEFElFhcQYTgZGh8CKxwQcyQtHhFCMzUnKC8UNisiRzksIWNFP/xAAUAQEAAAAAAAAAAAAAAAAAAAAA/8QAFBEBAAAAAAAAAAAAAAAAAAAAAP/aAAwDAQACEQMRAD8AzPdj3ouFEeKIW2THWzz+fNA2vRHhmhijePRLiH5cElN0HOUDmMGV051OPmlaUoQI1nFEbTEFMfnxlGomY98kCuo8ZulawZKQTxGR+aYI0QAqtAQmmMkSs9Q6roPXTkUEkHPOSlbaCo9KpCbVq9eKA1WvNkCoeH09whvfqmlyAhIOuSXdBQQRkZR6bPPKEDms6qRRbe3FDp3m03Uym26A4bAFveqeyDl/gJGge+Sk0mfogY0cNPNGaCOaJugDmmATkgo3oIPTLVPn376odUA5IB1DOfgnNjRNESFNw7JmAgYG2S7nvmp1PDao9TBbo5oKksT2Wty/VPeOaaGygUPTC8mQn7kWNkys7hYcEAnnTiPd0B/v5X8k55m0dfPS6a94AEZ3nPigC48dUwPhEInTkb5+CA4CPoPzQK48UvC36pgZHl4Je8080BmA6ZQR4Zo7GD3b0Uem8KxaMrcPEcEHYdnE5hTqTc4MRHyUdtMgSFLpuIFhyv8AkgRkDQ62IR6dQDjnl81EfwyvKY6qGhBMqVborniyrWYmUVlQnIIK6qL25oLypz8OVHfR4lAGi29+at8A+w5KDSpwrHCtva9ggsqJvlmj12gjK/FLhaXw9EXc8kGfxWHMmx5Jgp8tIWiOHBz8FDxlKnRbv1nhrbQSbnoNUEJmDkA8lAr0+AiEzHdtGAlmHpE2+8+w8GhUtfb1Z5kkDoBogsalG068kx1IiVUP2hVN94n5eSJR2m8fevzQSarc80gbZSMK0VWlzLubnz/VRw2LHNAjxAuUxttPJKXJGu4RbNARvOLcFYU6sgD35qsFSLcVIZVMXQWovBRDUjK+ag0qwOfJGFdoHkgR2JJEe/NRataTcIlVyAGz0QFpkj3oiCqRkmNGXNO0hBbiCOtlEr04RcMDN1JxFOyCBTZcKdgaCayiLKww7bDmglU7WhFptJQosIzyQsdjO6pPqOtA045D1QRtvbfp4ZsCH1Tk2cubivO9oY2pXf3lVxc7TgBwaNAm16xeS5xJJMmdf1TGcEHMHkigCNUzRKwoCho1RaR0AHvkjbLod7UDXWmy2uzezVFsE/EbZAG/6IKHs7QNJ4qljg3J3wvLY42C7tHTpGoH0XBzHjetfU5HSRBXqGxHNpEAARkclQdvex4DTicI0CmATVpNH3dS9gGnEaIPN6gSF0GeK6oEw9L3hBxN8/8ACeHBAnXjxTt5BJpvy9ZRA+fG6js5pGygl79lwPVBpaz89U4Ok3QSad052hTKZ5p741ugvMKBCPUZITcM0RKlj7troAU6Y81OpstCjUmqXTKBwkrNfaDiC2nSYPxkk9GxHqVpg/MdOiw/2g1JrU2zlTy6n9EGbEX9EoKRvyShqBQ9ObdDRGj9UE/ZNbdeCt5gtpC0kXj9V5xhXXzhXmzsYffFB6nhd0iZV7gsSLCLaj81gNjbUFgfPgtdh6uXO6DzDtzsb9lxT6bR+7d8dP8Apdp/a4OHks090L2nt/sxuKwXeNgVKEvBOrR99s9LjmF4u74veSAZ5acU4GNV2nv1Tp9hBzRz6IjxdCDUQ1JAtcTcZmTr0yCBWthLITWuuiADnb34oFa7mjtdKjG3onNCDXUdJUrkhUaakNHgg4DJGpxomBqdTagdTZdYrt/horU3/heyAebTceq22vuFTdscJ3mGkZ0nB/gfhPz9EHnob75JwCcAnbqBnBNV9hRTa072GFWPvFz3g/27uSBXwlF7N+lvNOrHEHdjg7VBW0QZWgwuCO7bXzVDRBBha3ZVQQAgbTDqeU2XYNmJxdWG1u5Y0SXE7rWtGZJWkwuBbVsYT8L2SlxYYLSLNdO6c5DhqCCgp2NxQo49gxnf06dODA3t8OLbtOYEG6x4ZlHBelDZpwDxWpf3szBGojhCpe1uwGd3+2YNv/Tu/iUxM0XHMgf/AJn0QY3cgXhc7/Kc4pCyRdAgGaVreiI2nMZ55rhT4oGiLaQiAJwZyT20kAzJ9FIpttAQQborHWQbVlrBEDUjRkudyQcWT6Igb4ptPyCIzxQcG+H6KPteiThq8Xd3b4HH3dToyR8Obyg8aSn6QtL232J3NYVGAd3VJIAEbjvxN8rjxWccEGk2VvVO8fTHxBjTAjMgNJIPMeqrNm0mmt3dRxaHEyeDtF2xceaL5+KIIO6YcAc+R6FaDC4D9oaQDRrZ7jngtqsPAlpGvGQgzW0cMKbiAZHsKTszHbvggYtxJ+KS6TOokWPqCgMF7eiDd7E2w0GJAW8wGJD2i4J0Ot14thmkQQSttsLHOYBefyQXXbnE93h3OiZIbPX/AAs32Y7QtwrQXmQ6wbmXzpu6q67T4+k/CPFcwI+EA3kZELyzZTy6tTm4DgI1gnRBbdpGUW4usMN/CkED+UkAvYOQcSPBRKTeHqpW2tndzVLRJbmJF73glR6bo4QglUsKubhfObJtB59lTsODPu6ANLAEzeOCJi8LA5q2o00LaFK2SDOmn6rm0Y081Ytw8jxlEFMINQxlk51JFAtkla1ABjFKbTEJW00TdQNEaBKxsFPFM5SjU2AIAY7ZzcRQqUXCd4S0/wArm3aR5Lxx1ODleTPhb5yvaMdj6eGpmrVO60ERaSSTYAakrAdptju7ypXY0929xeQP9PevcDQzmgzDQTZEdhtQYPEEhF7mLwpTGyIQV1JsC5j80akZOqZVpwU0O4FBbYRwyVvhsUG2nJZWniNRPBNdiHRqgNtvEOq1Hb192wvaEXAYY0w2pEtmOEGJAn1VaXXErXvf/wBEWtu0OY7oZAIjjCCs2hj3137zrWAjTwQmsnnoua3jyVhh8OM4QR6FEg3EKwpU7QitogD3CMyEE7BUSVYV9nBw9womz68ECyumuQZyps8t8+Ci1KK1rgDp1QX7PByQIBwRBS8kRlJGa2QPFBDc26Ixt+SJ3Y4IjWoEps1UhrZtCfRp8s1W9qtttwdIH71Z4cKbeHF55D1KDE/aLtMVKzKTDIoyXZx3hvA6AAeJWo7K7WZiaeYFVoAe3XgSAc2leYESSSd4m5JzJNyTzTsJiX0nh9Jxa9uRHu45IPVto9jKFU7zf3L/APZemetPTwKzuI7C4tklrW1W8WET/wCDoK0nY7tfTxIbTfFOvkBPwvjVh48lsKchB4TtbZNSnd1NzeTmkfMKv7mBY+WcBfQ4dOdxzuPIrF9v9lU6j8HRp02MfXrwXNa1p3AAXyQNASfBB5NUwzxfddByMGCOKE7JelfaDVFLGU6IhtLuKbWDRpBdA8bLKY7CsOYv70QZxpWjw+OJwm4dHtBPIS4SPqqyrgT+EiJ1slw1DdzQTKLxneVaUHjLxCqme/BSKVozQW08rp1JsnRDou5IwBN+qCwwbNSrFtaFTUapyJRn1ToguKeICkU32WfoVjZXGHqyMkE/cRHNtKIGDyRPBBEZSUqhQkhSKVDKLlYztV2sc0uoYVwbBIfUGZ4hh4aSgte0faqlhQWUwKtf+UH4Wf1u/wDULy/H4ypWqOqVXbz3ZnQcABoOS7d/X/KaaKAIaOGaaW+yjtbF124EEdrb8Dy85kLbdn/tErUgKden37RYPB3agGUEmzvGDzWP3Ak3ffFB7Hs7txgKtu+7p38tUObf+uN0+aJWxFF+NZXdVZ3OGw73b+80tDqrosQc91h8wvGA0GBCa0Fsg5HOMkGoobRZj8bX71zWd817KJfYN3oayOBhvmVTV2VPiaZFWm4se0/zNMGPJQiwD5gn0U6pjjWrF7vvVA3fMZvbYO5ExPWUEQ4t0fOyczEnMQYuWkacUetQ7xpe21Rv3xGcfiA+ahUpBnziEE7fYYIOYsEZnJVdOA5vIq5wLhUEgRBy4IJVA2sbqa02TMPSjh7OikMpoBgTn76pZyRm01woaZoB4Z5JK0GBpfCq7CUZJsrmjTLRwQWUSUWmydE1jeNo14DXwWM7S9qu8DqWHlrDIc/V4/2gZNPmUB+1XasmaOGd8Nw+qMzxaw8OLliC33+SI1tkoHHNADcv6hJuopQyeF0HBi4CE4j3kuiyAdRo9/VRgOCnBg6oRp5Tz9EEfcRTcRp9dPVOSOCDf1ezGFxGzG1cIZrU2y/i5wu9r2nI6jovOg6IPMEe/BXHZ/bVTC1d9lwbPYfuvbqCOPAqvxTQHuLPukkidASSB6oLHFmHNqM/EAbazb5hQv2JziXABnKcuin7P+OjEXZvgf8AIfVDwVaRBMBBV91J4HLxupeyXFge4QSBkdbpMdS3X6XAPK6DTcYjjKDXYN++xrwLO+liFJZSVNsTaABbRcbQSORJkLR06XFA1mHGuaPh8LMWXNBkKdRZAQMo4UC6lNampN7ggi9uMWWYYtaYNRwb/aPiN/Aea89aDktv9oDf3VPX4z5bqxIQIWhd79lIVzigY9u8gk8vf1Rimvb8rIEA6WXbyaD7yShA1shPLheRx8EkFI6Rn6IO1TSxOD598Urx+qARbxySOkok+/VCfdBYbCxG5UI4x/n1S1aRpuMi2l4UHCvg+BVsf3jJ8OhCCDjH7wBMWMfWEAaJzrAjogh6CTRPxAgcPSy2GA2k2pIyLYHX9VksFhn1Htay7ncTAHM8AtBtPstVp027rw51R4buAFpEX3gZysgvGyPeSmU69lVd1UoU2muWRLWEz8QccpHA8UUuj0QTn1yiUnqtDzKm0Da6APbx4/Z2jU1GxygEn0WFW97Y0gcNvatew+ctPzWALeCBSeGaERyTnlMJzQckDjp6JHWCZeyBz4zJvn+abSM/JKRIiUBxLfhjVBJH1lNN0IuN/Tkl7zL9EHPEc9Um+ciuJmwtZMdrfgPXggJbNNc4FMDtPzvmmygc1TMLiN2RxULILpQT8VGY8f8AKhyiGrLYzTaQktA8s0G+7CYWk2karnNJgl86NGnvir7Y1bvSariJMwNKbM4E+Z4rLVaO5Qp0qbfjqmXEaMFyCOZgeauMTNKnRpCzqhL3xnuN08XQgusVRbiGHvQO7kEAibCwJ4k/VYg4h2He6jiGlkkupSd6aZJDbjURHktZTxMPpUHOgu/eu3jk0WYJ4lxn+0rK/ajjA/EUabYPd0yXOF7vdMSOAbPigsAcii06g4rzfvnAg7ziRrJOS2Wxto94CDZ4ieY4oNNtynv4eswZlpI6tO8PkvNgYv5L0mvibngfqvOcXTLHObwJH5HyhAInXJDqPQzUSOJvzQOBS+PMIIqR7+qGag6IJHecPFLY58FHDk9p/RAzcSE6dURxUd7s+CAozXc/VBnVFY+9rIGnJK0pKw4FAB4IDtKfmgtdKdvAXcTHIXjxQPkcYV72QxLGVN544xa3NSNgbIwOKAZTxTqNc5Mr027rjwa4Ov5yh7a2XWwjxTrCJ+6c6b4z3XceRug0f/yWm2rvEbwaPhDRmTqqLtD2iq1qrX0SKTQ3dGrjeSSclT1cUINoP6KNUrSgPidpVySajnP3ol0ySBkJ4XNlF3/d011a0T0SSCgR7U0Vy02MeYXFxFkyq5B6NWxN5OSotu0/9TPR3yBUo1Lm/H36INZ8iDecwgz0IdUyi4thYY00KjPcSg7kmF/NI98ZILnoDd4Onimd8feqAQnIC94TEogeYUcE/qua++qA54hMJSg/nZW+xezFXEt3mvYxkxJubZ2HggqC+3NTNi7Hq4k7tFhIH3nmzB1P0C1GzuyNKm8d6e94gjdbnwGfitsK7Q0NpgNa0Wa0AADoEFLsj7OcOAHYh76pi7Wnu2z1F1cYnsbg3NgUA2LTLjYcyVOwmLmQpHfWQeWdreyYo3pyWXifktH2M2mNpYSrgcWZq0wCx/4t0fcfJ/E02PEK+2tTa+m4EaW6ryrZW0Dhdo0qgNm1A1+gLX/C4HlefBBD2nRfSqOpVBD6bixw5jXoc/FRAVuvtbwIZiadYf6rCHHi6naepaR5LAAoJBckc8gZIJfyXF3PVA8PJ8rFMqVYt71SO80I31QbSvZx6n5lJUdpqnYwfE4f7nfMqI510AcUzeEewdFT17Dnqrsnlx981WbToy3fGhv04oK4uSZHqmd5qEwVvmgNCa54QS6/JLvf4QFcZSBCL0hqoJTag1sFddnO0P7MXiC9joMCBDhr5LNd4nd4g9P2XtpuJ3iPh3YsY3jOvRXVKpYx4rx+linNuxxY7iDHsK3wnaeuyzyKg52PWQg9FwuL+OC63FGxnaGnQMVHW8153V7VGZFMA8QSfos9i8W+o4uc8kn06BB6Nt3tmHCKVmnVec42sXuLtSZTsHiWzFQOc0j8JgjmJspDsJRf/DrgG9qgLD/5ZIPRPtBrCvsvB18zNIz/AFUy0+q8yLoW8oNL9h1aZc15pOEQQ4N3XTY82lefAzkgID1TtCUJIOvyQPc5MqWXA3zz0n6BaLZfZN9QTWcKQiwN3eI0CC+xRBe/k5//ACKrq4+LNSq/8Sp/W7/kVFxGY6II1VxQTJBBRamY6/RMq6oM1VdDnNyhNc6+nRM2r/Hd0auqfe8EDyfku7xMOSYffmgc6oEwvCdUUal+SCS1/NcXoIz81zsh0QSQ/miMqwFHZr1HySHMdSglioCEzeCiDN3VFp5oDF4THPnwTHfeHj8ko+6ev0QSKOMc1rmte5rXRvAEgO4SNUJ9YDM2iUlLP3wUPE6oNLs/sxiKl3N7phAIc/Mg3s0aRxWg2Z2SotH70uqG2u4B0i58Vc4H/wCthv8AtUv+KOgjYPZtCid6nSaHDUy4joSiPdN7lL+X1X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data:image/jpeg;base64,/9j/4AAQSkZJRgABAQAAAQABAAD/2wCEAAkGBxQTEhQUEhMWFBQXGBQYFxgYGBQXGBcaGBgYFxcaGBQYHCggGholHBQXITEhJSkrLi4uFx8zODMsNygtLisBCgoKBQUFDgUFDisZExkrKysrKysrKysrKysrKysrKysrKysrKysrKysrKysrKysrKysrKysrKysrKysrKysrK//AABEIAQkAvgMBIgACEQEDEQH/xAAcAAABBQEBAQAAAAAAAAAAAAADAQIEBQYABwj/xABAEAABAwIDBQYDBQcDBAMAAAABAAIRAyEEMUEFElFhcQYTgZGh8CKxwQcyQtHhFCMzUnKC8UNisiRzksIWNFP/xAAUAQEAAAAAAAAAAAAAAAAAAAAA/8QAFBEBAAAAAAAAAAAAAAAAAAAAAP/aAAwDAQACEQMRAD8AzPdj3ouFEeKIW2THWzz+fNA2vRHhmhijePRLiH5cElN0HOUDmMGV051OPmlaUoQI1nFEbTEFMfnxlGomY98kCuo8ZulawZKQTxGR+aYI0QAqtAQmmMkSs9Q6roPXTkUEkHPOSlbaCo9KpCbVq9eKA1WvNkCoeH09whvfqmlyAhIOuSXdBQQRkZR6bPPKEDms6qRRbe3FDp3m03Uym26A4bAFveqeyDl/gJGge+Sk0mfogY0cNPNGaCOaJugDmmATkgo3oIPTLVPn376odUA5IB1DOfgnNjRNESFNw7JmAgYG2S7nvmp1PDao9TBbo5oKksT2Wty/VPeOaaGygUPTC8mQn7kWNkys7hYcEAnnTiPd0B/v5X8k55m0dfPS6a94AEZ3nPigC48dUwPhEInTkb5+CA4CPoPzQK48UvC36pgZHl4Je8080BmA6ZQR4Zo7GD3b0Uem8KxaMrcPEcEHYdnE5hTqTc4MRHyUdtMgSFLpuIFhyv8AkgRkDQ62IR6dQDjnl81EfwyvKY6qGhBMqVborniyrWYmUVlQnIIK6qL25oLypz8OVHfR4lAGi29+at8A+w5KDSpwrHCtva9ggsqJvlmj12gjK/FLhaXw9EXc8kGfxWHMmx5Jgp8tIWiOHBz8FDxlKnRbv1nhrbQSbnoNUEJmDkA8lAr0+AiEzHdtGAlmHpE2+8+w8GhUtfb1Z5kkDoBogsalG068kx1IiVUP2hVN94n5eSJR2m8fevzQSarc80gbZSMK0VWlzLubnz/VRw2LHNAjxAuUxttPJKXJGu4RbNARvOLcFYU6sgD35qsFSLcVIZVMXQWovBRDUjK+ag0qwOfJGFdoHkgR2JJEe/NRataTcIlVyAGz0QFpkj3oiCqRkmNGXNO0hBbiCOtlEr04RcMDN1JxFOyCBTZcKdgaCayiLKww7bDmglU7WhFptJQosIzyQsdjO6pPqOtA045D1QRtvbfp4ZsCH1Tk2cubivO9oY2pXf3lVxc7TgBwaNAm16xeS5xJJMmdf1TGcEHMHkigCNUzRKwoCho1RaR0AHvkjbLod7UDXWmy2uzezVFsE/EbZAG/6IKHs7QNJ4qljg3J3wvLY42C7tHTpGoH0XBzHjetfU5HSRBXqGxHNpEAARkclQdvex4DTicI0CmATVpNH3dS9gGnEaIPN6gSF0GeK6oEw9L3hBxN8/8ACeHBAnXjxTt5BJpvy9ZRA+fG6js5pGygl79lwPVBpaz89U4Ok3QSad052hTKZ5p741ugvMKBCPUZITcM0RKlj7troAU6Y81OpstCjUmqXTKBwkrNfaDiC2nSYPxkk9GxHqVpg/MdOiw/2g1JrU2zlTy6n9EGbEX9EoKRvyShqBQ9ObdDRGj9UE/ZNbdeCt5gtpC0kXj9V5xhXXzhXmzsYffFB6nhd0iZV7gsSLCLaj81gNjbUFgfPgtdh6uXO6DzDtzsb9lxT6bR+7d8dP8Apdp/a4OHks090L2nt/sxuKwXeNgVKEvBOrR99s9LjmF4u74veSAZ5acU4GNV2nv1Tp9hBzRz6IjxdCDUQ1JAtcTcZmTr0yCBWthLITWuuiADnb34oFa7mjtdKjG3onNCDXUdJUrkhUaakNHgg4DJGpxomBqdTagdTZdYrt/horU3/heyAebTceq22vuFTdscJ3mGkZ0nB/gfhPz9EHnob75JwCcAnbqBnBNV9hRTa072GFWPvFz3g/27uSBXwlF7N+lvNOrHEHdjg7VBW0QZWgwuCO7bXzVDRBBha3ZVQQAgbTDqeU2XYNmJxdWG1u5Y0SXE7rWtGZJWkwuBbVsYT8L2SlxYYLSLNdO6c5DhqCCgp2NxQo49gxnf06dODA3t8OLbtOYEG6x4ZlHBelDZpwDxWpf3szBGojhCpe1uwGd3+2YNv/Tu/iUxM0XHMgf/AJn0QY3cgXhc7/Kc4pCyRdAgGaVreiI2nMZ55rhT4oGiLaQiAJwZyT20kAzJ9FIpttAQQborHWQbVlrBEDUjRkudyQcWT6Igb4ptPyCIzxQcG+H6KPteiThq8Xd3b4HH3dToyR8Obyg8aSn6QtL232J3NYVGAd3VJIAEbjvxN8rjxWccEGk2VvVO8fTHxBjTAjMgNJIPMeqrNm0mmt3dRxaHEyeDtF2xceaL5+KIIO6YcAc+R6FaDC4D9oaQDRrZ7jngtqsPAlpGvGQgzW0cMKbiAZHsKTszHbvggYtxJ+KS6TOokWPqCgMF7eiDd7E2w0GJAW8wGJD2i4J0Ot14thmkQQSttsLHOYBefyQXXbnE93h3OiZIbPX/AAs32Y7QtwrQXmQ6wbmXzpu6q67T4+k/CPFcwI+EA3kZELyzZTy6tTm4DgI1gnRBbdpGUW4usMN/CkED+UkAvYOQcSPBRKTeHqpW2tndzVLRJbmJF73glR6bo4QglUsKubhfObJtB59lTsODPu6ANLAEzeOCJi8LA5q2o00LaFK2SDOmn6rm0Y081Ytw8jxlEFMINQxlk51JFAtkla1ABjFKbTEJW00TdQNEaBKxsFPFM5SjU2AIAY7ZzcRQqUXCd4S0/wArm3aR5Lxx1ODleTPhb5yvaMdj6eGpmrVO60ERaSSTYAakrAdptju7ypXY0929xeQP9PevcDQzmgzDQTZEdhtQYPEEhF7mLwpTGyIQV1JsC5j80akZOqZVpwU0O4FBbYRwyVvhsUG2nJZWniNRPBNdiHRqgNtvEOq1Hb192wvaEXAYY0w2pEtmOEGJAn1VaXXErXvf/wBEWtu0OY7oZAIjjCCs2hj3137zrWAjTwQmsnnoua3jyVhh8OM4QR6FEg3EKwpU7QitogD3CMyEE7BUSVYV9nBw9womz68ECyumuQZyps8t8+Ci1KK1rgDp1QX7PByQIBwRBS8kRlJGa2QPFBDc26Ixt+SJ3Y4IjWoEps1UhrZtCfRp8s1W9qtttwdIH71Z4cKbeHF55D1KDE/aLtMVKzKTDIoyXZx3hvA6AAeJWo7K7WZiaeYFVoAe3XgSAc2leYESSSd4m5JzJNyTzTsJiX0nh9Jxa9uRHu45IPVto9jKFU7zf3L/APZemetPTwKzuI7C4tklrW1W8WET/wCDoK0nY7tfTxIbTfFOvkBPwvjVh48lsKchB4TtbZNSnd1NzeTmkfMKv7mBY+WcBfQ4dOdxzuPIrF9v9lU6j8HRp02MfXrwXNa1p3AAXyQNASfBB5NUwzxfddByMGCOKE7JelfaDVFLGU6IhtLuKbWDRpBdA8bLKY7CsOYv70QZxpWjw+OJwm4dHtBPIS4SPqqyrgT+EiJ1slw1DdzQTKLxneVaUHjLxCqme/BSKVozQW08rp1JsnRDou5IwBN+qCwwbNSrFtaFTUapyJRn1ToguKeICkU32WfoVjZXGHqyMkE/cRHNtKIGDyRPBBEZSUqhQkhSKVDKLlYztV2sc0uoYVwbBIfUGZ4hh4aSgte0faqlhQWUwKtf+UH4Wf1u/wDULy/H4ypWqOqVXbz3ZnQcABoOS7d/X/KaaKAIaOGaaW+yjtbF124EEdrb8Dy85kLbdn/tErUgKden37RYPB3agGUEmzvGDzWP3Ak3ffFB7Hs7txgKtu+7p38tUObf+uN0+aJWxFF+NZXdVZ3OGw73b+80tDqrosQc91h8wvGA0GBCa0Fsg5HOMkGoobRZj8bX71zWd817KJfYN3oayOBhvmVTV2VPiaZFWm4se0/zNMGPJQiwD5gn0U6pjjWrF7vvVA3fMZvbYO5ExPWUEQ4t0fOyczEnMQYuWkacUetQ7xpe21Rv3xGcfiA+ahUpBnziEE7fYYIOYsEZnJVdOA5vIq5wLhUEgRBy4IJVA2sbqa02TMPSjh7OikMpoBgTn76pZyRm01woaZoB4Z5JK0GBpfCq7CUZJsrmjTLRwQWUSUWmydE1jeNo14DXwWM7S9qu8DqWHlrDIc/V4/2gZNPmUB+1XasmaOGd8Nw+qMzxaw8OLliC33+SI1tkoHHNADcv6hJuopQyeF0HBi4CE4j3kuiyAdRo9/VRgOCnBg6oRp5Tz9EEfcRTcRp9dPVOSOCDf1ezGFxGzG1cIZrU2y/i5wu9r2nI6jovOg6IPMEe/BXHZ/bVTC1d9lwbPYfuvbqCOPAqvxTQHuLPukkidASSB6oLHFmHNqM/EAbazb5hQv2JziXABnKcuin7P+OjEXZvgf8AIfVDwVaRBMBBV91J4HLxupeyXFge4QSBkdbpMdS3X6XAPK6DTcYjjKDXYN++xrwLO+liFJZSVNsTaABbRcbQSORJkLR06XFA1mHGuaPh8LMWXNBkKdRZAQMo4UC6lNampN7ggi9uMWWYYtaYNRwb/aPiN/Aea89aDktv9oDf3VPX4z5bqxIQIWhd79lIVzigY9u8gk8vf1Rimvb8rIEA6WXbyaD7yShA1shPLheRx8EkFI6Rn6IO1TSxOD598Urx+qARbxySOkok+/VCfdBYbCxG5UI4x/n1S1aRpuMi2l4UHCvg+BVsf3jJ8OhCCDjH7wBMWMfWEAaJzrAjogh6CTRPxAgcPSy2GA2k2pIyLYHX9VksFhn1Htay7ncTAHM8AtBtPstVp027rw51R4buAFpEX3gZysgvGyPeSmU69lVd1UoU2muWRLWEz8QccpHA8UUuj0QTn1yiUnqtDzKm0Da6APbx4/Z2jU1GxygEn0WFW97Y0gcNvatew+ctPzWALeCBSeGaERyTnlMJzQckDjp6JHWCZeyBz4zJvn+abSM/JKRIiUBxLfhjVBJH1lNN0IuN/Tkl7zL9EHPEc9Um+ciuJmwtZMdrfgPXggJbNNc4FMDtPzvmmygc1TMLiN2RxULILpQT8VGY8f8AKhyiGrLYzTaQktA8s0G+7CYWk2karnNJgl86NGnvir7Y1bvSariJMwNKbM4E+Z4rLVaO5Qp0qbfjqmXEaMFyCOZgeauMTNKnRpCzqhL3xnuN08XQgusVRbiGHvQO7kEAibCwJ4k/VYg4h2He6jiGlkkupSd6aZJDbjURHktZTxMPpUHOgu/eu3jk0WYJ4lxn+0rK/ajjA/EUabYPd0yXOF7vdMSOAbPigsAcii06g4rzfvnAg7ziRrJOS2Wxto94CDZ4ieY4oNNtynv4eswZlpI6tO8PkvNgYv5L0mvibngfqvOcXTLHObwJH5HyhAInXJDqPQzUSOJvzQOBS+PMIIqR7+qGag6IJHecPFLY58FHDk9p/RAzcSE6dURxUd7s+CAozXc/VBnVFY+9rIGnJK0pKw4FAB4IDtKfmgtdKdvAXcTHIXjxQPkcYV72QxLGVN544xa3NSNgbIwOKAZTxTqNc5Mr027rjwa4Ov5yh7a2XWwjxTrCJ+6c6b4z3XceRug0f/yWm2rvEbwaPhDRmTqqLtD2iq1qrX0SKTQ3dGrjeSSclT1cUINoP6KNUrSgPidpVySajnP3ol0ySBkJ4XNlF3/d011a0T0SSCgR7U0Vy02MeYXFxFkyq5B6NWxN5OSotu0/9TPR3yBUo1Lm/H36INZ8iDecwgz0IdUyi4thYY00KjPcSg7kmF/NI98ZILnoDd4Onimd8feqAQnIC94TEogeYUcE/qua++qA54hMJSg/nZW+xezFXEt3mvYxkxJubZ2HggqC+3NTNi7Hq4k7tFhIH3nmzB1P0C1GzuyNKm8d6e94gjdbnwGfitsK7Q0NpgNa0Wa0AADoEFLsj7OcOAHYh76pi7Wnu2z1F1cYnsbg3NgUA2LTLjYcyVOwmLmQpHfWQeWdreyYo3pyWXifktH2M2mNpYSrgcWZq0wCx/4t0fcfJ/E02PEK+2tTa+m4EaW6ryrZW0Dhdo0qgNm1A1+gLX/C4HlefBBD2nRfSqOpVBD6bixw5jXoc/FRAVuvtbwIZiadYf6rCHHi6naepaR5LAAoJBckc8gZIJfyXF3PVA8PJ8rFMqVYt71SO80I31QbSvZx6n5lJUdpqnYwfE4f7nfMqI510AcUzeEewdFT17Dnqrsnlx981WbToy3fGhv04oK4uSZHqmd5qEwVvmgNCa54QS6/JLvf4QFcZSBCL0hqoJTag1sFddnO0P7MXiC9joMCBDhr5LNd4nd4g9P2XtpuJ3iPh3YsY3jOvRXVKpYx4rx+linNuxxY7iDHsK3wnaeuyzyKg52PWQg9FwuL+OC63FGxnaGnQMVHW8153V7VGZFMA8QSfos9i8W+o4uc8kn06BB6Nt3tmHCKVmnVec42sXuLtSZTsHiWzFQOc0j8JgjmJspDsJRf/DrgG9qgLD/5ZIPRPtBrCvsvB18zNIz/AFUy0+q8yLoW8oNL9h1aZc15pOEQQ4N3XTY82lefAzkgID1TtCUJIOvyQPc5MqWXA3zz0n6BaLZfZN9QTWcKQiwN3eI0CC+xRBe/k5//ACKrq4+LNSq/8Sp/W7/kVFxGY6II1VxQTJBBRamY6/RMq6oM1VdDnNyhNc6+nRM2r/Hd0auqfe8EDyfku7xMOSYffmgc6oEwvCdUUal+SCS1/NcXoIz81zsh0QSQ/miMqwFHZr1HySHMdSglioCEzeCiDN3VFp5oDF4THPnwTHfeHj8ko+6ev0QSKOMc1rmte5rXRvAEgO4SNUJ9YDM2iUlLP3wUPE6oNLs/sxiKl3N7phAIc/Mg3s0aRxWg2Z2SotH70uqG2u4B0i58Vc4H/wCthv8AtUv+KOgjYPZtCid6nSaHDUy4joSiPdN7lL+X1X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38435685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</a:rPr>
              <a:t>Мой разум! Ты стенами строгими Мне все пределы заградил. Напрасно разными дорогами Стремлюсь я, до упадка сил. Мои безумные видения Законам подчиняешь ты, И в темных безднах исступления Проводишь прочные мосты.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38435685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</a:rPr>
              <a:t>Мой разум! Ты стенами строгими Мне все пределы заградил. Напрасно разными дорогами Стремлюсь я, до упадка сил. Мои безумные видения Законам подчиняешь ты, И в темных безднах исступления Проводишь прочные мосты.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381000"/>
            <a:ext cx="4267200" cy="6477000"/>
          </a:xfrm>
        </p:spPr>
        <p:txBody>
          <a:bodyPr>
            <a:normAutofit/>
          </a:bodyPr>
          <a:lstStyle/>
          <a:p>
            <a:r>
              <a:rPr lang="ru-RU" dirty="0" smtClean="0"/>
              <a:t>Иногда его желание оторваться от мира доходит до тем самоубийства, «последних стихов». При этом Брюсов беспрестанно ищет новые формы стиха, создаёт экзотические рифмы, необычные образы.</a:t>
            </a:r>
            <a:endParaRPr lang="ru-RU" dirty="0"/>
          </a:p>
        </p:txBody>
      </p:sp>
      <p:pic>
        <p:nvPicPr>
          <p:cNvPr id="32770" name="Picture 2" descr="http://upload.wikimedia.org/wikipedia/commons/thumb/d/d6/Brusov1920.jpg/170px-Brusov1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600200"/>
            <a:ext cx="3360964" cy="4705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people.su/images/aboutbio/item_908_1.jpeg"/>
          <p:cNvPicPr>
            <a:picLocks noChangeAspect="1" noChangeArrowheads="1"/>
          </p:cNvPicPr>
          <p:nvPr/>
        </p:nvPicPr>
        <p:blipFill>
          <a:blip r:embed="rId2"/>
          <a:srcRect t="863" r="-477"/>
          <a:stretch>
            <a:fillRect/>
          </a:stretch>
        </p:blipFill>
        <p:spPr bwMode="auto">
          <a:xfrm>
            <a:off x="2057400" y="0"/>
            <a:ext cx="6019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Лидер символизма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295400"/>
            <a:ext cx="7562088" cy="4953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Организаторская роль Брюсова в русском символизме и вообще в русском модернизме очень значительна. Возглавляемые им «Весы» стали самым тщательным по отбору материала и авторитетным модернистским журналом (противостоящим эклектичным и не имевшим чёткой программы «Перевалу» и «Золотому Руну»).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www.e-reading.co.uk/illustrations/73/73824-i_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8867"/>
            <a:ext cx="4533900" cy="6936867"/>
          </a:xfrm>
          <a:prstGeom prst="rect">
            <a:avLst/>
          </a:prstGeom>
          <a:noFill/>
        </p:spPr>
      </p:pic>
      <p:pic>
        <p:nvPicPr>
          <p:cNvPr id="41988" name="Picture 4" descr="http://er3ed.qrz.ru/bryusov/bryusov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0"/>
            <a:ext cx="527538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143000"/>
            <a:ext cx="779068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 Брюсов оказал влияние советами и критикой на творчество очень многих младших поэтов, почти все они проходят через этап тех или иных «подражаний Брюсову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Он </a:t>
            </a:r>
            <a:r>
              <a:rPr lang="ru-RU" dirty="0" smtClean="0"/>
              <a:t>пользовался большим авторитетом </a:t>
            </a:r>
            <a:r>
              <a:rPr lang="ru-RU" dirty="0" smtClean="0"/>
              <a:t>и </a:t>
            </a:r>
            <a:r>
              <a:rPr lang="ru-RU" dirty="0" smtClean="0"/>
              <a:t>среди акмеистов (Николай Гумилёв, Зенкевич, Мандельштам), и футуристов (</a:t>
            </a:r>
            <a:r>
              <a:rPr lang="ru-RU" dirty="0" smtClean="0"/>
              <a:t>Пастернак и </a:t>
            </a:r>
            <a:r>
              <a:rPr lang="ru-RU" dirty="0" smtClean="0"/>
              <a:t>др.).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img11.nnm.me/9/5/b/8/6/a4cdc3d471f506c75ef109d4568.jpg"/>
          <p:cNvPicPr>
            <a:picLocks noChangeAspect="1" noChangeArrowheads="1"/>
          </p:cNvPicPr>
          <p:nvPr/>
        </p:nvPicPr>
        <p:blipFill>
          <a:blip r:embed="rId2"/>
          <a:srcRect t="4888" r="4000" b="10568"/>
          <a:stretch>
            <a:fillRect/>
          </a:stretch>
        </p:blipFill>
        <p:spPr bwMode="auto">
          <a:xfrm>
            <a:off x="2209800" y="0"/>
            <a:ext cx="5585460" cy="6770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295400"/>
            <a:ext cx="8001000" cy="5181600"/>
          </a:xfrm>
        </p:spPr>
        <p:txBody>
          <a:bodyPr>
            <a:normAutofit/>
          </a:bodyPr>
          <a:lstStyle/>
          <a:p>
            <a:r>
              <a:rPr lang="ru-RU" dirty="0" smtClean="0"/>
              <a:t>В годы первой мировой войны отправившись на фронт от одной из самых распространенных газет “Русские ведомости”, Брюсов публикует большое число корреспонденций и статей, посвященных военным вопросам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Лжепатриотический</a:t>
            </a:r>
            <a:r>
              <a:rPr lang="ru-RU" dirty="0" smtClean="0"/>
              <a:t> угар быстро проходит, война все больше предстает Брюсову в своем отвратительном обличии.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43400" y="381000"/>
            <a:ext cx="4590288" cy="6248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 него возникают острокритические стихи (“Орел двуглавый”, “Многое можно продать..” и др.), которые , естественно, остаются тогда ненапечатанными. Как свидетельствует вдова писателя И.М Брюсова, в мае 1915 года он </a:t>
            </a:r>
            <a:r>
              <a:rPr lang="ru-RU" i="1" dirty="0" smtClean="0">
                <a:solidFill>
                  <a:schemeClr val="tx2"/>
                </a:solidFill>
              </a:rPr>
              <a:t>“окончательно возвратился глубоко разочарованный войной, не имея уже ни малейшего желания видеть поле сражения”.</a:t>
            </a:r>
            <a:endParaRPr lang="ru-RU" i="1" dirty="0">
              <a:solidFill>
                <a:schemeClr val="tx2"/>
              </a:solidFill>
            </a:endParaRPr>
          </a:p>
        </p:txBody>
      </p:sp>
      <p:pic>
        <p:nvPicPr>
          <p:cNvPr id="35842" name="Picture 2" descr="http://www.askbooka.ru/sites/default/files/valeriy-bryus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14400"/>
            <a:ext cx="3588794" cy="4252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-228600"/>
            <a:ext cx="7498080" cy="1143000"/>
          </a:xfrm>
        </p:spPr>
        <p:txBody>
          <a:bodyPr/>
          <a:lstStyle/>
          <a:p>
            <a:r>
              <a:rPr lang="ru-RU" dirty="0" smtClean="0"/>
              <a:t>Стихи разных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838200"/>
            <a:ext cx="7924800" cy="601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Великое вблизи неуловимо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Лишь </a:t>
            </a:r>
            <a:r>
              <a:rPr lang="ru-RU" dirty="0" smtClean="0"/>
              <a:t>издали торжественно оно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Мы все проходим пред великим мимо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видим лишь случайное звено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____________________</a:t>
            </a:r>
          </a:p>
          <a:p>
            <a:pPr>
              <a:buNone/>
            </a:pPr>
            <a:r>
              <a:rPr lang="ru-RU" dirty="0" smtClean="0"/>
              <a:t>***</a:t>
            </a:r>
          </a:p>
          <a:p>
            <a:pPr>
              <a:buNone/>
            </a:pPr>
            <a:r>
              <a:rPr lang="ru-RU" dirty="0" smtClean="0"/>
              <a:t>Есть что-то позорное в мощи природы,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Немая </a:t>
            </a:r>
            <a:r>
              <a:rPr lang="ru-RU" dirty="0" smtClean="0"/>
              <a:t>вражда к лучам красоты: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Над </a:t>
            </a:r>
            <a:r>
              <a:rPr lang="ru-RU" dirty="0" smtClean="0"/>
              <a:t>миром скал проносятся годы,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Но </a:t>
            </a:r>
            <a:r>
              <a:rPr lang="ru-RU" dirty="0" smtClean="0"/>
              <a:t>вечен только мир мечты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Пускай же грозит океан неизменный,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Пусть </a:t>
            </a:r>
            <a:r>
              <a:rPr lang="ru-RU" dirty="0" smtClean="0"/>
              <a:t>гордо спят ледяные хребты: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Настанет </a:t>
            </a:r>
            <a:r>
              <a:rPr lang="ru-RU" dirty="0" smtClean="0"/>
              <a:t>день конца для вселенной,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вечен только мир мечты.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419600"/>
            <a:ext cx="8229600" cy="259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9 октября 1924 </a:t>
            </a:r>
            <a:r>
              <a:rPr lang="ru-RU" dirty="0" smtClean="0"/>
              <a:t>года Брюсов скончался в своей московской квартире от крупозного воспаления </a:t>
            </a:r>
            <a:r>
              <a:rPr lang="ru-RU" dirty="0" smtClean="0"/>
              <a:t>лёгких. Поэт </a:t>
            </a:r>
            <a:r>
              <a:rPr lang="ru-RU" dirty="0" smtClean="0"/>
              <a:t>был похоронен на столичном Новодевичьем кладбище.</a:t>
            </a:r>
            <a:endParaRPr lang="ru-RU" dirty="0"/>
          </a:p>
        </p:txBody>
      </p:sp>
      <p:pic>
        <p:nvPicPr>
          <p:cNvPr id="44034" name="Picture 2" descr="File:Valeriy Bryusov Novod 3.jpg"/>
          <p:cNvPicPr>
            <a:picLocks noChangeAspect="1" noChangeArrowheads="1"/>
          </p:cNvPicPr>
          <p:nvPr/>
        </p:nvPicPr>
        <p:blipFill>
          <a:blip r:embed="rId2"/>
          <a:srcRect t="10759" r="1587"/>
          <a:stretch>
            <a:fillRect/>
          </a:stretch>
        </p:blipFill>
        <p:spPr bwMode="auto">
          <a:xfrm>
            <a:off x="2438400" y="0"/>
            <a:ext cx="4724400" cy="4424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Валерий Яковлевич Брюсов родился 1 (13 н.с.) декабря 1873 года в Москве, в купеческой семье среднего достатка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Будущий мэтр символизма был внуком поэта-баснописца А. Я. Бакулина, издавшего в 1840-х гг. сборник «Басни провинциала»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410200"/>
            <a:ext cx="8305800" cy="1524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Родители мало занимались воспитанием Валерия, и мальчик был предоставлен самому </a:t>
            </a:r>
            <a:r>
              <a:rPr lang="ru-RU" dirty="0" smtClean="0"/>
              <a:t>себе. Большое внимание </a:t>
            </a:r>
            <a:r>
              <a:rPr lang="ru-RU" dirty="0" smtClean="0"/>
              <a:t>в семье Брюсовых уделялось «принципам материализма и </a:t>
            </a:r>
            <a:r>
              <a:rPr lang="ru-RU" dirty="0" smtClean="0"/>
              <a:t>атеизма». </a:t>
            </a:r>
            <a:endParaRPr lang="ru-RU" dirty="0"/>
          </a:p>
        </p:txBody>
      </p:sp>
      <p:pic>
        <p:nvPicPr>
          <p:cNvPr id="26626" name="Picture 2" descr="http://www.imaginaire.ru/sites/default/files/styles/large/public/field/image/im8jgf3-qj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0"/>
            <a:ext cx="7924800" cy="5283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914400"/>
            <a:ext cx="7696200" cy="6248400"/>
          </a:xfrm>
        </p:spPr>
        <p:txBody>
          <a:bodyPr>
            <a:normAutofit/>
          </a:bodyPr>
          <a:lstStyle/>
          <a:p>
            <a:r>
              <a:rPr lang="ru-RU" dirty="0" smtClean="0"/>
              <a:t>Зато об идеях Дарвина и принципах материализма я узнал раньше, чем научился умножать», — вспоминал </a:t>
            </a:r>
            <a:r>
              <a:rPr lang="ru-RU" dirty="0" smtClean="0"/>
              <a:t>Брюсов).</a:t>
            </a:r>
          </a:p>
          <a:p>
            <a:r>
              <a:rPr lang="ru-RU" dirty="0" smtClean="0"/>
              <a:t>Среди «друзей</a:t>
            </a:r>
            <a:r>
              <a:rPr lang="ru-RU" dirty="0" smtClean="0"/>
              <a:t>» его ранних лет были как литература по естествознанию, так и «французские бульварные романы», книги </a:t>
            </a:r>
            <a:r>
              <a:rPr lang="ru-RU" dirty="0" err="1" smtClean="0"/>
              <a:t>Жюль</a:t>
            </a:r>
            <a:r>
              <a:rPr lang="ru-RU" dirty="0" smtClean="0"/>
              <a:t> Верна </a:t>
            </a:r>
            <a:r>
              <a:rPr lang="ru-RU" dirty="0" smtClean="0"/>
              <a:t> и Майн </a:t>
            </a:r>
            <a:r>
              <a:rPr lang="ru-RU" dirty="0" smtClean="0"/>
              <a:t>Рида и научные </a:t>
            </a:r>
            <a:r>
              <a:rPr lang="ru-RU" dirty="0" smtClean="0"/>
              <a:t>статьи.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0"/>
            <a:ext cx="7498080" cy="1143000"/>
          </a:xfrm>
        </p:spPr>
        <p:txBody>
          <a:bodyPr/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914400"/>
            <a:ext cx="4724400" cy="60198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Будущий поэт получил хорошее образование. Он учился в двух московских гимназиях:</a:t>
            </a:r>
          </a:p>
          <a:p>
            <a:r>
              <a:rPr lang="ru-RU" dirty="0" smtClean="0"/>
              <a:t>- Гимназия </a:t>
            </a:r>
            <a:r>
              <a:rPr lang="ru-RU" dirty="0" err="1" smtClean="0"/>
              <a:t>Ф.И.Креймана</a:t>
            </a:r>
            <a:endParaRPr lang="ru-RU" dirty="0" smtClean="0"/>
          </a:p>
          <a:p>
            <a:r>
              <a:rPr lang="ru-RU" dirty="0" smtClean="0"/>
              <a:t>- Частная гимназия Л. И. Поливановой, именно этот педагог </a:t>
            </a:r>
            <a:r>
              <a:rPr lang="ru-RU" dirty="0" err="1" smtClean="0"/>
              <a:t>оказалал</a:t>
            </a:r>
            <a:r>
              <a:rPr lang="ru-RU" dirty="0" smtClean="0"/>
              <a:t> большое влияние на поэта.</a:t>
            </a:r>
          </a:p>
          <a:p>
            <a:r>
              <a:rPr lang="ru-RU" dirty="0" smtClean="0"/>
              <a:t>Высшее образование получал на историко-филологическом факультете </a:t>
            </a:r>
            <a:r>
              <a:rPr lang="ru-RU" dirty="0" smtClean="0"/>
              <a:t>Московского </a:t>
            </a:r>
            <a:r>
              <a:rPr lang="ru-RU" dirty="0" smtClean="0"/>
              <a:t>университета.</a:t>
            </a:r>
          </a:p>
          <a:p>
            <a:endParaRPr lang="ru-RU" dirty="0"/>
          </a:p>
        </p:txBody>
      </p:sp>
      <p:pic>
        <p:nvPicPr>
          <p:cNvPr id="28674" name="Picture 2" descr="http://cdn.rodovoederevo.ru/images/album_photos/82/83/custom_828315ee-d5af-5c75-acdf-5fdea65e57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778391"/>
            <a:ext cx="3598150" cy="4470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Вхождение в литературу. «Декадентство» 1890-х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447800"/>
            <a:ext cx="4648200" cy="5791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Уже в 13 лет Брюсов связывал своё будущее с поэзией</a:t>
            </a:r>
            <a:r>
              <a:rPr lang="ru-RU" dirty="0" smtClean="0"/>
              <a:t>.</a:t>
            </a:r>
            <a:r>
              <a:rPr lang="ru-RU" dirty="0" smtClean="0"/>
              <a:t> Самые ранние известные стихотворные опыты Брюсова относятся к 1881 году; несколько позднее появились его первые (довольно неискусные) рассказы</a:t>
            </a:r>
            <a:r>
              <a:rPr lang="ru-RU" dirty="0" smtClean="0"/>
              <a:t>.</a:t>
            </a:r>
          </a:p>
        </p:txBody>
      </p:sp>
      <p:pic>
        <p:nvPicPr>
          <p:cNvPr id="31748" name="Picture 4" descr="http://forumimage.ru/uploads/20120229/1330540769850081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2848" y="1981200"/>
            <a:ext cx="3108751" cy="4233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0"/>
            <a:ext cx="7498080" cy="4800600"/>
          </a:xfrm>
        </p:spPr>
        <p:txBody>
          <a:bodyPr/>
          <a:lstStyle/>
          <a:p>
            <a:r>
              <a:rPr lang="ru-RU" dirty="0" smtClean="0"/>
              <a:t> В пору обучения в гимназии </a:t>
            </a:r>
            <a:r>
              <a:rPr lang="ru-RU" dirty="0" err="1" smtClean="0"/>
              <a:t>Креймана</a:t>
            </a:r>
            <a:r>
              <a:rPr lang="ru-RU" dirty="0" smtClean="0"/>
              <a:t> Брюсов сочинял стихи, занимался изданием рукописного журнала.</a:t>
            </a:r>
          </a:p>
          <a:p>
            <a:endParaRPr lang="ru-RU" dirty="0"/>
          </a:p>
        </p:txBody>
      </p:sp>
      <p:pic>
        <p:nvPicPr>
          <p:cNvPr id="30722" name="Picture 2" descr="http://er3ed.qrz.ru/bryusov/bryusov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57400"/>
            <a:ext cx="3488786" cy="4724400"/>
          </a:xfrm>
          <a:prstGeom prst="rect">
            <a:avLst/>
          </a:prstGeom>
          <a:noFill/>
        </p:spPr>
      </p:pic>
      <p:pic>
        <p:nvPicPr>
          <p:cNvPr id="30724" name="Picture 4" descr="http://www.omg-mozg.ru/image/velikie/brusov-valeriy-yakovlevi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087336"/>
            <a:ext cx="3505200" cy="4694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4419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конце 1892 молодой Брюсов знакомится с поэзией французского символизма - Верлена, </a:t>
            </a:r>
            <a:r>
              <a:rPr lang="ru-RU" dirty="0" err="1" smtClean="0"/>
              <a:t>Рэмбо</a:t>
            </a:r>
            <a:r>
              <a:rPr lang="ru-RU" dirty="0" smtClean="0"/>
              <a:t>, </a:t>
            </a:r>
            <a:r>
              <a:rPr lang="ru-RU" dirty="0" err="1" smtClean="0"/>
              <a:t>Маларме</a:t>
            </a:r>
            <a:r>
              <a:rPr lang="ru-RU" dirty="0" smtClean="0"/>
              <a:t>, - оказавшей большое влияние на его дальнейшее творчество. </a:t>
            </a:r>
            <a:endParaRPr lang="ru-RU" dirty="0" smtClean="0"/>
          </a:p>
          <a:p>
            <a:r>
              <a:rPr lang="ru-RU" dirty="0" smtClean="0"/>
              <a:t>Первый сборник </a:t>
            </a:r>
            <a:r>
              <a:rPr lang="ru-RU" dirty="0" smtClean="0"/>
              <a:t>исключительно </a:t>
            </a:r>
            <a:r>
              <a:rPr lang="ru-RU" dirty="0" err="1" smtClean="0"/>
              <a:t>брюсовских</a:t>
            </a:r>
            <a:r>
              <a:rPr lang="ru-RU" dirty="0" smtClean="0"/>
              <a:t> стихов </a:t>
            </a:r>
            <a:r>
              <a:rPr lang="ru-RU" dirty="0" smtClean="0"/>
              <a:t>— это </a:t>
            </a:r>
            <a:r>
              <a:rPr lang="ru-RU" dirty="0" smtClean="0"/>
              <a:t>«</a:t>
            </a:r>
            <a:r>
              <a:rPr lang="ru-RU" dirty="0" err="1" smtClean="0"/>
              <a:t>Chefs</a:t>
            </a:r>
            <a:r>
              <a:rPr lang="ru-RU" dirty="0" smtClean="0"/>
              <a:t> </a:t>
            </a:r>
            <a:r>
              <a:rPr lang="ru-RU" dirty="0" err="1" smtClean="0"/>
              <a:t>d’oeuvre</a:t>
            </a:r>
            <a:r>
              <a:rPr lang="ru-RU" dirty="0" smtClean="0"/>
              <a:t>» («Шедевры»); нападки печати вызвало уже само название сборника, не соответствовавшее, по мнению критики, содержанию сборника (самовлюблённость была характерна для Брюсова</a:t>
            </a:r>
            <a:endParaRPr lang="ru-RU" dirty="0"/>
          </a:p>
        </p:txBody>
      </p:sp>
      <p:pic>
        <p:nvPicPr>
          <p:cNvPr id="34818" name="Picture 2" descr="http://stixirus.ru/wp-content/uploads/2012/12/%D0%91%D1%80%D1%8E%D1%81%D0%BE%D0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962400"/>
            <a:ext cx="4284632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28600"/>
            <a:ext cx="4572000" cy="66294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Принцип «искусство для искусства», отрешённость от «внешнего мира», характерные для всей лирики Брюсова, отразились уже в стихотворениях сборника «</a:t>
            </a:r>
            <a:r>
              <a:rPr lang="ru-RU" dirty="0" err="1" smtClean="0"/>
              <a:t>Chefs</a:t>
            </a:r>
            <a:r>
              <a:rPr lang="ru-RU" dirty="0" smtClean="0"/>
              <a:t> </a:t>
            </a:r>
            <a:r>
              <a:rPr lang="ru-RU" dirty="0" err="1" smtClean="0"/>
              <a:t>d’oeuvre</a:t>
            </a:r>
            <a:r>
              <a:rPr lang="ru-RU" dirty="0" smtClean="0"/>
              <a:t>». </a:t>
            </a:r>
            <a:r>
              <a:rPr lang="ru-RU" dirty="0" smtClean="0"/>
              <a:t>Тут он «одинокий </a:t>
            </a:r>
            <a:r>
              <a:rPr lang="ru-RU" dirty="0" smtClean="0"/>
              <a:t>мечтатель», холодный и равнодушный к людям.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91200" y="914400"/>
            <a:ext cx="2971800" cy="48936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Тень </a:t>
            </a:r>
            <a:r>
              <a:rPr lang="ru-RU" sz="2400" dirty="0" err="1" smtClean="0">
                <a:solidFill>
                  <a:schemeClr val="tx2"/>
                </a:solidFill>
              </a:rPr>
              <a:t>несозданных</a:t>
            </a:r>
            <a:r>
              <a:rPr lang="ru-RU" sz="2400" dirty="0" smtClean="0">
                <a:solidFill>
                  <a:schemeClr val="tx2"/>
                </a:solidFill>
              </a:rPr>
              <a:t> созданий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Колыхается во сне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Словно лопасти латаний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На эмалевой стене.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Фиолетовые руки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На эмалевой стене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Полусонно чертят звуки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В </a:t>
            </a:r>
            <a:r>
              <a:rPr lang="ru-RU" sz="2400" dirty="0" err="1" smtClean="0">
                <a:solidFill>
                  <a:schemeClr val="tx2"/>
                </a:solidFill>
              </a:rPr>
              <a:t>звонкозвучной</a:t>
            </a:r>
            <a:r>
              <a:rPr lang="ru-RU" sz="2400" dirty="0" smtClean="0">
                <a:solidFill>
                  <a:schemeClr val="tx2"/>
                </a:solidFill>
              </a:rPr>
              <a:t> тишине…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532</Words>
  <PresentationFormat>Экран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Валерий Яковлевич Брюсов</vt:lpstr>
      <vt:lpstr>Детство</vt:lpstr>
      <vt:lpstr>Слайд 3</vt:lpstr>
      <vt:lpstr>Слайд 4</vt:lpstr>
      <vt:lpstr>Образование</vt:lpstr>
      <vt:lpstr>Вхождение в литературу. «Декадентство» 1890-х </vt:lpstr>
      <vt:lpstr>Слайд 7</vt:lpstr>
      <vt:lpstr>Слайд 8</vt:lpstr>
      <vt:lpstr>Слайд 9</vt:lpstr>
      <vt:lpstr>Слайд 10</vt:lpstr>
      <vt:lpstr>Слайд 11</vt:lpstr>
      <vt:lpstr>Лидер символизма </vt:lpstr>
      <vt:lpstr>Слайд 13</vt:lpstr>
      <vt:lpstr>Слайд 14</vt:lpstr>
      <vt:lpstr>Слайд 15</vt:lpstr>
      <vt:lpstr>Война</vt:lpstr>
      <vt:lpstr>Слайд 17</vt:lpstr>
      <vt:lpstr>Стихи разных лет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Валерий Яковлевич Брюсов</dc:title>
  <cp:lastModifiedBy>Admin</cp:lastModifiedBy>
  <cp:revision>6</cp:revision>
  <dcterms:modified xsi:type="dcterms:W3CDTF">2014-01-21T15:40:26Z</dcterms:modified>
</cp:coreProperties>
</file>