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>
        <p:scale>
          <a:sx n="75" d="100"/>
          <a:sy n="75" d="100"/>
        </p:scale>
        <p:origin x="72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1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486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28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169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607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7041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518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454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048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534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12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70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293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61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48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334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886B-EB4F-44E5-825D-63F80718F967}" type="datetimeFigureOut">
              <a:rPr lang="uk-UA" smtClean="0"/>
              <a:t>24.12.2013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4A7EF3-8C95-414C-A574-355B65D7AC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291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001" y="1736116"/>
            <a:ext cx="8807116" cy="3581660"/>
          </a:xfrm>
        </p:spPr>
        <p:txBody>
          <a:bodyPr anchor="ctr">
            <a:normAutofit/>
          </a:bodyPr>
          <a:lstStyle/>
          <a:p>
            <a:pPr algn="ctr"/>
            <a:r>
              <a:rPr lang="ru-RU" sz="8000" dirty="0" smtClean="0"/>
              <a:t>Кінематограф </a:t>
            </a:r>
            <a:r>
              <a:rPr lang="ru-RU" sz="8000" dirty="0" err="1" smtClean="0"/>
              <a:t>Франції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7854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Період Другої світової війни та повоєнні роки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4424" y="1816100"/>
            <a:ext cx="5310188" cy="4521200"/>
          </a:xfrm>
        </p:spPr>
        <p:txBody>
          <a:bodyPr>
            <a:normAutofit/>
          </a:bodyPr>
          <a:lstStyle/>
          <a:p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почало </a:t>
            </a:r>
            <a:r>
              <a:rPr lang="ru-RU" dirty="0" err="1"/>
              <a:t>формуватись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переосмислення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антифашизму</a:t>
            </a:r>
            <a:r>
              <a:rPr lang="ru-RU" dirty="0"/>
              <a:t> та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гуманізму</a:t>
            </a:r>
            <a:r>
              <a:rPr lang="ru-RU" dirty="0"/>
              <a:t>. З 1946 </a:t>
            </a:r>
            <a:r>
              <a:rPr lang="ru-RU" dirty="0" err="1"/>
              <a:t>щорічно</a:t>
            </a:r>
            <a:r>
              <a:rPr lang="ru-RU" dirty="0"/>
              <a:t> (</a:t>
            </a:r>
            <a:r>
              <a:rPr lang="ru-RU" dirty="0" err="1"/>
              <a:t>окрім</a:t>
            </a:r>
            <a:r>
              <a:rPr lang="ru-RU" dirty="0"/>
              <a:t> 1948 та 1950) проводиться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кінофестиваль</a:t>
            </a:r>
            <a:r>
              <a:rPr lang="ru-RU" dirty="0"/>
              <a:t> у Каннах.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1976 </a:t>
            </a:r>
            <a:r>
              <a:rPr lang="ru-RU" dirty="0" err="1"/>
              <a:t>започатковано</a:t>
            </a:r>
            <a:r>
              <a:rPr lang="ru-RU" dirty="0"/>
              <a:t> </a:t>
            </a:r>
            <a:r>
              <a:rPr lang="ru-RU" dirty="0" err="1"/>
              <a:t>премію</a:t>
            </a:r>
            <a:r>
              <a:rPr lang="ru-RU" dirty="0"/>
              <a:t> «</a:t>
            </a:r>
            <a:r>
              <a:rPr lang="ru-RU" dirty="0" err="1"/>
              <a:t>Сезар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є аналогом </a:t>
            </a:r>
            <a:r>
              <a:rPr lang="ru-RU" dirty="0" err="1"/>
              <a:t>американського</a:t>
            </a:r>
            <a:r>
              <a:rPr lang="ru-RU" dirty="0"/>
              <a:t> «Оскару». В </a:t>
            </a:r>
            <a:r>
              <a:rPr lang="ru-RU" dirty="0" err="1"/>
              <a:t>період</a:t>
            </a:r>
            <a:r>
              <a:rPr lang="ru-RU" dirty="0"/>
              <a:t> 1940–1950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видатні</a:t>
            </a:r>
            <a:r>
              <a:rPr lang="ru-RU" dirty="0"/>
              <a:t> </a:t>
            </a:r>
            <a:r>
              <a:rPr lang="ru-RU" dirty="0" err="1"/>
              <a:t>актори</a:t>
            </a:r>
            <a:r>
              <a:rPr lang="ru-RU" dirty="0"/>
              <a:t>: Жерар </a:t>
            </a:r>
            <a:r>
              <a:rPr lang="ru-RU" dirty="0" err="1"/>
              <a:t>Філіп</a:t>
            </a:r>
            <a:r>
              <a:rPr lang="ru-RU" dirty="0"/>
              <a:t>, </a:t>
            </a:r>
            <a:r>
              <a:rPr lang="ru-RU" dirty="0" err="1"/>
              <a:t>Бурвіль</a:t>
            </a:r>
            <a:r>
              <a:rPr lang="ru-RU" dirty="0"/>
              <a:t>, Жан Маре, </a:t>
            </a:r>
            <a:r>
              <a:rPr lang="ru-RU" dirty="0" err="1"/>
              <a:t>Марі</a:t>
            </a:r>
            <a:r>
              <a:rPr lang="ru-RU" dirty="0"/>
              <a:t> </a:t>
            </a:r>
            <a:r>
              <a:rPr lang="ru-RU" dirty="0" err="1"/>
              <a:t>Казерас</a:t>
            </a:r>
            <a:r>
              <a:rPr lang="ru-RU" dirty="0"/>
              <a:t>, </a:t>
            </a:r>
            <a:r>
              <a:rPr lang="ru-RU" dirty="0" err="1"/>
              <a:t>Луї</a:t>
            </a:r>
            <a:r>
              <a:rPr lang="ru-RU" dirty="0"/>
              <a:t> де </a:t>
            </a:r>
            <a:r>
              <a:rPr lang="ru-RU" dirty="0" err="1"/>
              <a:t>Фюнес</a:t>
            </a:r>
            <a:r>
              <a:rPr lang="ru-RU" dirty="0"/>
              <a:t>, Серж </a:t>
            </a:r>
            <a:r>
              <a:rPr lang="ru-RU" dirty="0" err="1"/>
              <a:t>Реджані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6146" name="Picture 2" descr="http://autourdefrance.com/wp-content/uploads/2012/11/dfb5c305b03f4b0b8623c82b3fa8-300x1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3170515"/>
            <a:ext cx="3236375" cy="18123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9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«Нова хвиля»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816100"/>
            <a:ext cx="6021388" cy="452120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такого </a:t>
            </a:r>
            <a:r>
              <a:rPr lang="ru-RU" dirty="0" err="1"/>
              <a:t>явища</a:t>
            </a:r>
            <a:r>
              <a:rPr lang="ru-RU" dirty="0"/>
              <a:t> як Нова </a:t>
            </a:r>
            <a:r>
              <a:rPr lang="ru-RU" dirty="0" err="1"/>
              <a:t>хвиля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комплекс </a:t>
            </a:r>
            <a:r>
              <a:rPr lang="ru-RU" dirty="0" err="1"/>
              <a:t>обставин</a:t>
            </a:r>
            <a:r>
              <a:rPr lang="ru-RU" dirty="0"/>
              <a:t>: </a:t>
            </a:r>
            <a:r>
              <a:rPr lang="ru-RU" dirty="0" err="1"/>
              <a:t>невдалі</a:t>
            </a:r>
            <a:r>
              <a:rPr lang="ru-RU" dirty="0"/>
              <a:t> для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кінопрокатів</a:t>
            </a:r>
            <a:r>
              <a:rPr lang="ru-RU" dirty="0"/>
              <a:t>,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Каннського</a:t>
            </a:r>
            <a:r>
              <a:rPr lang="ru-RU" dirty="0"/>
              <a:t> </a:t>
            </a:r>
            <a:r>
              <a:rPr lang="ru-RU" dirty="0" err="1"/>
              <a:t>кінофестивалю</a:t>
            </a:r>
            <a:r>
              <a:rPr lang="ru-RU" dirty="0"/>
              <a:t>, </a:t>
            </a:r>
            <a:r>
              <a:rPr lang="ru-RU" dirty="0" err="1"/>
              <a:t>прогрес</a:t>
            </a:r>
            <a:r>
              <a:rPr lang="ru-RU" dirty="0"/>
              <a:t> у </a:t>
            </a:r>
            <a:r>
              <a:rPr lang="ru-RU" dirty="0" err="1"/>
              <a:t>технічній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привів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надчутливої</a:t>
            </a:r>
            <a:r>
              <a:rPr lang="ru-RU" dirty="0"/>
              <a:t> </a:t>
            </a:r>
            <a:r>
              <a:rPr lang="ru-RU" dirty="0" err="1"/>
              <a:t>кіноплівки</a:t>
            </a:r>
            <a:r>
              <a:rPr lang="ru-RU" dirty="0"/>
              <a:t> та </a:t>
            </a:r>
            <a:r>
              <a:rPr lang="ru-RU" dirty="0" err="1"/>
              <a:t>портативної</a:t>
            </a:r>
            <a:r>
              <a:rPr lang="ru-RU" dirty="0"/>
              <a:t> </a:t>
            </a:r>
            <a:r>
              <a:rPr lang="ru-RU" dirty="0" err="1"/>
              <a:t>апаратури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спробами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кінокритиків</a:t>
            </a:r>
            <a:r>
              <a:rPr lang="ru-RU" dirty="0"/>
              <a:t> </a:t>
            </a:r>
            <a:r>
              <a:rPr lang="ru-RU" dirty="0" err="1"/>
              <a:t>втілити</a:t>
            </a:r>
            <a:r>
              <a:rPr lang="ru-RU" dirty="0"/>
              <a:t> свою </a:t>
            </a:r>
            <a:r>
              <a:rPr lang="ru-RU" dirty="0" err="1"/>
              <a:t>філософію</a:t>
            </a:r>
            <a:r>
              <a:rPr lang="ru-RU" dirty="0"/>
              <a:t> у </a:t>
            </a:r>
            <a:r>
              <a:rPr lang="ru-RU" dirty="0" err="1"/>
              <a:t>реальність</a:t>
            </a:r>
            <a:r>
              <a:rPr lang="ru-RU" dirty="0"/>
              <a:t> </a:t>
            </a:r>
            <a:r>
              <a:rPr lang="ru-RU" dirty="0" err="1"/>
              <a:t>кіноіндустрії</a:t>
            </a:r>
            <a:r>
              <a:rPr lang="ru-RU" dirty="0"/>
              <a:t> через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фільмів</a:t>
            </a:r>
            <a:r>
              <a:rPr lang="ru-RU" dirty="0"/>
              <a:t>.</a:t>
            </a:r>
          </a:p>
          <a:p>
            <a:r>
              <a:rPr lang="ru-RU" dirty="0"/>
              <a:t>Нова </a:t>
            </a:r>
            <a:r>
              <a:rPr lang="ru-RU" dirty="0" err="1"/>
              <a:t>хвиля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дарує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таких </a:t>
            </a:r>
            <a:r>
              <a:rPr lang="ru-RU" dirty="0" err="1"/>
              <a:t>митців</a:t>
            </a:r>
            <a:r>
              <a:rPr lang="ru-RU" dirty="0"/>
              <a:t> як Жан-Люк </a:t>
            </a:r>
            <a:r>
              <a:rPr lang="ru-RU" dirty="0" err="1"/>
              <a:t>Годар</a:t>
            </a:r>
            <a:r>
              <a:rPr lang="ru-RU" dirty="0"/>
              <a:t>, Клод </a:t>
            </a:r>
            <a:r>
              <a:rPr lang="ru-RU" dirty="0" err="1"/>
              <a:t>Лелуш</a:t>
            </a:r>
            <a:r>
              <a:rPr lang="ru-RU" dirty="0"/>
              <a:t>, Франсуа </a:t>
            </a:r>
            <a:r>
              <a:rPr lang="ru-RU" dirty="0" err="1"/>
              <a:t>Трюффо</a:t>
            </a:r>
            <a:r>
              <a:rPr lang="ru-RU" dirty="0"/>
              <a:t>, Клод </a:t>
            </a:r>
            <a:r>
              <a:rPr lang="ru-RU" dirty="0" err="1"/>
              <a:t>Шаброль</a:t>
            </a:r>
            <a:r>
              <a:rPr lang="ru-RU" dirty="0"/>
              <a:t>, </a:t>
            </a:r>
            <a:r>
              <a:rPr lang="ru-RU" dirty="0" err="1"/>
              <a:t>Луї</a:t>
            </a:r>
            <a:r>
              <a:rPr lang="ru-RU" dirty="0"/>
              <a:t> </a:t>
            </a:r>
            <a:r>
              <a:rPr lang="ru-RU" dirty="0" err="1"/>
              <a:t>Маль</a:t>
            </a:r>
            <a:r>
              <a:rPr lang="ru-RU" dirty="0"/>
              <a:t>.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всесвітньовідомі</a:t>
            </a:r>
            <a:r>
              <a:rPr lang="ru-RU" dirty="0"/>
              <a:t> </a:t>
            </a:r>
            <a:r>
              <a:rPr lang="ru-RU" dirty="0" err="1"/>
              <a:t>мюзикли</a:t>
            </a:r>
            <a:r>
              <a:rPr lang="ru-RU" dirty="0"/>
              <a:t> Жака </a:t>
            </a:r>
            <a:r>
              <a:rPr lang="ru-RU" dirty="0" err="1"/>
              <a:t>Демі</a:t>
            </a:r>
            <a:r>
              <a:rPr lang="ru-RU" dirty="0"/>
              <a:t> «</a:t>
            </a:r>
            <a:r>
              <a:rPr lang="ru-RU" dirty="0" err="1"/>
              <a:t>Шербурські</a:t>
            </a:r>
            <a:r>
              <a:rPr lang="ru-RU" dirty="0"/>
              <a:t> </a:t>
            </a:r>
            <a:r>
              <a:rPr lang="ru-RU" dirty="0" err="1"/>
              <a:t>парасольки</a:t>
            </a:r>
            <a:r>
              <a:rPr lang="ru-RU" dirty="0"/>
              <a:t>» (1964) та «</a:t>
            </a:r>
            <a:r>
              <a:rPr lang="ru-RU" dirty="0" err="1"/>
              <a:t>Дівчата</a:t>
            </a:r>
            <a:r>
              <a:rPr lang="ru-RU" dirty="0"/>
              <a:t> з </a:t>
            </a:r>
            <a:r>
              <a:rPr lang="ru-RU" dirty="0" err="1"/>
              <a:t>Рошфору</a:t>
            </a:r>
            <a:r>
              <a:rPr lang="ru-RU" dirty="0"/>
              <a:t>» (1967)[4</a:t>
            </a:r>
            <a:r>
              <a:rPr lang="ru-RU" dirty="0" smtClean="0"/>
              <a:t>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0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Сучасне французьке кіно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3224" y="1816100"/>
            <a:ext cx="6021388" cy="4521200"/>
          </a:xfrm>
        </p:spPr>
        <p:txBody>
          <a:bodyPr>
            <a:normAutofit/>
          </a:bodyPr>
          <a:lstStyle/>
          <a:p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французьке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витончене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в </a:t>
            </a:r>
            <a:r>
              <a:rPr lang="ru-RU" dirty="0" err="1"/>
              <a:t>котрому</a:t>
            </a:r>
            <a:r>
              <a:rPr lang="ru-RU" dirty="0"/>
              <a:t> </a:t>
            </a:r>
            <a:r>
              <a:rPr lang="ru-RU" dirty="0" err="1"/>
              <a:t>психологія</a:t>
            </a:r>
            <a:r>
              <a:rPr lang="ru-RU" dirty="0"/>
              <a:t> та драматизм </a:t>
            </a:r>
            <a:r>
              <a:rPr lang="ru-RU" dirty="0" err="1"/>
              <a:t>поєднуються</a:t>
            </a:r>
            <a:r>
              <a:rPr lang="ru-RU" dirty="0"/>
              <a:t> з </a:t>
            </a:r>
            <a:r>
              <a:rPr lang="ru-RU" dirty="0" err="1"/>
              <a:t>пікантністю</a:t>
            </a:r>
            <a:r>
              <a:rPr lang="ru-RU" dirty="0"/>
              <a:t> та </a:t>
            </a:r>
            <a:r>
              <a:rPr lang="ru-RU" dirty="0" err="1"/>
              <a:t>художньою</a:t>
            </a:r>
            <a:r>
              <a:rPr lang="ru-RU" dirty="0"/>
              <a:t> красою </a:t>
            </a:r>
            <a:r>
              <a:rPr lang="ru-RU" dirty="0" err="1"/>
              <a:t>зйомки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стиль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режисери</a:t>
            </a:r>
            <a:r>
              <a:rPr lang="ru-RU" dirty="0"/>
              <a:t> Люк </a:t>
            </a:r>
            <a:r>
              <a:rPr lang="ru-RU" dirty="0" err="1"/>
              <a:t>Бессон</a:t>
            </a:r>
            <a:r>
              <a:rPr lang="ru-RU" dirty="0"/>
              <a:t>, </a:t>
            </a:r>
            <a:r>
              <a:rPr lang="ru-RU" dirty="0" err="1"/>
              <a:t>П'єр</a:t>
            </a:r>
            <a:r>
              <a:rPr lang="ru-RU" dirty="0"/>
              <a:t> Жане, Франсуа Озон, </a:t>
            </a:r>
            <a:r>
              <a:rPr lang="ru-RU" dirty="0" err="1"/>
              <a:t>Філіпп</a:t>
            </a:r>
            <a:r>
              <a:rPr lang="ru-RU" dirty="0"/>
              <a:t> </a:t>
            </a:r>
            <a:r>
              <a:rPr lang="ru-RU" dirty="0" err="1"/>
              <a:t>Гарель</a:t>
            </a:r>
            <a:r>
              <a:rPr lang="ru-RU" dirty="0"/>
              <a:t> та </a:t>
            </a:r>
            <a:r>
              <a:rPr lang="ru-RU" dirty="0" err="1"/>
              <a:t>актори</a:t>
            </a:r>
            <a:r>
              <a:rPr lang="ru-RU" dirty="0"/>
              <a:t> Жан Рено, </a:t>
            </a:r>
            <a:r>
              <a:rPr lang="ru-RU" dirty="0" err="1"/>
              <a:t>Одрі</a:t>
            </a:r>
            <a:r>
              <a:rPr lang="ru-RU" dirty="0"/>
              <a:t> </a:t>
            </a:r>
            <a:r>
              <a:rPr lang="ru-RU" dirty="0" err="1"/>
              <a:t>Тоту</a:t>
            </a:r>
            <a:r>
              <a:rPr lang="ru-RU" dirty="0"/>
              <a:t>, </a:t>
            </a:r>
            <a:r>
              <a:rPr lang="ru-RU" dirty="0" err="1"/>
              <a:t>Софі</a:t>
            </a:r>
            <a:r>
              <a:rPr lang="ru-RU" dirty="0"/>
              <a:t> </a:t>
            </a:r>
            <a:r>
              <a:rPr lang="ru-RU" dirty="0" err="1"/>
              <a:t>Марсо</a:t>
            </a:r>
            <a:r>
              <a:rPr lang="ru-RU" dirty="0"/>
              <a:t>, </a:t>
            </a:r>
            <a:r>
              <a:rPr lang="ru-RU" dirty="0" err="1"/>
              <a:t>Матьє</a:t>
            </a:r>
            <a:r>
              <a:rPr lang="ru-RU" dirty="0"/>
              <a:t> </a:t>
            </a:r>
            <a:r>
              <a:rPr lang="ru-RU" dirty="0" err="1"/>
              <a:t>Кассовітц</a:t>
            </a:r>
            <a:r>
              <a:rPr lang="ru-RU" dirty="0"/>
              <a:t>, </a:t>
            </a:r>
            <a:r>
              <a:rPr lang="ru-RU" dirty="0" err="1"/>
              <a:t>Крістіан</a:t>
            </a:r>
            <a:r>
              <a:rPr lang="ru-RU" dirty="0"/>
              <a:t> </a:t>
            </a:r>
            <a:r>
              <a:rPr lang="ru-RU" dirty="0" err="1"/>
              <a:t>Клав'є</a:t>
            </a:r>
            <a:r>
              <a:rPr lang="ru-RU" dirty="0"/>
              <a:t>, </a:t>
            </a:r>
            <a:r>
              <a:rPr lang="ru-RU" dirty="0" err="1"/>
              <a:t>Луї</a:t>
            </a:r>
            <a:r>
              <a:rPr lang="ru-RU" dirty="0"/>
              <a:t> </a:t>
            </a:r>
            <a:r>
              <a:rPr lang="ru-RU" dirty="0" err="1"/>
              <a:t>Гаррель</a:t>
            </a:r>
            <a:r>
              <a:rPr lang="ru-RU" dirty="0"/>
              <a:t>.</a:t>
            </a:r>
          </a:p>
        </p:txBody>
      </p:sp>
      <p:pic>
        <p:nvPicPr>
          <p:cNvPr id="7176" name="Picture 8" descr="Файл:Juliette Binoche and Jean Re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905000"/>
            <a:ext cx="2776622" cy="4189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Французький </a:t>
            </a:r>
            <a:r>
              <a:rPr lang="uk-UA" dirty="0" smtClean="0"/>
              <a:t>кінематограф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6211888" cy="4457700"/>
          </a:xfrm>
        </p:spPr>
        <p:txBody>
          <a:bodyPr>
            <a:noAutofit/>
          </a:bodyPr>
          <a:lstStyle/>
          <a:p>
            <a:r>
              <a:rPr lang="uk-UA" sz="2000" dirty="0"/>
              <a:t>Французький кінематограф включає у себе твори кіно, створені французькою нацією, або її представниками закордоном. Франція — батьківщина кіно. Декілька ключових рухів кінематографу, таких як Нова хвиля, почалися саме в цій країні. </a:t>
            </a:r>
            <a:endParaRPr lang="uk-UA" sz="2000" dirty="0" smtClean="0"/>
          </a:p>
          <a:p>
            <a:r>
              <a:rPr lang="uk-UA" sz="2000" dirty="0" smtClean="0"/>
              <a:t>Кіноіндустрія </a:t>
            </a:r>
            <a:r>
              <a:rPr lang="uk-UA" sz="2000" dirty="0"/>
              <a:t>Франції є однією з найсильніших та шанованих у світі та за популярністю поступається хіба що </a:t>
            </a:r>
            <a:r>
              <a:rPr lang="uk-UA" sz="2000" dirty="0" smtClean="0"/>
              <a:t>Голлівуду.</a:t>
            </a:r>
            <a:endParaRPr lang="uk-UA" sz="2000" dirty="0"/>
          </a:p>
        </p:txBody>
      </p:sp>
      <p:pic>
        <p:nvPicPr>
          <p:cNvPr id="1026" name="Picture 2" descr="Файл:Cinematograph Lumiere advertisement 18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1905000"/>
            <a:ext cx="2703512" cy="373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3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Заснування кінематографу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2300"/>
          </a:xfrm>
        </p:spPr>
        <p:txBody>
          <a:bodyPr/>
          <a:lstStyle/>
          <a:p>
            <a:r>
              <a:rPr lang="uk-UA" dirty="0"/>
              <a:t>Народження кіно пов'язане із винайденням апарату, що дозволив відтворювати проекції об'єктів, що рухаються, і цей апарат був створений братами Луї та Огюстом </a:t>
            </a:r>
            <a:r>
              <a:rPr lang="uk-UA" dirty="0" err="1"/>
              <a:t>Люм'єрами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/>
              <a:t>минулому цей факт викликав хвилі заперечень багатьох істориків світу, наприклад у США винахідником кіно вважають Томаса Едісона, в Німеччині — Макса </a:t>
            </a:r>
            <a:r>
              <a:rPr lang="uk-UA" dirty="0" err="1"/>
              <a:t>Складановського</a:t>
            </a:r>
            <a:r>
              <a:rPr lang="uk-UA" dirty="0"/>
              <a:t>, у Британії — </a:t>
            </a:r>
            <a:r>
              <a:rPr lang="uk-UA" dirty="0" err="1"/>
              <a:t>Уільяма</a:t>
            </a:r>
            <a:r>
              <a:rPr lang="uk-UA" dirty="0"/>
              <a:t> </a:t>
            </a:r>
            <a:r>
              <a:rPr lang="uk-UA" dirty="0" err="1"/>
              <a:t>Фріз</a:t>
            </a:r>
            <a:r>
              <a:rPr lang="uk-UA" dirty="0"/>
              <a:t>-Гріна та Роберта Пола, в Росії над розв'язання цієї проблеми працювали Іван </a:t>
            </a:r>
            <a:r>
              <a:rPr lang="uk-UA" dirty="0" err="1"/>
              <a:t>Акімов</a:t>
            </a:r>
            <a:r>
              <a:rPr lang="uk-UA" dirty="0"/>
              <a:t> та Йосип Тимченко, у Чехії </a:t>
            </a:r>
            <a:r>
              <a:rPr lang="uk-UA" dirty="0" err="1"/>
              <a:t>Пуркіне</a:t>
            </a:r>
            <a:r>
              <a:rPr lang="uk-UA" dirty="0"/>
              <a:t>, у Франції — також Еміль </a:t>
            </a:r>
            <a:r>
              <a:rPr lang="uk-UA" dirty="0" err="1"/>
              <a:t>Рейно</a:t>
            </a:r>
            <a:r>
              <a:rPr lang="uk-UA" dirty="0"/>
              <a:t>, Етьєн-</a:t>
            </a:r>
            <a:r>
              <a:rPr lang="uk-UA" dirty="0" err="1"/>
              <a:t>Жюль</a:t>
            </a:r>
            <a:r>
              <a:rPr lang="uk-UA" dirty="0"/>
              <a:t> </a:t>
            </a:r>
            <a:r>
              <a:rPr lang="uk-UA" dirty="0" err="1"/>
              <a:t>Марей</a:t>
            </a:r>
            <a:r>
              <a:rPr lang="uk-UA" dirty="0"/>
              <a:t>, Жорж Демені та інші. </a:t>
            </a:r>
            <a:endParaRPr lang="uk-UA" dirty="0" smtClean="0"/>
          </a:p>
          <a:p>
            <a:r>
              <a:rPr lang="uk-UA" dirty="0" smtClean="0"/>
              <a:t>Кожен </a:t>
            </a:r>
            <a:r>
              <a:rPr lang="uk-UA" dirty="0"/>
              <a:t>із них певною мірою сприяв винайденню </a:t>
            </a:r>
            <a:r>
              <a:rPr lang="uk-UA" dirty="0" err="1"/>
              <a:t>кіноаппарата</a:t>
            </a:r>
            <a:r>
              <a:rPr lang="uk-UA" dirty="0"/>
              <a:t>, але, усе ж таки, лише брати </a:t>
            </a:r>
            <a:r>
              <a:rPr lang="uk-UA" dirty="0" err="1"/>
              <a:t>Люм'єр</a:t>
            </a:r>
            <a:r>
              <a:rPr lang="uk-UA" dirty="0"/>
              <a:t> досягли остаточного та незаперечного успіху в передачі рухомого зображення.</a:t>
            </a:r>
          </a:p>
        </p:txBody>
      </p:sp>
    </p:spTree>
    <p:extLst>
      <p:ext uri="{BB962C8B-B14F-4D97-AF65-F5344CB8AC3E}">
        <p14:creationId xmlns:p14="http://schemas.microsoft.com/office/powerpoint/2010/main" val="347489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Луї та Огюст </a:t>
            </a:r>
            <a:r>
              <a:rPr lang="uk-UA" dirty="0" err="1"/>
              <a:t>Люм'єри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07112" y="1651000"/>
            <a:ext cx="5397500" cy="4889500"/>
          </a:xfrm>
        </p:spPr>
        <p:txBody>
          <a:bodyPr>
            <a:normAutofit/>
          </a:bodyPr>
          <a:lstStyle/>
          <a:p>
            <a:r>
              <a:rPr lang="uk-UA" dirty="0"/>
              <a:t>Перша експериментальна демонстрація кінофільму </a:t>
            </a:r>
            <a:r>
              <a:rPr lang="uk-UA" dirty="0" err="1"/>
              <a:t>Люм'єр</a:t>
            </a:r>
            <a:r>
              <a:rPr lang="uk-UA" dirty="0"/>
              <a:t> була проведена 22 березня 1895 року для «членів спільноти заохочення національної індустрії». В той день був продемонстрований фільм «Вихід робочих із фабрики </a:t>
            </a:r>
            <a:r>
              <a:rPr lang="uk-UA" dirty="0" err="1"/>
              <a:t>Люм'єр</a:t>
            </a:r>
            <a:r>
              <a:rPr lang="uk-UA" dirty="0" smtClean="0"/>
              <a:t>».</a:t>
            </a:r>
          </a:p>
          <a:p>
            <a:r>
              <a:rPr lang="uk-UA" dirty="0"/>
              <a:t>На другій демонстрації для членів фотографічного конгресу 1 червня цього ж року були показані ще 7 фільмів, зокрема «Сніданок дитини» та «Политий поливальник». Як правило, це були сюжети із життя та побуту родини </a:t>
            </a:r>
            <a:r>
              <a:rPr lang="uk-UA" dirty="0" err="1"/>
              <a:t>Люм'єр</a:t>
            </a:r>
            <a:r>
              <a:rPr lang="uk-UA" dirty="0"/>
              <a:t> в хронікальній манері та знімались з однієї позиції, одним відрізком від самого початку та до кінця. </a:t>
            </a:r>
          </a:p>
        </p:txBody>
      </p:sp>
      <p:pic>
        <p:nvPicPr>
          <p:cNvPr id="2052" name="Picture 4" descr="Файл:Fratelli Lumi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1651000"/>
            <a:ext cx="3390900" cy="457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2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66700"/>
            <a:ext cx="8911687" cy="1280890"/>
          </a:xfrm>
        </p:spPr>
        <p:txBody>
          <a:bodyPr/>
          <a:lstStyle/>
          <a:p>
            <a:r>
              <a:rPr lang="uk-UA" dirty="0"/>
              <a:t>Брати Пате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0" y="1143000"/>
            <a:ext cx="6645592" cy="5105400"/>
          </a:xfrm>
        </p:spPr>
        <p:txBody>
          <a:bodyPr>
            <a:noAutofit/>
          </a:bodyPr>
          <a:lstStyle/>
          <a:p>
            <a:r>
              <a:rPr lang="uk-UA" sz="1700" dirty="0"/>
              <a:t>Одне із перших </a:t>
            </a:r>
            <a:r>
              <a:rPr lang="uk-UA" sz="1700" dirty="0" err="1"/>
              <a:t>кінопідприємств</a:t>
            </a:r>
            <a:r>
              <a:rPr lang="uk-UA" sz="1700" dirty="0"/>
              <a:t> було створено братами Шарлем та Емілем Пате (</a:t>
            </a:r>
            <a:r>
              <a:rPr lang="uk-UA" sz="1700" dirty="0" err="1"/>
              <a:t>фр</a:t>
            </a:r>
            <a:r>
              <a:rPr lang="uk-UA" sz="1700" dirty="0"/>
              <a:t>. </a:t>
            </a:r>
            <a:r>
              <a:rPr lang="en-US" sz="1700" dirty="0" err="1"/>
              <a:t>Pathé</a:t>
            </a:r>
            <a:r>
              <a:rPr lang="en-US" sz="1700" dirty="0"/>
              <a:t> Frères). </a:t>
            </a:r>
            <a:r>
              <a:rPr lang="uk-UA" sz="1700" dirty="0"/>
              <a:t>Спочатку вони продавали кінетоскопи Едісона, а отримавши відмову на закупівлю кіноапарата братів </a:t>
            </a:r>
            <a:r>
              <a:rPr lang="uk-UA" sz="1700" dirty="0" err="1"/>
              <a:t>Люм'єр</a:t>
            </a:r>
            <a:r>
              <a:rPr lang="uk-UA" sz="1700" dirty="0"/>
              <a:t>, почали самі працювати над створенням аналогічного апарату. З допомогою запрошеного механіка вони виготовили свою першу модель та у 1896 році отримали патент. </a:t>
            </a:r>
            <a:endParaRPr lang="uk-UA" sz="1700" dirty="0" smtClean="0"/>
          </a:p>
          <a:p>
            <a:r>
              <a:rPr lang="uk-UA" sz="1700" dirty="0" smtClean="0"/>
              <a:t>Як </a:t>
            </a:r>
            <a:r>
              <a:rPr lang="uk-UA" sz="1700" dirty="0"/>
              <a:t>і більшість інших підприємців, Пате зробили все, щоб перетворити кінематограф у вигідну справу, а тому налагодили масове виробництво апаратури. Вже у 1897 році вони побудували у </a:t>
            </a:r>
            <a:r>
              <a:rPr lang="uk-UA" sz="1700" dirty="0" err="1"/>
              <a:t>Венсані</a:t>
            </a:r>
            <a:r>
              <a:rPr lang="uk-UA" sz="1700" dirty="0"/>
              <a:t> (передмістя Парижу) студію для зйомки, обробки та випуски фільмів, там же був цілий цех із виготовлення апаратури. </a:t>
            </a:r>
            <a:endParaRPr lang="uk-UA" sz="1700" dirty="0" smtClean="0"/>
          </a:p>
          <a:p>
            <a:r>
              <a:rPr lang="uk-UA" sz="1700" dirty="0" smtClean="0"/>
              <a:t>При </a:t>
            </a:r>
            <a:r>
              <a:rPr lang="uk-UA" sz="1700" dirty="0"/>
              <a:t>вдосконаленні усіх наступних моделей </a:t>
            </a:r>
            <a:r>
              <a:rPr lang="uk-UA" sz="1700" dirty="0" err="1"/>
              <a:t>Ш.Пате</a:t>
            </a:r>
            <a:r>
              <a:rPr lang="uk-UA" sz="1700" dirty="0"/>
              <a:t> головну увагу приділяв стабільності кадру в процесі зйомки та проекції. Торговою маркою Пате став галльський півень.</a:t>
            </a:r>
          </a:p>
        </p:txBody>
      </p:sp>
      <p:pic>
        <p:nvPicPr>
          <p:cNvPr id="3075" name="Picture 3" descr="http://3.bp.blogspot.com/-Td-K8YwXVJY/TZz4bd0TDqI/AAAAAAAAAvo/C7nhrttYv9c/s1600/Charles%2BPath%25C3%25A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0"/>
          <a:stretch/>
        </p:blipFill>
        <p:spPr bwMode="auto">
          <a:xfrm>
            <a:off x="9371012" y="266700"/>
            <a:ext cx="2382520" cy="2895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http://3.bp.blogspot.com/-Td-K8YwXVJY/TZz4bd0TDqI/AAAAAAAAAvo/C7nhrttYv9c/s1600/Charles%2BPath%25C3%25A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74"/>
          <a:stretch/>
        </p:blipFill>
        <p:spPr bwMode="auto">
          <a:xfrm>
            <a:off x="9371012" y="3227184"/>
            <a:ext cx="2382520" cy="3021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73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Леон </a:t>
            </a:r>
            <a:r>
              <a:rPr lang="uk-UA" dirty="0" err="1"/>
              <a:t>Гомон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765300"/>
            <a:ext cx="6030375" cy="4864100"/>
          </a:xfrm>
        </p:spPr>
        <p:txBody>
          <a:bodyPr>
            <a:normAutofit/>
          </a:bodyPr>
          <a:lstStyle/>
          <a:p>
            <a:r>
              <a:rPr lang="uk-UA" dirty="0"/>
              <a:t>Леон </a:t>
            </a:r>
            <a:r>
              <a:rPr lang="uk-UA" dirty="0" err="1"/>
              <a:t>Гомон</a:t>
            </a:r>
            <a:r>
              <a:rPr lang="uk-UA" dirty="0"/>
              <a:t> (</a:t>
            </a:r>
            <a:r>
              <a:rPr lang="uk-UA" dirty="0" err="1"/>
              <a:t>фр</a:t>
            </a:r>
            <a:r>
              <a:rPr lang="uk-UA" dirty="0"/>
              <a:t>. </a:t>
            </a:r>
            <a:r>
              <a:rPr lang="en-US" dirty="0"/>
              <a:t>Léon </a:t>
            </a:r>
            <a:r>
              <a:rPr lang="en-US" dirty="0" err="1"/>
              <a:t>Gaumont</a:t>
            </a:r>
            <a:r>
              <a:rPr lang="en-US" dirty="0"/>
              <a:t>) </a:t>
            </a:r>
            <a:r>
              <a:rPr lang="uk-UA" dirty="0"/>
              <a:t>випустив свій перший апарат під маркою «</a:t>
            </a:r>
            <a:r>
              <a:rPr lang="uk-UA" dirty="0" err="1"/>
              <a:t>Хроно</a:t>
            </a:r>
            <a:r>
              <a:rPr lang="uk-UA" dirty="0"/>
              <a:t>» у 1896 році та створив студію в </a:t>
            </a:r>
            <a:r>
              <a:rPr lang="uk-UA" dirty="0" err="1"/>
              <a:t>Бьюті</a:t>
            </a:r>
            <a:r>
              <a:rPr lang="uk-UA" dirty="0"/>
              <a:t> </a:t>
            </a:r>
            <a:r>
              <a:rPr lang="uk-UA" dirty="0" err="1"/>
              <a:t>Шомон</a:t>
            </a:r>
            <a:r>
              <a:rPr lang="uk-UA" dirty="0"/>
              <a:t>. Його торговою маркою стала маргаритка із ініціалами «Л. Г.».</a:t>
            </a:r>
          </a:p>
          <a:p>
            <a:r>
              <a:rPr lang="uk-UA" dirty="0"/>
              <a:t>Перші студії виглядали доволі примітивно, на подвір'ї ставились підмостки розміром 6 на 8 метрів, на них встановлювались декорації, а всі зйомки відбувались при денному </a:t>
            </a:r>
            <a:r>
              <a:rPr lang="uk-UA" dirty="0" smtClean="0"/>
              <a:t>освітленні. </a:t>
            </a:r>
          </a:p>
          <a:p>
            <a:r>
              <a:rPr lang="uk-UA" dirty="0" err="1" smtClean="0"/>
              <a:t>Кінопідприємці</a:t>
            </a:r>
            <a:r>
              <a:rPr lang="uk-UA" dirty="0" smtClean="0"/>
              <a:t> </a:t>
            </a:r>
            <a:r>
              <a:rPr lang="uk-UA" dirty="0"/>
              <a:t>почали шукати способи повернення інтересу до </a:t>
            </a:r>
            <a:r>
              <a:rPr lang="uk-UA" dirty="0" smtClean="0"/>
              <a:t>кінематографу </a:t>
            </a:r>
            <a:r>
              <a:rPr lang="uk-UA" dirty="0"/>
              <a:t>за рахунок покращення якості фільмів та урізноманітнення сюжетів, але ключової фігурою на цьому кризовому етапі став Жорж </a:t>
            </a:r>
            <a:r>
              <a:rPr lang="uk-UA" dirty="0" err="1"/>
              <a:t>Мельєс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241" y="1765300"/>
            <a:ext cx="2590018" cy="315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599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Жорж </a:t>
            </a:r>
            <a:r>
              <a:rPr lang="uk-UA" dirty="0" err="1"/>
              <a:t>Мельєс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38233" y="1816100"/>
            <a:ext cx="5310188" cy="4521200"/>
          </a:xfrm>
        </p:spPr>
        <p:txBody>
          <a:bodyPr>
            <a:normAutofit/>
          </a:bodyPr>
          <a:lstStyle/>
          <a:p>
            <a:r>
              <a:rPr lang="uk-UA" dirty="0"/>
              <a:t>Жорж </a:t>
            </a:r>
            <a:r>
              <a:rPr lang="uk-UA" dirty="0" err="1" smtClean="0"/>
              <a:t>Мельєс</a:t>
            </a:r>
            <a:r>
              <a:rPr lang="uk-UA" dirty="0" smtClean="0"/>
              <a:t> (</a:t>
            </a:r>
            <a:r>
              <a:rPr lang="uk-UA" dirty="0" err="1"/>
              <a:t>фр</a:t>
            </a:r>
            <a:r>
              <a:rPr lang="uk-UA" dirty="0"/>
              <a:t>. </a:t>
            </a:r>
            <a:r>
              <a:rPr lang="en-US" dirty="0"/>
              <a:t>Georges </a:t>
            </a:r>
            <a:r>
              <a:rPr lang="en-US" dirty="0" err="1"/>
              <a:t>Méliès</a:t>
            </a:r>
            <a:r>
              <a:rPr lang="en-US" dirty="0"/>
              <a:t>) </a:t>
            </a:r>
            <a:r>
              <a:rPr lang="uk-UA" dirty="0"/>
              <a:t>займає особливу позицію в історії кінематографу, саме він перетворив винахід братів </a:t>
            </a:r>
            <a:r>
              <a:rPr lang="uk-UA" dirty="0" err="1"/>
              <a:t>Люм'єр</a:t>
            </a:r>
            <a:r>
              <a:rPr lang="uk-UA" dirty="0"/>
              <a:t> в інструмент для створення фантастичних видовищ. Він був першим Президентом французького кінематографічного синдикату, головою перших кінематографічних конгресів, а також ввів стандартну перфорацію на кінострічці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1816100"/>
            <a:ext cx="3092831" cy="4356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993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Французький кінематограф напередодні Першої світової війни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16100"/>
            <a:ext cx="5310188" cy="4521200"/>
          </a:xfrm>
        </p:spPr>
        <p:txBody>
          <a:bodyPr>
            <a:normAutofit/>
          </a:bodyPr>
          <a:lstStyle/>
          <a:p>
            <a:r>
              <a:rPr lang="ru-RU" dirty="0" err="1"/>
              <a:t>орієнтація</a:t>
            </a:r>
            <a:r>
              <a:rPr lang="ru-RU" dirty="0"/>
              <a:t> на </a:t>
            </a:r>
            <a:r>
              <a:rPr lang="ru-RU" dirty="0" err="1"/>
              <a:t>смаки</a:t>
            </a:r>
            <a:r>
              <a:rPr lang="ru-RU" dirty="0"/>
              <a:t> широкого кола </a:t>
            </a:r>
            <a:r>
              <a:rPr lang="ru-RU" dirty="0" err="1"/>
              <a:t>глядачів</a:t>
            </a:r>
            <a:endParaRPr lang="ru-RU" dirty="0"/>
          </a:p>
          <a:p>
            <a:r>
              <a:rPr lang="ru-RU" dirty="0" err="1"/>
              <a:t>прихід</a:t>
            </a:r>
            <a:r>
              <a:rPr lang="ru-RU" dirty="0"/>
              <a:t> нового </a:t>
            </a:r>
            <a:r>
              <a:rPr lang="ru-RU" dirty="0" err="1"/>
              <a:t>покоління</a:t>
            </a:r>
            <a:r>
              <a:rPr lang="ru-RU" dirty="0"/>
              <a:t> </a:t>
            </a:r>
            <a:r>
              <a:rPr lang="ru-RU" dirty="0" err="1"/>
              <a:t>режисерів</a:t>
            </a:r>
            <a:r>
              <a:rPr lang="ru-RU" dirty="0"/>
              <a:t>, на </a:t>
            </a:r>
            <a:r>
              <a:rPr lang="ru-RU" dirty="0" err="1"/>
              <a:t>противагу</a:t>
            </a:r>
            <a:r>
              <a:rPr lang="ru-RU" dirty="0"/>
              <a:t> першим самоучкам</a:t>
            </a:r>
          </a:p>
          <a:p>
            <a:r>
              <a:rPr lang="ru-RU" dirty="0" err="1"/>
              <a:t>захоплення</a:t>
            </a:r>
            <a:r>
              <a:rPr lang="ru-RU" dirty="0"/>
              <a:t> та </a:t>
            </a:r>
            <a:r>
              <a:rPr lang="ru-RU" dirty="0" err="1"/>
              <a:t>пошуку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кольорового</a:t>
            </a:r>
            <a:r>
              <a:rPr lang="ru-RU" dirty="0"/>
              <a:t> та звукового </a:t>
            </a:r>
            <a:r>
              <a:rPr lang="ru-RU" dirty="0" err="1"/>
              <a:t>кіно</a:t>
            </a:r>
            <a:r>
              <a:rPr lang="ru-RU" dirty="0"/>
              <a:t> (на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успішні</a:t>
            </a:r>
            <a:r>
              <a:rPr lang="ru-RU" dirty="0"/>
              <a:t>)</a:t>
            </a:r>
          </a:p>
          <a:p>
            <a:r>
              <a:rPr lang="ru-RU" dirty="0" err="1"/>
              <a:t>пригодницькі</a:t>
            </a:r>
            <a:r>
              <a:rPr lang="ru-RU" dirty="0"/>
              <a:t> </a:t>
            </a:r>
            <a:r>
              <a:rPr lang="ru-RU" dirty="0" err="1"/>
              <a:t>романи</a:t>
            </a:r>
            <a:r>
              <a:rPr lang="ru-RU" dirty="0"/>
              <a:t>, </a:t>
            </a:r>
            <a:r>
              <a:rPr lang="ru-RU" dirty="0" err="1"/>
              <a:t>поліцейський</a:t>
            </a:r>
            <a:r>
              <a:rPr lang="ru-RU" dirty="0"/>
              <a:t> роман</a:t>
            </a:r>
          </a:p>
          <a:p>
            <a:r>
              <a:rPr lang="ru-RU" dirty="0" err="1"/>
              <a:t>натуралістичний</a:t>
            </a:r>
            <a:r>
              <a:rPr lang="ru-RU" dirty="0"/>
              <a:t> стиль у </a:t>
            </a:r>
            <a:r>
              <a:rPr lang="ru-RU" dirty="0" err="1"/>
              <a:t>кіно</a:t>
            </a:r>
            <a:r>
              <a:rPr lang="ru-RU" dirty="0"/>
              <a:t> —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пейзажів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, але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тематики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32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Період Першої світової війни та повоєнні роки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16100"/>
            <a:ext cx="5310188" cy="4521200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та </a:t>
            </a:r>
            <a:r>
              <a:rPr lang="ru-RU" dirty="0" err="1"/>
              <a:t>повоєнні</a:t>
            </a:r>
            <a:r>
              <a:rPr lang="ru-RU" dirty="0"/>
              <a:t> роки </a:t>
            </a:r>
            <a:r>
              <a:rPr lang="ru-RU" dirty="0" err="1"/>
              <a:t>французький</a:t>
            </a:r>
            <a:r>
              <a:rPr lang="ru-RU" dirty="0"/>
              <a:t> </a:t>
            </a:r>
            <a:r>
              <a:rPr lang="ru-RU" dirty="0" err="1"/>
              <a:t>кінематограф</a:t>
            </a:r>
            <a:r>
              <a:rPr lang="ru-RU" dirty="0"/>
              <a:t> не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сперечатись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американським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набував</a:t>
            </a:r>
            <a:r>
              <a:rPr lang="ru-RU" dirty="0"/>
              <a:t> </a:t>
            </a:r>
            <a:r>
              <a:rPr lang="ru-RU" dirty="0" err="1"/>
              <a:t>розквіту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Невтішна</a:t>
            </a:r>
            <a:r>
              <a:rPr lang="ru-RU" dirty="0" smtClean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обумовлена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 — </a:t>
            </a:r>
            <a:r>
              <a:rPr lang="ru-RU" dirty="0" err="1"/>
              <a:t>недостатнє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, </a:t>
            </a:r>
            <a:r>
              <a:rPr lang="ru-RU" dirty="0" err="1"/>
              <a:t>зруйновані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конфісковані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кінотеатрів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сприятливим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зменшувалось</a:t>
            </a:r>
            <a:r>
              <a:rPr lang="ru-RU" dirty="0"/>
              <a:t> та </a:t>
            </a:r>
            <a:r>
              <a:rPr lang="ru-RU" dirty="0" err="1"/>
              <a:t>переміщалось</a:t>
            </a:r>
            <a:r>
              <a:rPr lang="ru-RU" dirty="0"/>
              <a:t> </a:t>
            </a:r>
            <a:r>
              <a:rPr lang="ru-RU" dirty="0" err="1" smtClean="0"/>
              <a:t>закордон</a:t>
            </a:r>
            <a:r>
              <a:rPr lang="ru-RU" dirty="0" smtClean="0"/>
              <a:t>. </a:t>
            </a:r>
            <a:r>
              <a:rPr lang="ru-RU" dirty="0"/>
              <a:t>Разом з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популярність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росла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098" name="Picture 2" descr="http://upload.wikimedia.org/wikipedia/commons/thumb/8/8e/UK_1914-gaumontpalace.jpg/200px-UK_1914-gaumontpal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6506" y="1816100"/>
            <a:ext cx="2756694" cy="4369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294</TotalTime>
  <Words>921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Легкий дым</vt:lpstr>
      <vt:lpstr>Кінематограф Франції</vt:lpstr>
      <vt:lpstr>Французький кінематограф</vt:lpstr>
      <vt:lpstr>Заснування кінематографу</vt:lpstr>
      <vt:lpstr>Луї та Огюст Люм'єри</vt:lpstr>
      <vt:lpstr>Брати Пате</vt:lpstr>
      <vt:lpstr>Леон Гомон</vt:lpstr>
      <vt:lpstr>Жорж Мельєс</vt:lpstr>
      <vt:lpstr>Французький кінематограф напередодні Першої світової війни</vt:lpstr>
      <vt:lpstr>Період Першої світової війни та повоєнні роки</vt:lpstr>
      <vt:lpstr>Період Другої світової війни та повоєнні роки</vt:lpstr>
      <vt:lpstr>«Нова хвиля»</vt:lpstr>
      <vt:lpstr>Сучасне французьке кіно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Кинематограф Франции</dc:title>
  <dc:creator>Дмитрий Лазян</dc:creator>
  <cp:lastModifiedBy>Дмитрий Лазян</cp:lastModifiedBy>
  <cp:revision>10</cp:revision>
  <dcterms:created xsi:type="dcterms:W3CDTF">2013-12-24T18:28:26Z</dcterms:created>
  <dcterms:modified xsi:type="dcterms:W3CDTF">2013-12-24T23:23:06Z</dcterms:modified>
</cp:coreProperties>
</file>