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500174"/>
            <a:ext cx="7315224" cy="3870343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</a:t>
            </a:r>
            <a:br>
              <a:rPr lang="ru-RU" dirty="0" smtClean="0"/>
            </a:br>
            <a:r>
              <a:rPr lang="ru-RU" dirty="0" smtClean="0"/>
              <a:t>по теме: «Расизм»</a:t>
            </a:r>
            <a:br>
              <a:rPr lang="ru-RU" dirty="0" smtClean="0"/>
            </a:br>
            <a:r>
              <a:rPr lang="ru-RU" dirty="0" smtClean="0"/>
              <a:t>ученицы 7(11)Б класса</a:t>
            </a:r>
            <a:br>
              <a:rPr lang="ru-RU" dirty="0" smtClean="0"/>
            </a:br>
            <a:r>
              <a:rPr lang="ru-RU" dirty="0" smtClean="0"/>
              <a:t>Одесского УВК №13</a:t>
            </a:r>
            <a:br>
              <a:rPr lang="ru-RU" dirty="0" smtClean="0"/>
            </a:br>
            <a:r>
              <a:rPr lang="ru-RU" dirty="0" err="1" smtClean="0"/>
              <a:t>Бургели</a:t>
            </a:r>
            <a:r>
              <a:rPr lang="ru-RU" dirty="0" smtClean="0"/>
              <a:t> Наталии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71480"/>
            <a:ext cx="7000924" cy="3643338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Раси́зм</a:t>
            </a:r>
            <a:r>
              <a:rPr lang="ru-RU" dirty="0" smtClean="0"/>
              <a:t> — совокупность воззрений, в основе которых лежат положения о физической и умственной неравноценности человеческих рас и о решающем влиянии расовых различий на историю и культуру.</a:t>
            </a:r>
            <a:br>
              <a:rPr lang="ru-RU" dirty="0" smtClean="0"/>
            </a:br>
            <a:r>
              <a:rPr lang="ru-RU" dirty="0" smtClean="0"/>
              <a:t>Существует и несколько более широкое определение расизма. Так, в энциклопедии </a:t>
            </a:r>
            <a:r>
              <a:rPr lang="ru-RU" dirty="0" err="1" smtClean="0"/>
              <a:t>Britannica</a:t>
            </a:r>
            <a:r>
              <a:rPr lang="ru-RU" dirty="0" smtClean="0"/>
              <a:t> указывается, что расистским является убеждение в том, что расовые признаки имеют решающее влияние на способности, интеллект, нравственность, поведенческие особенности и черты характера отдельной человеческой личности, а не общества или общественной группы. Расизм обязательно включает в себя идеи об изначальном разделении людей на высшие и низшие расы, из которых первые являются создателями цивилизации и призваны господствовать над вторыми. Осуществление расистских теорий на практике порой находит своё выражение в политике расовой дискриминации.</a:t>
            </a:r>
            <a:endParaRPr lang="ru-RU" dirty="0"/>
          </a:p>
        </p:txBody>
      </p:sp>
      <p:pic>
        <p:nvPicPr>
          <p:cNvPr id="4" name="Рисунок 3" descr="_sa4FQ0mVr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4013198"/>
            <a:ext cx="4235437" cy="28448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00042"/>
            <a:ext cx="3429024" cy="63579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Впервые африканские невольники были завезены в британскую </a:t>
            </a:r>
            <a:r>
              <a:rPr lang="ru-RU" dirty="0" err="1" smtClean="0"/>
              <a:t>Вирджинию</a:t>
            </a:r>
            <a:r>
              <a:rPr lang="ru-RU" dirty="0" smtClean="0"/>
              <a:t> английскими колонистами в 1619 году. По состоянию на 1860 год, из 12-миллионного населения 15 американских штатов, где сохранялось рабство, 4 миллиона были рабами. Из 1,5 </a:t>
            </a:r>
            <a:r>
              <a:rPr lang="ru-RU" dirty="0" err="1" smtClean="0"/>
              <a:t>млн</a:t>
            </a:r>
            <a:r>
              <a:rPr lang="ru-RU" dirty="0" smtClean="0"/>
              <a:t> семей, живущих в этих штатах, более 390 тыс. семей имели рабов.</a:t>
            </a:r>
            <a:endParaRPr lang="ru-RU" dirty="0"/>
          </a:p>
        </p:txBody>
      </p:sp>
      <p:pic>
        <p:nvPicPr>
          <p:cNvPr id="4" name="Рисунок 3" descr="1340591078_veb-komiksy-chto-nuzhno-brosit-utopayuschemu-negru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071546"/>
            <a:ext cx="4448186" cy="44334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500042"/>
            <a:ext cx="7258072" cy="32575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Труд рабов широко использовался в плантационном хозяйстве, позволяя получать американским рабовладельцам высокую прибыль. В первой половине XIX века национальное богатство Соединённых Штатов в значительной степени было основано на эксплуатации рабского труда. За период с XVI века по XIX век в страны Америки было завезено около 12 миллионов африканцев, из них около 645 тыс. — на территорию современных США.</a:t>
            </a:r>
            <a:endParaRPr lang="ru-RU" dirty="0"/>
          </a:p>
        </p:txBody>
      </p:sp>
      <p:pic>
        <p:nvPicPr>
          <p:cNvPr id="4" name="Рисунок 3" descr="b21tuTt4P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786190"/>
            <a:ext cx="5753100" cy="2876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2786082" cy="592935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 южных штатах США века рабства и десятилетия сегрегации создали правовую и политическую систему, которая характеризовалась господством белых. Чернокожие различными средствами не допускались к участию в выборах. Действовали законы (Законы Джима </a:t>
            </a:r>
            <a:r>
              <a:rPr lang="ru-RU" dirty="0" err="1" smtClean="0"/>
              <a:t>Кроу</a:t>
            </a:r>
            <a:r>
              <a:rPr lang="ru-RU" dirty="0" smtClean="0"/>
              <a:t>), по которым чернокожие не могли учиться в школах и университетах вместе с белыми, должны были занимать специально отведённые для них места в общественном транспорте и т. д. Многие магазины, рестораны, гостиницы отказывались обслуживать чернокожих. Чернокожие всегда называли белых «мистер» или «миссис», хотя белые редко удостаивали чернокожих столь вежливого обращения.</a:t>
            </a:r>
            <a:endParaRPr lang="ru-RU" dirty="0"/>
          </a:p>
        </p:txBody>
      </p:sp>
      <p:pic>
        <p:nvPicPr>
          <p:cNvPr id="4" name="Рисунок 3" descr="747px-Racistcampaignpost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857232"/>
            <a:ext cx="5781120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r>
              <a:rPr lang="ru-RU" dirty="0" smtClean="0"/>
              <a:t>Существенный прогресс в преодолении расизма в США наметился в 1960-е годы, когда в результате успехов движения борьбы за гражданские права была законодательно запрещена расовая дискриминация.</a:t>
            </a:r>
            <a:endParaRPr lang="ru-RU" dirty="0"/>
          </a:p>
        </p:txBody>
      </p:sp>
      <p:pic>
        <p:nvPicPr>
          <p:cNvPr id="4" name="Рисунок 3" descr="racis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3143248"/>
            <a:ext cx="4352544" cy="30632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7829576" cy="312579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Но в США в тот же период как своеобразная защитная реакция на многовековое угнетение чернокожих возник «чёрный расизм». Он ярко проявился в проповедях </a:t>
            </a:r>
            <a:r>
              <a:rPr lang="ru-RU" dirty="0" err="1" smtClean="0"/>
              <a:t>Фарда</a:t>
            </a:r>
            <a:r>
              <a:rPr lang="ru-RU" dirty="0" smtClean="0"/>
              <a:t> Мохаммеда, и его последователя, основателя организации «Нация ислама» </a:t>
            </a:r>
            <a:r>
              <a:rPr lang="ru-RU" dirty="0" err="1" smtClean="0"/>
              <a:t>Элайджи</a:t>
            </a:r>
            <a:r>
              <a:rPr lang="ru-RU" dirty="0" smtClean="0"/>
              <a:t> </a:t>
            </a:r>
            <a:r>
              <a:rPr lang="ru-RU" dirty="0" err="1" smtClean="0"/>
              <a:t>Мохаммада</a:t>
            </a:r>
            <a:r>
              <a:rPr lang="ru-RU" dirty="0" smtClean="0"/>
              <a:t>. С ним также связана получившая в США широкое распространение «</a:t>
            </a:r>
            <a:r>
              <a:rPr lang="ru-RU" dirty="0" err="1" smtClean="0"/>
              <a:t>афроцентристская</a:t>
            </a:r>
            <a:r>
              <a:rPr lang="ru-RU" dirty="0" smtClean="0"/>
              <a:t> египтология», сторонники которой утверждают, что древние египтяне были чернокожими, древнеегипетская культура была истоком древнегреческой и тем самым всей европейской культуры и при этом существовал и существует заговор белых расистов, для того, чтобы все это скрыть</a:t>
            </a:r>
            <a:endParaRPr lang="ru-RU" dirty="0"/>
          </a:p>
        </p:txBody>
      </p:sp>
      <p:pic>
        <p:nvPicPr>
          <p:cNvPr id="4" name="Рисунок 3" descr="05_12_18_Avstra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3071810"/>
            <a:ext cx="5214964" cy="3476643"/>
          </a:xfrm>
          <a:prstGeom prst="rect">
            <a:avLst/>
          </a:prstGeom>
        </p:spPr>
      </p:pic>
      <p:pic>
        <p:nvPicPr>
          <p:cNvPr id="5" name="Рисунок 4" descr="76019-92612264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143248"/>
            <a:ext cx="3143240" cy="3347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267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по теме: «Расизм» ученицы 7(11)Б класса Одесского УВК №13 Бургели Наталии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6</cp:revision>
  <dcterms:modified xsi:type="dcterms:W3CDTF">2014-03-06T05:29:34Z</dcterms:modified>
</cp:coreProperties>
</file>