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/>
              <a:t>Кінематограф</a:t>
            </a:r>
            <a:r>
              <a:rPr lang="uk-UA" dirty="0" smtClean="0"/>
              <a:t> </a:t>
            </a:r>
            <a:r>
              <a:rPr lang="uk-UA" i="1" dirty="0" smtClean="0"/>
              <a:t>Франції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156053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кінематограф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орієнтація</a:t>
            </a:r>
            <a:r>
              <a:rPr lang="ru-RU" dirty="0" smtClean="0"/>
              <a:t> на </a:t>
            </a:r>
            <a:r>
              <a:rPr lang="ru-RU" dirty="0" err="1" smtClean="0"/>
              <a:t>смаки</a:t>
            </a:r>
            <a:r>
              <a:rPr lang="ru-RU" dirty="0" smtClean="0"/>
              <a:t> широкого кола </a:t>
            </a:r>
            <a:r>
              <a:rPr lang="ru-RU" dirty="0" err="1" smtClean="0"/>
              <a:t>глядачів</a:t>
            </a:r>
            <a:endParaRPr lang="ru-RU" dirty="0" smtClean="0"/>
          </a:p>
          <a:p>
            <a:r>
              <a:rPr lang="ru-RU" dirty="0" err="1" smtClean="0"/>
              <a:t>прихід</a:t>
            </a:r>
            <a:r>
              <a:rPr lang="ru-RU" dirty="0" smtClean="0"/>
              <a:t> нового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режисерів</a:t>
            </a:r>
            <a:r>
              <a:rPr lang="ru-RU" dirty="0" smtClean="0"/>
              <a:t>, на </a:t>
            </a:r>
            <a:r>
              <a:rPr lang="ru-RU" dirty="0" err="1" smtClean="0"/>
              <a:t>противагу</a:t>
            </a:r>
            <a:r>
              <a:rPr lang="ru-RU" dirty="0" smtClean="0"/>
              <a:t> першим самоучкам</a:t>
            </a:r>
          </a:p>
          <a:p>
            <a:r>
              <a:rPr lang="ru-RU" dirty="0" err="1" smtClean="0"/>
              <a:t>захоплення</a:t>
            </a:r>
            <a:r>
              <a:rPr lang="ru-RU" dirty="0" smtClean="0"/>
              <a:t> та </a:t>
            </a:r>
            <a:r>
              <a:rPr lang="ru-RU" dirty="0" err="1" smtClean="0"/>
              <a:t>пошуку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кольорового</a:t>
            </a:r>
            <a:r>
              <a:rPr lang="ru-RU" dirty="0" smtClean="0"/>
              <a:t> та звукового </a:t>
            </a:r>
            <a:r>
              <a:rPr lang="ru-RU" dirty="0" err="1" smtClean="0"/>
              <a:t>кіно</a:t>
            </a:r>
            <a:r>
              <a:rPr lang="ru-RU" dirty="0" smtClean="0"/>
              <a:t> (на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успішні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пригодницькі</a:t>
            </a:r>
            <a:r>
              <a:rPr lang="ru-RU" dirty="0" smtClean="0"/>
              <a:t> </a:t>
            </a:r>
            <a:r>
              <a:rPr lang="ru-RU" dirty="0" err="1" smtClean="0"/>
              <a:t>романи</a:t>
            </a:r>
            <a:r>
              <a:rPr lang="ru-RU" dirty="0" smtClean="0"/>
              <a:t>, </a:t>
            </a:r>
            <a:r>
              <a:rPr lang="ru-RU" dirty="0" err="1" smtClean="0"/>
              <a:t>поліцейський</a:t>
            </a:r>
            <a:r>
              <a:rPr lang="ru-RU" dirty="0" smtClean="0"/>
              <a:t> роман</a:t>
            </a:r>
          </a:p>
          <a:p>
            <a:r>
              <a:rPr lang="ru-RU" dirty="0" err="1" smtClean="0"/>
              <a:t>натуралістичний</a:t>
            </a:r>
            <a:r>
              <a:rPr lang="ru-RU" dirty="0" smtClean="0"/>
              <a:t> стиль у </a:t>
            </a:r>
            <a:r>
              <a:rPr lang="ru-RU" dirty="0" err="1" smtClean="0"/>
              <a:t>кіно</a:t>
            </a:r>
            <a:r>
              <a:rPr lang="ru-RU" dirty="0" smtClean="0"/>
              <a:t> —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пейзажів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тематики</a:t>
            </a:r>
            <a:endParaRPr lang="ru-RU" dirty="0"/>
          </a:p>
        </p:txBody>
      </p:sp>
      <p:pic>
        <p:nvPicPr>
          <p:cNvPr id="5" name="Содержимое 4" descr="http://upload.wikimedia.org/wikipedia/commons/e/ea/Gill-Napoleon-Rocambol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1923037" cy="26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ru/7/7b/Zigoma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643314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та </a:t>
            </a:r>
            <a:r>
              <a:rPr lang="ru-RU" dirty="0" err="1" smtClean="0"/>
              <a:t>повоєнні</a:t>
            </a:r>
            <a:r>
              <a:rPr lang="ru-RU" dirty="0" smtClean="0"/>
              <a:t> 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Сучасне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обличчя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французького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почало </a:t>
            </a:r>
            <a:r>
              <a:rPr lang="ru-RU" sz="2000" dirty="0" err="1" smtClean="0"/>
              <a:t>формуватись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 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вплинули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наслідки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переосмислення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окупації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антифашизму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звернення</a:t>
            </a:r>
            <a:r>
              <a:rPr lang="ru-RU" sz="2000" dirty="0" smtClean="0"/>
              <a:t> до </a:t>
            </a:r>
            <a:r>
              <a:rPr lang="ru-RU" sz="2000" dirty="0" err="1" smtClean="0"/>
              <a:t>гуманізму</a:t>
            </a:r>
            <a:r>
              <a:rPr lang="ru-RU" sz="2000" dirty="0" smtClean="0"/>
              <a:t>. З 1946 </a:t>
            </a:r>
            <a:r>
              <a:rPr lang="ru-RU" sz="2000" dirty="0" err="1" smtClean="0"/>
              <a:t>щорічно</a:t>
            </a:r>
            <a:r>
              <a:rPr lang="ru-RU" sz="2000" dirty="0" smtClean="0"/>
              <a:t> (</a:t>
            </a:r>
            <a:r>
              <a:rPr lang="ru-RU" sz="2000" dirty="0" err="1" smtClean="0"/>
              <a:t>окрім</a:t>
            </a:r>
            <a:r>
              <a:rPr lang="ru-RU" sz="2000" dirty="0" smtClean="0"/>
              <a:t> 1948 та 1950) проводиться </a:t>
            </a:r>
            <a:r>
              <a:rPr lang="ru-RU" sz="2000" dirty="0" err="1" smtClean="0"/>
              <a:t>Міжнародний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кінофестиваль</a:t>
            </a:r>
            <a:r>
              <a:rPr lang="ru-RU" sz="2000" dirty="0" smtClean="0"/>
              <a:t> у Каннах. У 1976 </a:t>
            </a:r>
            <a:r>
              <a:rPr lang="ru-RU" sz="2000" dirty="0" err="1" smtClean="0"/>
              <a:t>започатковано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премію</a:t>
            </a:r>
            <a:r>
              <a:rPr lang="ru-RU" sz="2000" dirty="0" smtClean="0"/>
              <a:t> «</a:t>
            </a:r>
            <a:r>
              <a:rPr lang="ru-RU" sz="2000" dirty="0" err="1" smtClean="0"/>
              <a:t>Сезар</a:t>
            </a:r>
            <a:r>
              <a:rPr lang="ru-RU" sz="2000" dirty="0" smtClean="0"/>
              <a:t>»,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аналогом </a:t>
            </a:r>
            <a:r>
              <a:rPr lang="ru-RU" sz="2000" dirty="0" err="1" smtClean="0"/>
              <a:t>американського</a:t>
            </a:r>
            <a:r>
              <a:rPr lang="ru-RU" sz="2000" dirty="0" smtClean="0"/>
              <a:t> «Оскару». В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1940–1950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актори</a:t>
            </a:r>
            <a:r>
              <a:rPr lang="ru-RU" sz="2000" dirty="0" smtClean="0"/>
              <a:t>: </a:t>
            </a:r>
            <a:r>
              <a:rPr lang="ru-RU" sz="2000" dirty="0" err="1" smtClean="0"/>
              <a:t>Жерар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Філіп</a:t>
            </a:r>
            <a:r>
              <a:rPr lang="ru-RU" sz="2000" dirty="0" smtClean="0"/>
              <a:t>, </a:t>
            </a:r>
            <a:r>
              <a:rPr lang="ru-RU" sz="2000" dirty="0" err="1" smtClean="0"/>
              <a:t>Бурвіль</a:t>
            </a:r>
            <a:r>
              <a:rPr lang="ru-RU" sz="2000" dirty="0" smtClean="0"/>
              <a:t>, Жан </a:t>
            </a:r>
            <a:r>
              <a:rPr lang="ru-RU" sz="2000" dirty="0" err="1" smtClean="0"/>
              <a:t>Маре,Марі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Казерас</a:t>
            </a:r>
            <a:r>
              <a:rPr lang="ru-RU" sz="2000" dirty="0" smtClean="0"/>
              <a:t>, </a:t>
            </a:r>
            <a:r>
              <a:rPr lang="ru-RU" sz="2000" dirty="0" err="1" smtClean="0"/>
              <a:t>Луї</a:t>
            </a:r>
            <a:r>
              <a:rPr lang="ru-RU" sz="2000" dirty="0" smtClean="0"/>
              <a:t> де </a:t>
            </a:r>
            <a:r>
              <a:rPr lang="ru-RU" sz="2000" dirty="0" err="1" smtClean="0"/>
              <a:t>Фюнес</a:t>
            </a:r>
            <a:r>
              <a:rPr lang="ru-RU" sz="2000" dirty="0" smtClean="0"/>
              <a:t>, Серж </a:t>
            </a:r>
            <a:r>
              <a:rPr lang="ru-RU" sz="2000" dirty="0" err="1" smtClean="0"/>
              <a:t>Реджані</a:t>
            </a:r>
            <a:r>
              <a:rPr lang="ru-RU" sz="2000" dirty="0" smtClean="0"/>
              <a:t> 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http://hayafisha.ru/local/images/hayafisha/cesar_jpg_12675301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500570"/>
            <a:ext cx="3162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«Нова </a:t>
            </a:r>
            <a:r>
              <a:rPr lang="ru-RU" dirty="0" err="1" smtClean="0"/>
              <a:t>хвиля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Передумовою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такого </a:t>
            </a:r>
            <a:r>
              <a:rPr lang="ru-RU" sz="2400" dirty="0" err="1" smtClean="0"/>
              <a:t>явища</a:t>
            </a:r>
            <a:r>
              <a:rPr lang="ru-RU" sz="2400" dirty="0" smtClean="0"/>
              <a:t> як Нова </a:t>
            </a:r>
            <a:r>
              <a:rPr lang="ru-RU" sz="2400" dirty="0" err="1" smtClean="0"/>
              <a:t>хвиля</a:t>
            </a:r>
            <a:r>
              <a:rPr lang="ru-RU" sz="2400" dirty="0" smtClean="0"/>
              <a:t> 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цілий</a:t>
            </a:r>
            <a:r>
              <a:rPr lang="ru-RU" sz="2400" dirty="0" smtClean="0"/>
              <a:t> комплекс </a:t>
            </a:r>
            <a:r>
              <a:rPr lang="ru-RU" sz="2400" dirty="0" err="1" smtClean="0"/>
              <a:t>обставин</a:t>
            </a:r>
            <a:r>
              <a:rPr lang="ru-RU" sz="2400" dirty="0" smtClean="0"/>
              <a:t>: </a:t>
            </a:r>
            <a:r>
              <a:rPr lang="ru-RU" sz="2400" dirty="0" err="1" smtClean="0"/>
              <a:t>невдалі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французького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кінопрокатів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кінофестивалю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прогрес</a:t>
            </a:r>
            <a:r>
              <a:rPr lang="ru-RU" sz="2400" dirty="0" smtClean="0"/>
              <a:t> у </a:t>
            </a:r>
            <a:r>
              <a:rPr lang="ru-RU" sz="2400" dirty="0" err="1" smtClean="0"/>
              <a:t>технічній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надчутливої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кіноплівки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портативної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апаратури</a:t>
            </a:r>
            <a:r>
              <a:rPr lang="ru-RU" sz="2400" dirty="0" smtClean="0"/>
              <a:t>. </a:t>
            </a:r>
            <a:r>
              <a:rPr lang="ru-RU" sz="2400" dirty="0" err="1" smtClean="0"/>
              <a:t>Окрім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поява</a:t>
            </a:r>
            <a:r>
              <a:rPr lang="ru-RU" sz="2400" dirty="0" smtClean="0"/>
              <a:t> </a:t>
            </a:r>
            <a:r>
              <a:rPr lang="ru-RU" sz="2400" dirty="0" err="1" smtClean="0"/>
              <a:t>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хвилі</a:t>
            </a:r>
            <a:r>
              <a:rPr lang="ru-RU" sz="2400" dirty="0" smtClean="0"/>
              <a:t> </a:t>
            </a:r>
            <a:r>
              <a:rPr lang="ru-RU" sz="2400" dirty="0" err="1" smtClean="0"/>
              <a:t>пов'язана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спробами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кінокритиків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втілити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філософію</a:t>
            </a:r>
            <a:r>
              <a:rPr lang="ru-RU" sz="2400" dirty="0" smtClean="0"/>
              <a:t> у </a:t>
            </a:r>
            <a:r>
              <a:rPr lang="ru-RU" sz="2400" dirty="0" err="1" smtClean="0"/>
              <a:t>реальність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кіноіндустрії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19716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Нова </a:t>
            </a:r>
            <a:r>
              <a:rPr lang="ru-RU" sz="2000" dirty="0" err="1" smtClean="0"/>
              <a:t>хвиля</a:t>
            </a:r>
            <a:r>
              <a:rPr lang="ru-RU" sz="2000" dirty="0" smtClean="0"/>
              <a:t> </a:t>
            </a:r>
            <a:r>
              <a:rPr lang="ru-RU" sz="2000" dirty="0" err="1" smtClean="0"/>
              <a:t>французького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дарує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митців</a:t>
            </a:r>
            <a:r>
              <a:rPr lang="ru-RU" sz="2000" dirty="0" smtClean="0"/>
              <a:t> як Жан-Люк </a:t>
            </a:r>
            <a:r>
              <a:rPr lang="ru-RU" sz="2000" dirty="0" err="1" smtClean="0"/>
              <a:t>Годар</a:t>
            </a:r>
            <a:r>
              <a:rPr lang="ru-RU" sz="2000" dirty="0" smtClean="0"/>
              <a:t>, Клод </a:t>
            </a:r>
            <a:r>
              <a:rPr lang="ru-RU" sz="2000" dirty="0" err="1" smtClean="0"/>
              <a:t>Лелуш</a:t>
            </a:r>
            <a:r>
              <a:rPr lang="ru-RU" sz="2000" dirty="0" smtClean="0"/>
              <a:t>, Франсуа </a:t>
            </a:r>
            <a:r>
              <a:rPr lang="ru-RU" sz="2000" dirty="0" err="1" smtClean="0"/>
              <a:t>Трюффо</a:t>
            </a:r>
            <a:r>
              <a:rPr lang="ru-RU" sz="2000" dirty="0" smtClean="0"/>
              <a:t>, Клод </a:t>
            </a:r>
            <a:r>
              <a:rPr lang="ru-RU" sz="2000" dirty="0" err="1" smtClean="0"/>
              <a:t>Шаброль</a:t>
            </a:r>
            <a:r>
              <a:rPr lang="ru-RU" sz="2000" dirty="0" smtClean="0"/>
              <a:t>, </a:t>
            </a:r>
            <a:r>
              <a:rPr lang="ru-RU" sz="2000" u="sng" dirty="0" err="1" smtClean="0"/>
              <a:t>Луї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Маль</a:t>
            </a:r>
            <a:r>
              <a:rPr lang="ru-RU" sz="2000" u="sng" dirty="0" smtClean="0"/>
              <a:t>, Жанна Моро</a:t>
            </a:r>
            <a:r>
              <a:rPr lang="ru-RU" sz="2000" dirty="0" smtClean="0"/>
              <a:t>, </a:t>
            </a:r>
            <a:r>
              <a:rPr lang="ru-RU" sz="2000" dirty="0" err="1" smtClean="0"/>
              <a:t>Жан-Луї</a:t>
            </a:r>
            <a:r>
              <a:rPr lang="ru-RU" sz="2000" dirty="0" smtClean="0"/>
              <a:t> </a:t>
            </a:r>
            <a:r>
              <a:rPr lang="ru-RU" sz="2000" dirty="0" err="1" smtClean="0"/>
              <a:t>Трентіньян</a:t>
            </a:r>
            <a:r>
              <a:rPr lang="ru-RU" sz="2000" dirty="0" smtClean="0"/>
              <a:t>, Жан-Поль Бельмондо, </a:t>
            </a:r>
            <a:r>
              <a:rPr lang="ru-RU" sz="2000" dirty="0" err="1" smtClean="0"/>
              <a:t>Жерар</a:t>
            </a:r>
            <a:r>
              <a:rPr lang="ru-RU" sz="2000" dirty="0" smtClean="0"/>
              <a:t> </a:t>
            </a:r>
            <a:r>
              <a:rPr lang="ru-RU" sz="2000" dirty="0" err="1" smtClean="0"/>
              <a:t>Депардьє</a:t>
            </a:r>
            <a:r>
              <a:rPr lang="ru-RU" sz="2000" dirty="0" smtClean="0"/>
              <a:t>, </a:t>
            </a:r>
            <a:r>
              <a:rPr lang="ru-RU" sz="2000" dirty="0" err="1" smtClean="0"/>
              <a:t>Катрін</a:t>
            </a:r>
            <a:r>
              <a:rPr lang="ru-RU" sz="2000" dirty="0" smtClean="0"/>
              <a:t> Денев, Ален Делон, </a:t>
            </a:r>
            <a:r>
              <a:rPr lang="ru-RU" sz="2000" dirty="0" err="1" smtClean="0"/>
              <a:t>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Жирардо</a:t>
            </a:r>
            <a:r>
              <a:rPr lang="ru-RU" sz="2000" dirty="0" smtClean="0"/>
              <a:t>, </a:t>
            </a:r>
            <a:r>
              <a:rPr lang="ru-RU" sz="2000" dirty="0" err="1" smtClean="0"/>
              <a:t>Колюш</a:t>
            </a:r>
            <a:r>
              <a:rPr lang="ru-RU" sz="2000" dirty="0" smtClean="0"/>
              <a:t>, </a:t>
            </a:r>
            <a:r>
              <a:rPr lang="ru-RU" sz="2000" dirty="0" err="1" smtClean="0"/>
              <a:t>Пьєр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Рішар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http://upload.wikimedia.org/wikipedia/uk/5/5e/Godar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1704975" cy="242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1/19/Claude_Lelouc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00438"/>
            <a:ext cx="1628775" cy="228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pload.wikimedia.org/wikipedia/commons/thumb/6/6e/Fran%C3%A7ois_Truffaut_%281965%29.jpg/640px-Fran%C3%A7ois_Truffaut_%281965%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1638300" cy="218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pload.wikimedia.org/wikipedia/commons/3/36/Alain_Delon_Cannes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pload.wikimedia.org/wikipedia/commons/9/9f/G%C3%A9rard_Depardieu_Cannes_201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07167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70916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Учасники</a:t>
            </a:r>
            <a:r>
              <a:rPr lang="ru-RU" sz="2400" dirty="0" smtClean="0"/>
              <a:t> </a:t>
            </a:r>
            <a:r>
              <a:rPr lang="ru-RU" sz="2400" dirty="0" err="1" smtClean="0"/>
              <a:t>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хвилі</a:t>
            </a:r>
            <a:r>
              <a:rPr lang="ru-RU" sz="2400" dirty="0" smtClean="0"/>
              <a:t> </a:t>
            </a:r>
            <a:r>
              <a:rPr lang="ru-RU" sz="2400" dirty="0" err="1" smtClean="0"/>
              <a:t>заперечували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концепції</a:t>
            </a:r>
            <a:r>
              <a:rPr lang="ru-RU" sz="2400" dirty="0" smtClean="0"/>
              <a:t>.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об'єднувало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кіновиробництва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антипатія</a:t>
            </a:r>
            <a:r>
              <a:rPr lang="ru-RU" sz="2400" dirty="0" smtClean="0"/>
              <a:t> до зарок 50-х та </a:t>
            </a:r>
            <a:r>
              <a:rPr lang="ru-RU" sz="2400" u="sng" dirty="0" err="1" smtClean="0"/>
              <a:t>концепція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авторського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кіно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стверджувала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відображати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свого</a:t>
            </a:r>
            <a:r>
              <a:rPr lang="ru-RU" sz="2400" dirty="0" smtClean="0"/>
              <a:t> автора через </a:t>
            </a:r>
            <a:r>
              <a:rPr lang="ru-RU" sz="2400" dirty="0" err="1" smtClean="0"/>
              <a:t>індивідуальну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стилістику</a:t>
            </a:r>
            <a:r>
              <a:rPr lang="ru-RU" sz="2400" dirty="0" smtClean="0"/>
              <a:t>. Але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хвилі</a:t>
            </a:r>
            <a:r>
              <a:rPr lang="ru-RU" sz="2400" dirty="0" smtClean="0"/>
              <a:t> ставив перед собою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надихався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французького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.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, </a:t>
            </a:r>
            <a:r>
              <a:rPr lang="ru-RU" sz="2400" dirty="0" err="1" smtClean="0"/>
              <a:t>саркастичний</a:t>
            </a:r>
            <a:r>
              <a:rPr lang="ru-RU" sz="2400" dirty="0" smtClean="0"/>
              <a:t> Клод </a:t>
            </a:r>
            <a:r>
              <a:rPr lang="ru-RU" sz="2400" dirty="0" err="1" smtClean="0"/>
              <a:t>Шаброль</a:t>
            </a:r>
            <a:r>
              <a:rPr lang="ru-RU" sz="2400" dirty="0" smtClean="0"/>
              <a:t> </a:t>
            </a:r>
            <a:r>
              <a:rPr lang="ru-RU" sz="2400" dirty="0" err="1" smtClean="0"/>
              <a:t>свідомо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висміював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романтичні</a:t>
            </a:r>
            <a:r>
              <a:rPr lang="ru-RU" sz="2400" dirty="0" smtClean="0"/>
              <a:t> погляди на </a:t>
            </a:r>
            <a:r>
              <a:rPr lang="ru-RU" sz="2400" dirty="0" err="1" smtClean="0"/>
              <a:t>людину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моральні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 descr="http://www.proficinema.ru/news/Shabrol/sh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429132"/>
            <a:ext cx="3000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1643050"/>
            <a:ext cx="7086600" cy="1828800"/>
          </a:xfrm>
        </p:spPr>
        <p:txBody>
          <a:bodyPr/>
          <a:lstStyle/>
          <a:p>
            <a:r>
              <a:rPr lang="uk-UA" dirty="0" smtClean="0"/>
              <a:t>Найвідоміші французькі актори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1538" y="4857760"/>
            <a:ext cx="708660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7086600" cy="866788"/>
          </a:xfrm>
        </p:spPr>
        <p:txBody>
          <a:bodyPr/>
          <a:lstStyle/>
          <a:p>
            <a:r>
              <a:rPr lang="uk-UA" dirty="0" smtClean="0"/>
              <a:t>Анні </a:t>
            </a:r>
            <a:r>
              <a:rPr lang="uk-UA" dirty="0" err="1" smtClean="0"/>
              <a:t>Жирардо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142984"/>
            <a:ext cx="7086600" cy="15097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Анні</a:t>
            </a:r>
            <a:r>
              <a:rPr lang="ru-RU" b="1" dirty="0" smtClean="0"/>
              <a:t> </a:t>
            </a:r>
            <a:r>
              <a:rPr lang="ru-RU" b="1" dirty="0" err="1" smtClean="0"/>
              <a:t>Жирардо</a:t>
            </a:r>
            <a:r>
              <a:rPr lang="ru-RU" dirty="0" smtClean="0"/>
              <a:t> — знаменита </a:t>
            </a:r>
            <a:r>
              <a:rPr lang="ru-RU" dirty="0" err="1" smtClean="0"/>
              <a:t>французька</a:t>
            </a:r>
            <a:r>
              <a:rPr lang="ru-RU" dirty="0" smtClean="0"/>
              <a:t> </a:t>
            </a:r>
            <a:r>
              <a:rPr lang="ru-RU" dirty="0" err="1" smtClean="0"/>
              <a:t>акторка</a:t>
            </a:r>
            <a:r>
              <a:rPr lang="ru-RU" dirty="0" smtClean="0"/>
              <a:t> театру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кіно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амплуа — </a:t>
            </a:r>
            <a:r>
              <a:rPr lang="ru-RU" dirty="0" err="1" smtClean="0"/>
              <a:t>самостійна</a:t>
            </a:r>
            <a:r>
              <a:rPr lang="ru-RU" dirty="0" smtClean="0"/>
              <a:t>, </a:t>
            </a:r>
            <a:r>
              <a:rPr lang="ru-RU" dirty="0" err="1" smtClean="0"/>
              <a:t>працьовита</a:t>
            </a:r>
            <a:r>
              <a:rPr lang="ru-RU" dirty="0" smtClean="0"/>
              <a:t>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, </a:t>
            </a:r>
            <a:r>
              <a:rPr lang="ru-RU" dirty="0" err="1" smtClean="0"/>
              <a:t>наділена</a:t>
            </a:r>
            <a:r>
              <a:rPr lang="ru-RU" dirty="0" smtClean="0"/>
              <a:t> сильною волею,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нещасна</a:t>
            </a:r>
            <a:r>
              <a:rPr lang="ru-RU" dirty="0" smtClean="0"/>
              <a:t> в </a:t>
            </a:r>
            <a:r>
              <a:rPr lang="ru-RU" dirty="0" err="1" smtClean="0"/>
              <a:t>особистому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 Лауреатка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премій</a:t>
            </a:r>
            <a:r>
              <a:rPr lang="ru-RU" dirty="0" smtClean="0"/>
              <a:t> «</a:t>
            </a:r>
            <a:r>
              <a:rPr lang="ru-RU" dirty="0" err="1" smtClean="0"/>
              <a:t>Сезар</a:t>
            </a:r>
            <a:r>
              <a:rPr lang="ru-RU" dirty="0" smtClean="0"/>
              <a:t>», </a:t>
            </a:r>
            <a:r>
              <a:rPr lang="ru-RU" dirty="0" err="1" smtClean="0"/>
              <a:t>премій</a:t>
            </a:r>
            <a:r>
              <a:rPr lang="ru-RU" dirty="0" smtClean="0"/>
              <a:t> </a:t>
            </a:r>
            <a:r>
              <a:rPr lang="ru-RU" dirty="0" err="1" smtClean="0"/>
              <a:t>Каннського</a:t>
            </a:r>
            <a:r>
              <a:rPr lang="ru-RU" dirty="0" smtClean="0"/>
              <a:t> та </a:t>
            </a:r>
            <a:r>
              <a:rPr lang="ru-RU" dirty="0" err="1" smtClean="0"/>
              <a:t>Венеційського</a:t>
            </a:r>
            <a:r>
              <a:rPr lang="ru-RU" dirty="0" smtClean="0"/>
              <a:t> </a:t>
            </a:r>
            <a:r>
              <a:rPr lang="ru-RU" dirty="0" err="1" smtClean="0"/>
              <a:t>фестивалів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taini-zvezd.ru/useruploads/star/anni_zhirard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43182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5143536" cy="51435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1950-х роках вона </a:t>
            </a:r>
            <a:r>
              <a:rPr lang="ru-RU" sz="2000" dirty="0" err="1" smtClean="0"/>
              <a:t>зіграла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дюжини</a:t>
            </a:r>
            <a:r>
              <a:rPr lang="ru-RU" sz="2000" dirty="0" smtClean="0"/>
              <a:t> ролей у </a:t>
            </a:r>
            <a:r>
              <a:rPr lang="ru-RU" sz="2000" dirty="0" err="1" smtClean="0"/>
              <a:t>комерційних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стрічках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різного</a:t>
            </a:r>
            <a:r>
              <a:rPr lang="ru-RU" sz="2000" dirty="0" smtClean="0"/>
              <a:t> жанру («Людина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золотим </a:t>
            </a:r>
            <a:r>
              <a:rPr lang="ru-RU" sz="2000" dirty="0" err="1" smtClean="0"/>
              <a:t>ключем</a:t>
            </a:r>
            <a:r>
              <a:rPr lang="ru-RU" sz="2000" dirty="0" smtClean="0"/>
              <a:t>», «Мегре </a:t>
            </a:r>
            <a:r>
              <a:rPr lang="ru-RU" sz="2000" dirty="0" err="1" smtClean="0"/>
              <a:t>розставляє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», «</a:t>
            </a:r>
            <a:r>
              <a:rPr lang="ru-RU" sz="2000" dirty="0" err="1" smtClean="0"/>
              <a:t>Пустеля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Пігаль</a:t>
            </a:r>
            <a:r>
              <a:rPr lang="ru-RU" sz="2000" dirty="0" smtClean="0"/>
              <a:t>»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). Перелом у </a:t>
            </a:r>
            <a:r>
              <a:rPr lang="ru-RU" sz="2000" dirty="0" err="1" smtClean="0"/>
              <a:t>творчій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актриси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італійським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режисером</a:t>
            </a:r>
            <a:r>
              <a:rPr lang="ru-RU" sz="2000" dirty="0" smtClean="0"/>
              <a:t> </a:t>
            </a:r>
            <a:r>
              <a:rPr lang="ru-RU" sz="2000" dirty="0" err="1" smtClean="0"/>
              <a:t>Лукіно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Вісконті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в 1959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запропонував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їй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жіночу</a:t>
            </a:r>
            <a:r>
              <a:rPr lang="ru-RU" sz="2000" dirty="0" smtClean="0"/>
              <a:t> роль у </a:t>
            </a:r>
            <a:r>
              <a:rPr lang="ru-RU" sz="2000" dirty="0" err="1" smtClean="0"/>
              <a:t>театральній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виставі</a:t>
            </a:r>
            <a:r>
              <a:rPr lang="ru-RU" sz="2000" dirty="0" smtClean="0"/>
              <a:t> «</a:t>
            </a:r>
            <a:r>
              <a:rPr lang="ru-RU" sz="2000" dirty="0" err="1" smtClean="0"/>
              <a:t>Двоє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гойдалці</a:t>
            </a:r>
            <a:r>
              <a:rPr lang="ru-RU" sz="2000" dirty="0" smtClean="0"/>
              <a:t>» за </a:t>
            </a:r>
            <a:r>
              <a:rPr lang="ru-RU" sz="2000" dirty="0" err="1" smtClean="0"/>
              <a:t>п'єсою</a:t>
            </a:r>
            <a:r>
              <a:rPr lang="ru-RU" sz="2000" dirty="0" smtClean="0"/>
              <a:t> </a:t>
            </a:r>
            <a:r>
              <a:rPr lang="ru-RU" sz="2000" dirty="0" err="1" smtClean="0"/>
              <a:t>Гібсона</a:t>
            </a:r>
            <a:r>
              <a:rPr lang="ru-RU" sz="2000" dirty="0" smtClean="0"/>
              <a:t>. </a:t>
            </a:r>
            <a:r>
              <a:rPr lang="ru-RU" sz="2000" dirty="0" err="1" smtClean="0"/>
              <a:t>Справжня</a:t>
            </a:r>
            <a:r>
              <a:rPr lang="ru-RU" sz="2000" dirty="0" smtClean="0"/>
              <a:t> ж слава </a:t>
            </a:r>
            <a:r>
              <a:rPr lang="ru-RU" sz="2000" dirty="0" err="1" smtClean="0"/>
              <a:t>прийшла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актриси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роллю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Наді</a:t>
            </a:r>
            <a:r>
              <a:rPr lang="ru-RU" sz="2000" dirty="0" smtClean="0"/>
              <a:t> в </a:t>
            </a:r>
            <a:r>
              <a:rPr lang="ru-RU" sz="2000" dirty="0" err="1" smtClean="0"/>
              <a:t>епохальній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режисера</a:t>
            </a:r>
            <a:r>
              <a:rPr lang="ru-RU" sz="2000" dirty="0" smtClean="0"/>
              <a:t> </a:t>
            </a:r>
            <a:r>
              <a:rPr lang="ru-RU" sz="2000" u="sng" dirty="0" smtClean="0"/>
              <a:t>«</a:t>
            </a:r>
            <a:r>
              <a:rPr lang="ru-RU" sz="2000" u="sng" dirty="0" err="1" smtClean="0"/>
              <a:t>Рокко</a:t>
            </a:r>
            <a:r>
              <a:rPr lang="ru-RU" sz="2000" u="sng" dirty="0" smtClean="0"/>
              <a:t> та </a:t>
            </a:r>
            <a:r>
              <a:rPr lang="ru-RU" sz="2000" u="sng" dirty="0" err="1" smtClean="0"/>
              <a:t>його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брати</a:t>
            </a:r>
            <a:r>
              <a:rPr lang="ru-RU" sz="2000" u="sng" dirty="0" smtClean="0"/>
              <a:t>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1" name="Содержимое 10" descr="http://upload.wikimedia.org/wikipedia/uk/2/25/Rocco_and_his_brothers_poster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642918"/>
            <a:ext cx="27146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642918"/>
            <a:ext cx="4038600" cy="4972072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 smtClean="0"/>
              <a:t>У 1988–1989 роках вона </a:t>
            </a:r>
            <a:r>
              <a:rPr lang="ru-RU" sz="8000" dirty="0" err="1" smtClean="0"/>
              <a:t>знялася</a:t>
            </a:r>
            <a:r>
              <a:rPr lang="ru-RU" sz="8000" dirty="0" smtClean="0"/>
              <a:t> у </a:t>
            </a:r>
            <a:r>
              <a:rPr lang="ru-RU" sz="8000" dirty="0" err="1" smtClean="0"/>
              <a:t>ряді</a:t>
            </a:r>
            <a:r>
              <a:rPr lang="ru-RU" sz="8000" dirty="0" smtClean="0"/>
              <a:t> картин: «</a:t>
            </a:r>
            <a:r>
              <a:rPr lang="ru-RU" sz="8000" dirty="0" err="1" smtClean="0"/>
              <a:t>Ув'язнені</a:t>
            </a:r>
            <a:r>
              <a:rPr lang="ru-RU" sz="8000" dirty="0" smtClean="0"/>
              <a:t>», «Легендарна </a:t>
            </a:r>
            <a:r>
              <a:rPr lang="ru-RU" sz="8000" dirty="0" err="1" smtClean="0"/>
              <a:t>життя</a:t>
            </a:r>
            <a:r>
              <a:rPr lang="ru-RU" sz="8000" dirty="0" smtClean="0"/>
              <a:t> </a:t>
            </a:r>
            <a:r>
              <a:rPr lang="ru-RU" sz="8000" dirty="0" err="1" smtClean="0"/>
              <a:t>Ернеста</a:t>
            </a:r>
            <a:r>
              <a:rPr lang="ru-RU" sz="8000" dirty="0" smtClean="0"/>
              <a:t> </a:t>
            </a:r>
            <a:r>
              <a:rPr lang="ru-RU" sz="8000" dirty="0" err="1" smtClean="0"/>
              <a:t>Гемінгвея</a:t>
            </a:r>
            <a:r>
              <a:rPr lang="ru-RU" sz="8000" dirty="0" smtClean="0"/>
              <a:t>», «</a:t>
            </a:r>
            <a:r>
              <a:rPr lang="ru-RU" sz="8000" dirty="0" err="1" smtClean="0"/>
              <a:t>П'ять</a:t>
            </a:r>
            <a:r>
              <a:rPr lang="ru-RU" sz="8000" dirty="0" smtClean="0"/>
              <a:t> </a:t>
            </a:r>
            <a:r>
              <a:rPr lang="ru-RU" sz="8000" dirty="0" err="1" smtClean="0"/>
              <a:t>днів</a:t>
            </a:r>
            <a:r>
              <a:rPr lang="ru-RU" sz="8000" dirty="0" smtClean="0"/>
              <a:t> у </a:t>
            </a:r>
            <a:r>
              <a:rPr lang="ru-RU" sz="8000" dirty="0" err="1" smtClean="0"/>
              <a:t>липні</a:t>
            </a:r>
            <a:r>
              <a:rPr lang="ru-RU" sz="8000" dirty="0" smtClean="0"/>
              <a:t>», «</a:t>
            </a:r>
            <a:r>
              <a:rPr lang="ru-RU" sz="8000" dirty="0" err="1" smtClean="0"/>
              <a:t>Комедія</a:t>
            </a:r>
            <a:r>
              <a:rPr lang="ru-RU" sz="8000" dirty="0" smtClean="0"/>
              <a:t> </a:t>
            </a:r>
            <a:r>
              <a:rPr lang="ru-RU" sz="8000" dirty="0" err="1" smtClean="0"/>
              <a:t>кохання</a:t>
            </a:r>
            <a:r>
              <a:rPr lang="ru-RU" sz="8000" dirty="0" smtClean="0"/>
              <a:t>» та </a:t>
            </a:r>
            <a:r>
              <a:rPr lang="ru-RU" sz="8000" dirty="0" err="1" smtClean="0"/>
              <a:t>інших</a:t>
            </a:r>
            <a:r>
              <a:rPr lang="ru-RU" sz="8000" dirty="0" smtClean="0"/>
              <a:t>. </a:t>
            </a:r>
            <a:r>
              <a:rPr lang="ru-RU" sz="8000" dirty="0" err="1" smtClean="0"/>
              <a:t>Тоді</a:t>
            </a:r>
            <a:r>
              <a:rPr lang="ru-RU" sz="8000" dirty="0" smtClean="0"/>
              <a:t> ж вона </a:t>
            </a:r>
            <a:r>
              <a:rPr lang="ru-RU" sz="8000" dirty="0" err="1" smtClean="0"/>
              <a:t>знялася</a:t>
            </a:r>
            <a:r>
              <a:rPr lang="ru-RU" sz="8000" dirty="0" smtClean="0"/>
              <a:t> у </a:t>
            </a:r>
            <a:r>
              <a:rPr lang="ru-RU" sz="8000" dirty="0" err="1" smtClean="0"/>
              <a:t>стрічці</a:t>
            </a:r>
            <a:r>
              <a:rPr lang="ru-RU" sz="8000" dirty="0" smtClean="0"/>
              <a:t> </a:t>
            </a:r>
            <a:r>
              <a:rPr lang="ru-RU" sz="8000" dirty="0" err="1" smtClean="0"/>
              <a:t>російського</a:t>
            </a:r>
            <a:r>
              <a:rPr lang="ru-RU" sz="8000" dirty="0" smtClean="0"/>
              <a:t> </a:t>
            </a:r>
            <a:r>
              <a:rPr lang="ru-RU" sz="8000" dirty="0" err="1" smtClean="0"/>
              <a:t>режисера</a:t>
            </a:r>
            <a:r>
              <a:rPr lang="ru-RU" sz="8000" dirty="0" smtClean="0"/>
              <a:t> </a:t>
            </a:r>
            <a:r>
              <a:rPr lang="ru-RU" sz="8000" dirty="0" err="1" smtClean="0"/>
              <a:t>Валерія</a:t>
            </a:r>
            <a:r>
              <a:rPr lang="ru-RU" sz="8000" dirty="0" smtClean="0"/>
              <a:t> </a:t>
            </a:r>
            <a:r>
              <a:rPr lang="ru-RU" sz="8000" dirty="0" err="1" smtClean="0"/>
              <a:t>Ахадова</a:t>
            </a:r>
            <a:r>
              <a:rPr lang="ru-RU" sz="8000" dirty="0" smtClean="0"/>
              <a:t> «Рут».</a:t>
            </a:r>
          </a:p>
          <a:p>
            <a:endParaRPr lang="ru-RU" dirty="0"/>
          </a:p>
        </p:txBody>
      </p:sp>
      <p:pic>
        <p:nvPicPr>
          <p:cNvPr id="7" name="Содержимое 6" descr="http://intoclassics.net/_ld/13/0656408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3008310" cy="38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початку 1990-х </a:t>
            </a:r>
            <a:r>
              <a:rPr lang="ru-RU" dirty="0" err="1" smtClean="0"/>
              <a:t>Анні</a:t>
            </a:r>
            <a:r>
              <a:rPr lang="ru-RU" dirty="0" smtClean="0"/>
              <a:t> </a:t>
            </a:r>
            <a:r>
              <a:rPr lang="ru-RU" dirty="0" err="1" smtClean="0"/>
              <a:t>Жирардо</a:t>
            </a:r>
            <a:r>
              <a:rPr lang="ru-RU" dirty="0" smtClean="0"/>
              <a:t> практично </a:t>
            </a:r>
            <a:r>
              <a:rPr lang="ru-RU" dirty="0" err="1" smtClean="0"/>
              <a:t>зникла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екрана</a:t>
            </a:r>
            <a:r>
              <a:rPr lang="ru-RU" dirty="0" smtClean="0"/>
              <a:t>. За </a:t>
            </a:r>
            <a:r>
              <a:rPr lang="ru-RU" dirty="0" err="1" smtClean="0"/>
              <a:t>останні</a:t>
            </a:r>
            <a:r>
              <a:rPr lang="ru-RU" dirty="0" smtClean="0"/>
              <a:t> роки в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роботу у </a:t>
            </a:r>
            <a:r>
              <a:rPr lang="ru-RU" dirty="0" err="1" smtClean="0"/>
              <a:t>австрійця</a:t>
            </a:r>
            <a:r>
              <a:rPr lang="ru-RU" dirty="0" smtClean="0"/>
              <a:t> </a:t>
            </a:r>
            <a:r>
              <a:rPr lang="ru-RU" dirty="0" err="1" smtClean="0"/>
              <a:t>Міхаеля</a:t>
            </a:r>
            <a:r>
              <a:rPr lang="ru-RU" dirty="0" smtClean="0"/>
              <a:t> </a:t>
            </a:r>
            <a:r>
              <a:rPr lang="ru-RU" dirty="0" err="1" smtClean="0"/>
              <a:t>Ханеке</a:t>
            </a:r>
            <a:r>
              <a:rPr lang="ru-RU" dirty="0" smtClean="0"/>
              <a:t> — роль </a:t>
            </a:r>
            <a:r>
              <a:rPr lang="ru-RU" dirty="0" err="1" smtClean="0"/>
              <a:t>старої</a:t>
            </a:r>
            <a:r>
              <a:rPr lang="ru-RU" dirty="0" smtClean="0"/>
              <a:t> у </a:t>
            </a:r>
            <a:r>
              <a:rPr lang="ru-RU" dirty="0" err="1" smtClean="0"/>
              <a:t>фільмі</a:t>
            </a:r>
            <a:r>
              <a:rPr lang="ru-RU" dirty="0" smtClean="0"/>
              <a:t> «</a:t>
            </a:r>
            <a:r>
              <a:rPr lang="ru-RU" dirty="0" err="1" smtClean="0"/>
              <a:t>Піаністка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принесла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кінопремій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http://img11.nnm.me/0/1/d/c/6/d8cf530cdab6a6ed69bbcff0e0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117" y="1600201"/>
            <a:ext cx="3400660" cy="44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Народження кіно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500174"/>
            <a:ext cx="4068792" cy="462598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винайденням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дозволив </a:t>
            </a:r>
            <a:r>
              <a:rPr lang="ru-RU" dirty="0" err="1" smtClean="0"/>
              <a:t>відтворювати</a:t>
            </a:r>
            <a:r>
              <a:rPr lang="ru-RU" dirty="0" smtClean="0"/>
              <a:t> </a:t>
            </a:r>
            <a:r>
              <a:rPr lang="ru-RU" dirty="0" err="1" smtClean="0"/>
              <a:t>проекції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рухаються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братами</a:t>
            </a:r>
            <a:r>
              <a:rPr lang="ru-RU" dirty="0" smtClean="0"/>
              <a:t> </a:t>
            </a:r>
            <a:r>
              <a:rPr lang="ru-RU" dirty="0" err="1" smtClean="0"/>
              <a:t>Луї</a:t>
            </a:r>
            <a:r>
              <a:rPr lang="ru-RU" dirty="0" smtClean="0"/>
              <a:t> та Огюстом </a:t>
            </a:r>
            <a:r>
              <a:rPr lang="ru-RU" dirty="0" err="1" smtClean="0"/>
              <a:t>Люм'єрами</a:t>
            </a:r>
            <a:r>
              <a:rPr lang="ru-RU" dirty="0" smtClean="0"/>
              <a:t>. Проста структура, </a:t>
            </a:r>
            <a:r>
              <a:rPr lang="ru-RU" dirty="0" err="1" smtClean="0"/>
              <a:t>маленька</a:t>
            </a:r>
            <a:r>
              <a:rPr lang="ru-RU" dirty="0" smtClean="0"/>
              <a:t> вага та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дозволяли легко </a:t>
            </a:r>
            <a:r>
              <a:rPr lang="ru-RU" dirty="0" err="1" smtClean="0"/>
              <a:t>користуватись</a:t>
            </a:r>
            <a:r>
              <a:rPr lang="ru-RU" dirty="0" smtClean="0"/>
              <a:t> ним.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вдала</a:t>
            </a:r>
            <a:r>
              <a:rPr lang="ru-RU" dirty="0" smtClean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 </a:t>
            </a:r>
            <a:r>
              <a:rPr lang="ru-RU" dirty="0" err="1" smtClean="0"/>
              <a:t>пояснювалась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Люм'єр</a:t>
            </a:r>
            <a:r>
              <a:rPr lang="ru-RU" dirty="0" smtClean="0"/>
              <a:t> </a:t>
            </a:r>
            <a:r>
              <a:rPr lang="ru-RU" dirty="0" err="1" smtClean="0"/>
              <a:t>змалечку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знайомі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фотосправою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Содержимое 8" descr="http://pics.livejournal.com/directorcinema/pic/0008pq9d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143404" cy="287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086600" cy="962012"/>
          </a:xfrm>
        </p:spPr>
        <p:txBody>
          <a:bodyPr/>
          <a:lstStyle/>
          <a:p>
            <a:pPr algn="ctr"/>
            <a:r>
              <a:rPr lang="uk-UA" dirty="0" smtClean="0"/>
              <a:t>Софі </a:t>
            </a:r>
            <a:r>
              <a:rPr lang="uk-UA" dirty="0" err="1" smtClean="0"/>
              <a:t>Марсо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643042" y="1643050"/>
            <a:ext cx="7086600" cy="564024"/>
          </a:xfrm>
        </p:spPr>
        <p:txBody>
          <a:bodyPr/>
          <a:lstStyle/>
          <a:p>
            <a:r>
              <a:rPr lang="vi-VN" b="1" dirty="0" smtClean="0"/>
              <a:t>Софі́ Марсо́</a:t>
            </a:r>
            <a:r>
              <a:rPr lang="vi-VN" dirty="0" smtClean="0"/>
              <a:t> —французька акторка й режисер кіно.</a:t>
            </a:r>
            <a:endParaRPr lang="ru-RU" dirty="0"/>
          </a:p>
        </p:txBody>
      </p:sp>
      <p:pic>
        <p:nvPicPr>
          <p:cNvPr id="9" name="Рисунок 8" descr="https://upload.wikimedia.org/wikipedia/commons/f/f6/Sophie_Marceau_Skyfall_2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00306"/>
            <a:ext cx="2543175" cy="359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Прославилася</a:t>
            </a:r>
            <a:r>
              <a:rPr lang="ru-RU" dirty="0" smtClean="0"/>
              <a:t> </a:t>
            </a:r>
            <a:r>
              <a:rPr lang="ru-RU" dirty="0" err="1" smtClean="0"/>
              <a:t>підлітком</a:t>
            </a:r>
            <a:r>
              <a:rPr lang="ru-RU" dirty="0" smtClean="0"/>
              <a:t>, </a:t>
            </a:r>
            <a:r>
              <a:rPr lang="ru-RU" dirty="0" err="1" smtClean="0"/>
              <a:t>дебютувавши</a:t>
            </a:r>
            <a:r>
              <a:rPr lang="ru-RU" dirty="0" smtClean="0"/>
              <a:t> у «</a:t>
            </a:r>
            <a:r>
              <a:rPr lang="ru-RU" dirty="0" err="1" smtClean="0"/>
              <a:t>Вечірці</a:t>
            </a:r>
            <a:r>
              <a:rPr lang="ru-RU" dirty="0" smtClean="0"/>
              <a:t>» (</a:t>
            </a:r>
            <a:r>
              <a:rPr lang="en-US" i="1" dirty="0" smtClean="0"/>
              <a:t>La </a:t>
            </a:r>
            <a:r>
              <a:rPr lang="en-US" i="1" dirty="0" err="1" smtClean="0"/>
              <a:t>Boum</a:t>
            </a:r>
            <a:r>
              <a:rPr lang="en-US" dirty="0" smtClean="0"/>
              <a:t>, 1980).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образ «</a:t>
            </a:r>
            <a:r>
              <a:rPr lang="ru-RU" dirty="0" err="1" smtClean="0"/>
              <a:t>ідеальної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дівчини</a:t>
            </a:r>
            <a:r>
              <a:rPr lang="ru-RU" dirty="0" smtClean="0"/>
              <a:t>»,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Марсо</a:t>
            </a:r>
            <a:r>
              <a:rPr lang="ru-RU" dirty="0" smtClean="0"/>
              <a:t> </a:t>
            </a:r>
            <a:r>
              <a:rPr lang="ru-RU" dirty="0" err="1" smtClean="0"/>
              <a:t>визнали</a:t>
            </a:r>
            <a:r>
              <a:rPr lang="ru-RU" dirty="0" smtClean="0"/>
              <a:t> за </a:t>
            </a:r>
            <a:r>
              <a:rPr lang="ru-RU" dirty="0" err="1" smtClean="0"/>
              <a:t>підсумками</a:t>
            </a:r>
            <a:r>
              <a:rPr lang="ru-RU" dirty="0" smtClean="0"/>
              <a:t> </a:t>
            </a:r>
            <a:r>
              <a:rPr lang="ru-RU" dirty="0" err="1" smtClean="0"/>
              <a:t>глядацького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розмножено</a:t>
            </a:r>
            <a:r>
              <a:rPr lang="ru-RU" dirty="0" smtClean="0"/>
              <a:t> у </a:t>
            </a:r>
            <a:r>
              <a:rPr lang="ru-RU" dirty="0" err="1" smtClean="0"/>
              <a:t>фільмах</a:t>
            </a:r>
            <a:r>
              <a:rPr lang="ru-RU" dirty="0" smtClean="0"/>
              <a:t> «Вечірка-2» (фр.</a:t>
            </a:r>
            <a:r>
              <a:rPr lang="en-US" i="1" dirty="0" smtClean="0"/>
              <a:t>La </a:t>
            </a:r>
            <a:r>
              <a:rPr lang="en-US" i="1" dirty="0" err="1" smtClean="0"/>
              <a:t>Boum</a:t>
            </a:r>
            <a:r>
              <a:rPr lang="en-US" i="1" dirty="0" smtClean="0"/>
              <a:t> 2</a:t>
            </a:r>
            <a:r>
              <a:rPr lang="en-US" dirty="0" smtClean="0"/>
              <a:t>, 1982), «</a:t>
            </a:r>
            <a:r>
              <a:rPr lang="ru-RU" dirty="0" err="1" smtClean="0"/>
              <a:t>Щасливої</a:t>
            </a:r>
            <a:r>
              <a:rPr lang="ru-RU" dirty="0" smtClean="0"/>
              <a:t> </a:t>
            </a:r>
            <a:r>
              <a:rPr lang="ru-RU" dirty="0" err="1" smtClean="0"/>
              <a:t>Паски</a:t>
            </a:r>
            <a:r>
              <a:rPr lang="ru-RU" dirty="0" smtClean="0"/>
              <a:t>» (1984), «Студентка» (1988), «Аромат </a:t>
            </a:r>
            <a:r>
              <a:rPr lang="ru-RU" dirty="0" err="1" smtClean="0"/>
              <a:t>кохання</a:t>
            </a:r>
            <a:r>
              <a:rPr lang="ru-RU" dirty="0" smtClean="0"/>
              <a:t>. </a:t>
            </a:r>
            <a:r>
              <a:rPr lang="ru-RU" dirty="0" err="1" smtClean="0"/>
              <a:t>Фанфан</a:t>
            </a:r>
            <a:r>
              <a:rPr lang="ru-RU" dirty="0" smtClean="0"/>
              <a:t>» (1993) та </a:t>
            </a:r>
            <a:r>
              <a:rPr lang="ru-RU" dirty="0" err="1" smtClean="0"/>
              <a:t>ін</a:t>
            </a:r>
            <a:endParaRPr lang="ru-RU" dirty="0"/>
          </a:p>
        </p:txBody>
      </p:sp>
      <p:pic>
        <p:nvPicPr>
          <p:cNvPr id="7" name="Содержимое 6" descr="http://img.hqclub.net/boxes/logo383492_box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008565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1999 року </a:t>
            </a:r>
            <a:r>
              <a:rPr lang="ru-RU" dirty="0" err="1" smtClean="0"/>
              <a:t>зіграла</a:t>
            </a:r>
            <a:r>
              <a:rPr lang="ru-RU" dirty="0" smtClean="0"/>
              <a:t> </a:t>
            </a:r>
            <a:r>
              <a:rPr lang="ru-RU" dirty="0" err="1" smtClean="0"/>
              <a:t>дівчину</a:t>
            </a:r>
            <a:r>
              <a:rPr lang="ru-RU" dirty="0" smtClean="0"/>
              <a:t> Бонда у </a:t>
            </a:r>
            <a:r>
              <a:rPr lang="ru-RU" dirty="0" err="1" smtClean="0"/>
              <a:t>черговому</a:t>
            </a:r>
            <a:r>
              <a:rPr lang="ru-RU" dirty="0" smtClean="0"/>
              <a:t>, 19-му за </a:t>
            </a:r>
            <a:r>
              <a:rPr lang="ru-RU" dirty="0" err="1" smtClean="0"/>
              <a:t>ліком</a:t>
            </a:r>
            <a:r>
              <a:rPr lang="ru-RU" dirty="0" smtClean="0"/>
              <a:t>, </a:t>
            </a:r>
            <a:r>
              <a:rPr lang="ru-RU" dirty="0" err="1" smtClean="0"/>
              <a:t>епізоді</a:t>
            </a:r>
            <a:r>
              <a:rPr lang="ru-RU" dirty="0" smtClean="0"/>
              <a:t> </a:t>
            </a:r>
            <a:r>
              <a:rPr lang="ru-RU" dirty="0" err="1" smtClean="0"/>
              <a:t>Бондіани</a:t>
            </a:r>
            <a:r>
              <a:rPr lang="ru-RU" dirty="0" smtClean="0"/>
              <a:t> — </a:t>
            </a:r>
            <a:r>
              <a:rPr lang="ru-RU" dirty="0" err="1" smtClean="0"/>
              <a:t>підступну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вразливу</a:t>
            </a:r>
            <a:r>
              <a:rPr lang="ru-RU" dirty="0" smtClean="0"/>
              <a:t> </a:t>
            </a:r>
            <a:r>
              <a:rPr lang="ru-RU" dirty="0" err="1" smtClean="0"/>
              <a:t>Електру</a:t>
            </a:r>
            <a:r>
              <a:rPr lang="ru-RU" dirty="0" smtClean="0"/>
              <a:t> </a:t>
            </a:r>
            <a:r>
              <a:rPr lang="ru-RU" dirty="0" err="1" smtClean="0"/>
              <a:t>Кінґ</a:t>
            </a:r>
            <a:r>
              <a:rPr lang="ru-RU" dirty="0" smtClean="0"/>
              <a:t>. </a:t>
            </a:r>
            <a:r>
              <a:rPr lang="ru-RU" dirty="0" err="1" smtClean="0"/>
              <a:t>Продовжує</a:t>
            </a:r>
            <a:r>
              <a:rPr lang="ru-RU" dirty="0" smtClean="0"/>
              <a:t> активно </a:t>
            </a:r>
            <a:r>
              <a:rPr lang="ru-RU" dirty="0" err="1" smtClean="0"/>
              <a:t>зніматися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http://s1.tchkcdn.com/g2-7fPywjUFxM7jQRxcmeXVog/afisha/640x480/f/0/1-7-0-3-33703/da8fe98758c98f607dec6597ab7061e9_kinopoisk.ru_sophie_marceau_1042481__w__128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086600" cy="747698"/>
          </a:xfrm>
        </p:spPr>
        <p:txBody>
          <a:bodyPr/>
          <a:lstStyle/>
          <a:p>
            <a:pPr algn="ctr"/>
            <a:r>
              <a:rPr lang="vi-VN" dirty="0" smtClean="0"/>
              <a:t>П'єр Ріша́р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357298"/>
            <a:ext cx="7086600" cy="492586"/>
          </a:xfrm>
        </p:spPr>
        <p:txBody>
          <a:bodyPr/>
          <a:lstStyle/>
          <a:p>
            <a:r>
              <a:rPr lang="vi-VN" b="1" dirty="0" smtClean="0"/>
              <a:t>П'єр Ріша́р</a:t>
            </a:r>
            <a:r>
              <a:rPr lang="vi-VN" dirty="0" smtClean="0"/>
              <a:t> </a:t>
            </a:r>
            <a:r>
              <a:rPr lang="uk-UA" dirty="0" smtClean="0"/>
              <a:t>-</a:t>
            </a:r>
            <a:r>
              <a:rPr lang="vi-VN" dirty="0" smtClean="0"/>
              <a:t> французький актор театру і кіно, режисер, комік.</a:t>
            </a:r>
            <a:endParaRPr lang="ru-RU" dirty="0"/>
          </a:p>
        </p:txBody>
      </p:sp>
      <p:pic>
        <p:nvPicPr>
          <p:cNvPr id="4" name="Рисунок 3" descr="https://upload.wikimedia.org/wikipedia/commons/thumb/d/df/Pierre_Richard_2010_Moscow_02.jpg/640px-Pierre_Richard_2010_Moscow_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295643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1967 року </a:t>
            </a:r>
            <a:r>
              <a:rPr lang="ru-RU" dirty="0" err="1" smtClean="0"/>
              <a:t>режисер</a:t>
            </a:r>
            <a:r>
              <a:rPr lang="ru-RU" dirty="0" smtClean="0"/>
              <a:t> </a:t>
            </a:r>
            <a:r>
              <a:rPr lang="ru-RU" dirty="0" err="1" smtClean="0"/>
              <a:t>Ів</a:t>
            </a:r>
            <a:r>
              <a:rPr lang="ru-RU" dirty="0" smtClean="0"/>
              <a:t> </a:t>
            </a:r>
            <a:r>
              <a:rPr lang="ru-RU" dirty="0" err="1" smtClean="0"/>
              <a:t>Робер</a:t>
            </a:r>
            <a:r>
              <a:rPr lang="ru-RU" dirty="0" smtClean="0"/>
              <a:t> (фр. </a:t>
            </a:r>
            <a:r>
              <a:rPr lang="en-US" i="1" dirty="0" smtClean="0"/>
              <a:t>Yves Robert</a:t>
            </a:r>
            <a:r>
              <a:rPr lang="en-US" dirty="0" smtClean="0"/>
              <a:t>) </a:t>
            </a:r>
            <a:r>
              <a:rPr lang="ru-RU" dirty="0" smtClean="0"/>
              <a:t>запросив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зніматися</a:t>
            </a:r>
            <a:r>
              <a:rPr lang="ru-RU" dirty="0" smtClean="0"/>
              <a:t> у </a:t>
            </a:r>
            <a:r>
              <a:rPr lang="ru-RU" dirty="0" err="1" smtClean="0"/>
              <a:t>фільмі</a:t>
            </a:r>
            <a:r>
              <a:rPr lang="ru-RU" dirty="0" smtClean="0"/>
              <a:t> «</a:t>
            </a:r>
            <a:r>
              <a:rPr lang="ru-RU" i="1" dirty="0" err="1" smtClean="0"/>
              <a:t>Блаженний</a:t>
            </a:r>
            <a:r>
              <a:rPr lang="ru-RU" i="1" dirty="0" smtClean="0"/>
              <a:t> </a:t>
            </a:r>
            <a:r>
              <a:rPr lang="ru-RU" i="1" dirty="0" err="1" smtClean="0"/>
              <a:t>Олександр</a:t>
            </a:r>
            <a:r>
              <a:rPr lang="ru-RU" dirty="0" smtClean="0"/>
              <a:t>».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Рішар</a:t>
            </a:r>
            <a:r>
              <a:rPr lang="ru-RU" dirty="0" smtClean="0"/>
              <a:t> </a:t>
            </a:r>
            <a:r>
              <a:rPr lang="ru-RU" dirty="0" err="1" smtClean="0"/>
              <a:t>знімався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комедіях</a:t>
            </a:r>
            <a:r>
              <a:rPr lang="ru-RU" dirty="0" smtClean="0"/>
              <a:t> </a:t>
            </a:r>
            <a:r>
              <a:rPr lang="ru-RU" i="1" dirty="0" smtClean="0"/>
              <a:t>«</a:t>
            </a:r>
            <a:r>
              <a:rPr lang="ru-RU" i="1" dirty="0" err="1" smtClean="0"/>
              <a:t>Високий</a:t>
            </a:r>
            <a:r>
              <a:rPr lang="ru-RU" i="1" dirty="0" smtClean="0"/>
              <a:t> блондин у </a:t>
            </a:r>
            <a:r>
              <a:rPr lang="ru-RU" i="1" dirty="0" err="1" smtClean="0"/>
              <a:t>чорному</a:t>
            </a:r>
            <a:r>
              <a:rPr lang="ru-RU" i="1" dirty="0" smtClean="0"/>
              <a:t> черевику»</a:t>
            </a:r>
            <a:r>
              <a:rPr lang="ru-RU" dirty="0" smtClean="0"/>
              <a:t>, </a:t>
            </a:r>
            <a:r>
              <a:rPr lang="ru-RU" i="1" dirty="0" smtClean="0"/>
              <a:t>«</a:t>
            </a:r>
            <a:r>
              <a:rPr lang="ru-RU" i="1" dirty="0" err="1" smtClean="0"/>
              <a:t>Повернення</a:t>
            </a:r>
            <a:r>
              <a:rPr lang="ru-RU" i="1" dirty="0" smtClean="0"/>
              <a:t> </a:t>
            </a:r>
            <a:r>
              <a:rPr lang="ru-RU" i="1" dirty="0" err="1" smtClean="0"/>
              <a:t>високого</a:t>
            </a:r>
            <a:r>
              <a:rPr lang="ru-RU" i="1" dirty="0" smtClean="0"/>
              <a:t> блондина»</a:t>
            </a:r>
            <a:r>
              <a:rPr lang="ru-RU" dirty="0" smtClean="0"/>
              <a:t>, </a:t>
            </a:r>
            <a:r>
              <a:rPr lang="ru-RU" i="1" dirty="0" smtClean="0"/>
              <a:t>«</a:t>
            </a:r>
            <a:r>
              <a:rPr lang="ru-RU" i="1" dirty="0" err="1" smtClean="0"/>
              <a:t>Близнюк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https://upload.wikimedia.org/wikipedia/uk/f/f5/Grand_blond_avec_une_chaussure_noir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2486020" cy="336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1981 року у </a:t>
            </a:r>
            <a:r>
              <a:rPr lang="ru-RU" dirty="0" err="1" smtClean="0"/>
              <a:t>фільмі</a:t>
            </a:r>
            <a:r>
              <a:rPr lang="ru-RU" dirty="0" smtClean="0"/>
              <a:t> того ж Вебера «</a:t>
            </a:r>
            <a:r>
              <a:rPr lang="ru-RU" i="1" dirty="0" err="1" smtClean="0"/>
              <a:t>Невезучі</a:t>
            </a:r>
            <a:r>
              <a:rPr lang="ru-RU" dirty="0" smtClean="0"/>
              <a:t>»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знаменитий</a:t>
            </a:r>
            <a:r>
              <a:rPr lang="ru-RU" dirty="0" smtClean="0"/>
              <a:t> дует </a:t>
            </a:r>
            <a:r>
              <a:rPr lang="ru-RU" dirty="0" err="1" smtClean="0"/>
              <a:t>П'єра</a:t>
            </a:r>
            <a:r>
              <a:rPr lang="ru-RU" dirty="0" smtClean="0"/>
              <a:t> </a:t>
            </a:r>
            <a:r>
              <a:rPr lang="ru-RU" dirty="0" err="1" smtClean="0"/>
              <a:t>Рішара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Жераром</a:t>
            </a:r>
            <a:r>
              <a:rPr lang="ru-RU" dirty="0" smtClean="0"/>
              <a:t> </a:t>
            </a:r>
            <a:r>
              <a:rPr lang="ru-RU" dirty="0" err="1" smtClean="0"/>
              <a:t>Депардьє</a:t>
            </a:r>
            <a:r>
              <a:rPr lang="ru-RU" dirty="0" smtClean="0"/>
              <a:t> (фр. </a:t>
            </a:r>
            <a:r>
              <a:rPr lang="en-US" i="1" dirty="0" smtClean="0"/>
              <a:t>Gerard Depardieu</a:t>
            </a:r>
            <a:r>
              <a:rPr lang="en-US" dirty="0" smtClean="0"/>
              <a:t>). </a:t>
            </a:r>
            <a:r>
              <a:rPr lang="ru-RU" dirty="0" smtClean="0"/>
              <a:t>Цей </a:t>
            </a:r>
            <a:r>
              <a:rPr lang="ru-RU" dirty="0" err="1" smtClean="0"/>
              <a:t>фільм</a:t>
            </a:r>
            <a:r>
              <a:rPr lang="ru-RU" dirty="0" smtClean="0"/>
              <a:t> дав </a:t>
            </a:r>
            <a:r>
              <a:rPr lang="ru-RU" dirty="0" err="1" smtClean="0"/>
              <a:t>рекордні</a:t>
            </a:r>
            <a:r>
              <a:rPr lang="ru-RU" dirty="0" smtClean="0"/>
              <a:t> </a:t>
            </a:r>
            <a:r>
              <a:rPr lang="ru-RU" dirty="0" err="1" smtClean="0"/>
              <a:t>касові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Вебер </a:t>
            </a:r>
            <a:r>
              <a:rPr lang="ru-RU" dirty="0" err="1" smtClean="0"/>
              <a:t>зняв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два </a:t>
            </a:r>
            <a:r>
              <a:rPr lang="ru-RU" dirty="0" err="1" smtClean="0"/>
              <a:t>фільми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акторами</a:t>
            </a:r>
            <a:r>
              <a:rPr lang="ru-RU" dirty="0" smtClean="0"/>
              <a:t>: «</a:t>
            </a:r>
            <a:r>
              <a:rPr lang="ru-RU" i="1" dirty="0" err="1" smtClean="0"/>
              <a:t>Татусі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i="1" dirty="0" err="1" smtClean="0"/>
              <a:t>Втікачі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" name="Содержимое 8" descr="https://upload.wikimedia.org/wikipedia/uk/6/62/Chevre_L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7000" y="1831181"/>
            <a:ext cx="2921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7086600" cy="676260"/>
          </a:xfrm>
        </p:spPr>
        <p:txBody>
          <a:bodyPr/>
          <a:lstStyle/>
          <a:p>
            <a:r>
              <a:rPr lang="uk-UA" dirty="0" smtClean="0"/>
              <a:t>Ален Делон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1357298"/>
            <a:ext cx="7086600" cy="1000132"/>
          </a:xfrm>
        </p:spPr>
        <p:txBody>
          <a:bodyPr>
            <a:normAutofit lnSpcReduction="10000"/>
          </a:bodyPr>
          <a:lstStyle/>
          <a:p>
            <a:r>
              <a:rPr lang="vi-VN" b="1" dirty="0" smtClean="0"/>
              <a:t>Але́н</a:t>
            </a:r>
            <a:r>
              <a:rPr lang="uk-UA" b="1" dirty="0" smtClean="0"/>
              <a:t> </a:t>
            </a:r>
            <a:r>
              <a:rPr lang="vi-VN" b="1" dirty="0" smtClean="0"/>
              <a:t>Дело́н</a:t>
            </a:r>
            <a:r>
              <a:rPr lang="uk-UA" dirty="0" smtClean="0"/>
              <a:t>  ф</a:t>
            </a:r>
            <a:r>
              <a:rPr lang="vi-VN" dirty="0" smtClean="0"/>
              <a:t>ранцузький актор, продюсер, сценарист і режисер. Його ім'я стало синонімом чоловічої краси.</a:t>
            </a:r>
            <a:endParaRPr lang="ru-RU" dirty="0"/>
          </a:p>
        </p:txBody>
      </p:sp>
      <p:pic>
        <p:nvPicPr>
          <p:cNvPr id="4" name="Рисунок 3" descr="http://i046.radikal.ru/0908/fc/c082249b70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2771775" cy="392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1956 р. Алена Делона запросив </a:t>
            </a:r>
            <a:r>
              <a:rPr lang="ru-RU" dirty="0" err="1" smtClean="0"/>
              <a:t>відвідати</a:t>
            </a:r>
            <a:r>
              <a:rPr lang="ru-RU" dirty="0" smtClean="0"/>
              <a:t> </a:t>
            </a:r>
            <a:r>
              <a:rPr lang="ru-RU" dirty="0" err="1" smtClean="0"/>
              <a:t>Каннський</a:t>
            </a:r>
            <a:r>
              <a:rPr lang="ru-RU" dirty="0" smtClean="0"/>
              <a:t> </a:t>
            </a:r>
            <a:r>
              <a:rPr lang="ru-RU" dirty="0" err="1" smtClean="0"/>
              <a:t>кінофестиваль</a:t>
            </a:r>
            <a:r>
              <a:rPr lang="ru-RU" dirty="0" smtClean="0"/>
              <a:t> </a:t>
            </a:r>
            <a:r>
              <a:rPr lang="ru-RU" dirty="0" err="1" smtClean="0"/>
              <a:t>його</a:t>
            </a:r>
            <a:r>
              <a:rPr lang="ru-RU" dirty="0" smtClean="0"/>
              <a:t> друг, </a:t>
            </a:r>
            <a:r>
              <a:rPr lang="ru-RU" dirty="0" err="1" smtClean="0"/>
              <a:t>актор</a:t>
            </a:r>
            <a:r>
              <a:rPr lang="ru-RU" dirty="0" smtClean="0"/>
              <a:t> Жан-Клод </a:t>
            </a:r>
            <a:r>
              <a:rPr lang="ru-RU" dirty="0" err="1" smtClean="0"/>
              <a:t>Бріалі</a:t>
            </a:r>
            <a:r>
              <a:rPr lang="ru-RU" dirty="0" smtClean="0"/>
              <a:t>. Там Делона </a:t>
            </a:r>
            <a:r>
              <a:rPr lang="ru-RU" dirty="0" err="1" smtClean="0"/>
              <a:t>помітив</a:t>
            </a:r>
            <a:r>
              <a:rPr lang="ru-RU" dirty="0" smtClean="0"/>
              <a:t> агент (</a:t>
            </a:r>
            <a:r>
              <a:rPr lang="ru-RU" i="1" dirty="0" err="1" smtClean="0"/>
              <a:t>шукач</a:t>
            </a:r>
            <a:r>
              <a:rPr lang="ru-RU" i="1" dirty="0" smtClean="0"/>
              <a:t> </a:t>
            </a:r>
            <a:r>
              <a:rPr lang="ru-RU" i="1" dirty="0" err="1" smtClean="0"/>
              <a:t>талантів</a:t>
            </a:r>
            <a:r>
              <a:rPr lang="ru-RU" dirty="0" smtClean="0"/>
              <a:t>) </a:t>
            </a:r>
            <a:r>
              <a:rPr lang="ru-RU" dirty="0" err="1" smtClean="0"/>
              <a:t>кіностудії</a:t>
            </a:r>
            <a:r>
              <a:rPr lang="ru-RU" dirty="0" smtClean="0"/>
              <a:t> </a:t>
            </a:r>
            <a:r>
              <a:rPr lang="en-US" dirty="0" smtClean="0"/>
              <a:t>MGM (Metro-Goldwyn-Mayer) </a:t>
            </a:r>
            <a:r>
              <a:rPr lang="ru-RU" u="sng" dirty="0" err="1" smtClean="0"/>
              <a:t>Девід</a:t>
            </a:r>
            <a:r>
              <a:rPr lang="ru-RU" u="sng" dirty="0" smtClean="0"/>
              <a:t> О. </a:t>
            </a:r>
            <a:r>
              <a:rPr lang="ru-RU" u="sng" dirty="0" err="1" smtClean="0"/>
              <a:t>Селзнік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http://st.baskino.com/uploads/images/2013/059/lcyt44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95138" y="1600200"/>
            <a:ext cx="33447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357718" cy="4525963"/>
          </a:xfrm>
        </p:spPr>
        <p:txBody>
          <a:bodyPr/>
          <a:lstStyle/>
          <a:p>
            <a:r>
              <a:rPr lang="uk-UA" dirty="0" smtClean="0"/>
              <a:t>Найвідоміші фільми ,у який знімався Ален Делон:</a:t>
            </a:r>
            <a:r>
              <a:rPr lang="ru-RU" dirty="0" smtClean="0"/>
              <a:t> «</a:t>
            </a:r>
            <a:r>
              <a:rPr lang="ru-RU" dirty="0" err="1" smtClean="0"/>
              <a:t>Чорний</a:t>
            </a:r>
            <a:r>
              <a:rPr lang="ru-RU" b="1" dirty="0" smtClean="0"/>
              <a:t> </a:t>
            </a:r>
            <a:r>
              <a:rPr lang="ru-RU" dirty="0" smtClean="0"/>
              <a:t>тюльпан» , «</a:t>
            </a:r>
            <a:r>
              <a:rPr lang="ru-RU" dirty="0" err="1" smtClean="0"/>
              <a:t>Басейн</a:t>
            </a:r>
            <a:r>
              <a:rPr lang="ru-RU" dirty="0" smtClean="0"/>
              <a:t>» , «</a:t>
            </a:r>
            <a:r>
              <a:rPr lang="ru-RU" i="1" dirty="0" err="1" smtClean="0"/>
              <a:t>Рокко</a:t>
            </a:r>
            <a:r>
              <a:rPr lang="ru-RU" i="1" dirty="0" smtClean="0"/>
              <a:t> та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брати</a:t>
            </a:r>
            <a:r>
              <a:rPr lang="ru-RU" dirty="0" smtClean="0"/>
              <a:t>» , «</a:t>
            </a:r>
            <a:r>
              <a:rPr lang="ru-RU" dirty="0" err="1" smtClean="0"/>
              <a:t>Зорро</a:t>
            </a:r>
            <a:r>
              <a:rPr lang="ru-RU" dirty="0" smtClean="0"/>
              <a:t>» , «Тегеран 43» , «Самурай» , «</a:t>
            </a:r>
            <a:r>
              <a:rPr lang="ru-RU" i="1" dirty="0" smtClean="0"/>
              <a:t>Леопард</a:t>
            </a:r>
            <a:r>
              <a:rPr lang="ru-RU" dirty="0" smtClean="0"/>
              <a:t>» , «Один шанс на </a:t>
            </a:r>
            <a:r>
              <a:rPr lang="ru-RU" dirty="0" err="1" smtClean="0"/>
              <a:t>двох</a:t>
            </a:r>
            <a:r>
              <a:rPr lang="ru-RU" dirty="0" smtClean="0"/>
              <a:t>» , «На ясному </a:t>
            </a:r>
            <a:r>
              <a:rPr lang="ru-RU" dirty="0" err="1" smtClean="0"/>
              <a:t>сонці</a:t>
            </a:r>
            <a:r>
              <a:rPr lang="ru-RU" dirty="0" smtClean="0"/>
              <a:t>» .</a:t>
            </a:r>
            <a:endParaRPr lang="ru-RU" dirty="0"/>
          </a:p>
        </p:txBody>
      </p:sp>
      <p:pic>
        <p:nvPicPr>
          <p:cNvPr id="7" name="Содержимое 6" descr="https://upload.wikimedia.org/wikipedia/commons/thumb/8/80/Alain_Delon_Cannes.jpg/640px-Alain_Delon_Canne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6663" y="1600201"/>
            <a:ext cx="2620048" cy="40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086600" cy="604822"/>
          </a:xfrm>
        </p:spPr>
        <p:txBody>
          <a:bodyPr/>
          <a:lstStyle/>
          <a:p>
            <a:pPr algn="ctr"/>
            <a:r>
              <a:rPr lang="uk-UA" dirty="0" smtClean="0"/>
              <a:t>Жан Рено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071546"/>
            <a:ext cx="6929454" cy="849776"/>
          </a:xfrm>
        </p:spPr>
        <p:txBody>
          <a:bodyPr/>
          <a:lstStyle/>
          <a:p>
            <a:r>
              <a:rPr lang="vi-VN" b="1" dirty="0" smtClean="0"/>
              <a:t>Хуа́н Море́но і Ерре́ра Хіме́нес</a:t>
            </a:r>
            <a:r>
              <a:rPr lang="vi-VN" dirty="0" smtClean="0"/>
              <a:t>, відомий як </a:t>
            </a:r>
            <a:r>
              <a:rPr lang="vi-VN" b="1" dirty="0" smtClean="0"/>
              <a:t>Жан</a:t>
            </a:r>
            <a:r>
              <a:rPr lang="uk-UA" b="1" dirty="0" smtClean="0"/>
              <a:t> </a:t>
            </a:r>
            <a:r>
              <a:rPr lang="vi-VN" b="1" dirty="0" smtClean="0"/>
              <a:t>Рено</a:t>
            </a:r>
            <a:r>
              <a:rPr lang="vi-VN" dirty="0" smtClean="0"/>
              <a:t> </a:t>
            </a:r>
            <a:r>
              <a:rPr lang="uk-UA" dirty="0" smtClean="0"/>
              <a:t>  </a:t>
            </a:r>
          </a:p>
          <a:p>
            <a:r>
              <a:rPr lang="vi-VN" dirty="0" smtClean="0"/>
              <a:t>— французький актор іспанського походження.</a:t>
            </a:r>
            <a:endParaRPr lang="ru-RU" dirty="0"/>
          </a:p>
        </p:txBody>
      </p:sp>
      <p:pic>
        <p:nvPicPr>
          <p:cNvPr id="4" name="Рисунок 3" descr="https://upload.wikimedia.org/wikipedia/commons/4/46/Jeanreno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29289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Луї</a:t>
            </a:r>
            <a:r>
              <a:rPr lang="ru-RU" dirty="0" smtClean="0"/>
              <a:t> та Огюст </a:t>
            </a:r>
            <a:r>
              <a:rPr lang="ru-RU" dirty="0" err="1" smtClean="0"/>
              <a:t>Люм'єри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357298"/>
            <a:ext cx="4040188" cy="4768865"/>
          </a:xfrm>
        </p:spPr>
        <p:txBody>
          <a:bodyPr>
            <a:normAutofit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експериментальна</a:t>
            </a:r>
            <a:r>
              <a:rPr lang="ru-RU" dirty="0" smtClean="0"/>
              <a:t> </a:t>
            </a:r>
            <a:r>
              <a:rPr lang="ru-RU" dirty="0" err="1" smtClean="0"/>
              <a:t>демонстрація</a:t>
            </a:r>
            <a:r>
              <a:rPr lang="ru-RU" dirty="0" smtClean="0"/>
              <a:t> </a:t>
            </a:r>
            <a:r>
              <a:rPr lang="ru-RU" dirty="0" err="1" smtClean="0"/>
              <a:t>кінофільму</a:t>
            </a:r>
            <a:r>
              <a:rPr lang="ru-RU" dirty="0" smtClean="0"/>
              <a:t> </a:t>
            </a:r>
            <a:r>
              <a:rPr lang="ru-RU" dirty="0" err="1" smtClean="0"/>
              <a:t>Люм'єр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проведена 22 </a:t>
            </a:r>
            <a:r>
              <a:rPr lang="ru-RU" dirty="0" err="1" smtClean="0"/>
              <a:t>березня</a:t>
            </a:r>
            <a:r>
              <a:rPr lang="ru-RU" dirty="0" smtClean="0"/>
              <a:t> 1895 року для «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». В той день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продемонстрований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фабрики </a:t>
            </a:r>
            <a:r>
              <a:rPr lang="ru-RU" dirty="0" err="1" smtClean="0"/>
              <a:t>Люм'єр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" name="Содержимое 7" descr="File:Sortieusinelumiere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041775" cy="266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змалку</a:t>
            </a:r>
            <a:r>
              <a:rPr lang="ru-RU" dirty="0" smtClean="0"/>
              <a:t> Жан </a:t>
            </a:r>
            <a:r>
              <a:rPr lang="ru-RU" dirty="0" err="1" smtClean="0"/>
              <a:t>Рено</a:t>
            </a:r>
            <a:r>
              <a:rPr lang="ru-RU" dirty="0" smtClean="0"/>
              <a:t> </a:t>
            </a:r>
            <a:r>
              <a:rPr lang="ru-RU" dirty="0" err="1" smtClean="0"/>
              <a:t>мріяв</a:t>
            </a:r>
            <a:r>
              <a:rPr lang="ru-RU" dirty="0" smtClean="0"/>
              <a:t> про </a:t>
            </a:r>
            <a:r>
              <a:rPr lang="ru-RU" dirty="0" err="1" smtClean="0"/>
              <a:t>кар'єру</a:t>
            </a:r>
            <a:r>
              <a:rPr lang="ru-RU" dirty="0" smtClean="0"/>
              <a:t> </a:t>
            </a:r>
            <a:r>
              <a:rPr lang="ru-RU" dirty="0" err="1" smtClean="0"/>
              <a:t>актора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мрії</a:t>
            </a:r>
            <a:r>
              <a:rPr lang="ru-RU" dirty="0" smtClean="0"/>
              <a:t>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попрацювати</a:t>
            </a:r>
            <a:r>
              <a:rPr lang="ru-RU" dirty="0" smtClean="0"/>
              <a:t> </a:t>
            </a:r>
            <a:r>
              <a:rPr lang="ru-RU" dirty="0" err="1" smtClean="0"/>
              <a:t>продавцем</a:t>
            </a:r>
            <a:r>
              <a:rPr lang="ru-RU" dirty="0" smtClean="0"/>
              <a:t> у </a:t>
            </a:r>
            <a:r>
              <a:rPr lang="ru-RU" dirty="0" err="1" smtClean="0"/>
              <a:t>продовольчій</a:t>
            </a:r>
            <a:r>
              <a:rPr lang="ru-RU" dirty="0" smtClean="0"/>
              <a:t> </a:t>
            </a:r>
            <a:r>
              <a:rPr lang="ru-RU" dirty="0" err="1" smtClean="0"/>
              <a:t>крамниці</a:t>
            </a:r>
            <a:r>
              <a:rPr lang="ru-RU" dirty="0" smtClean="0"/>
              <a:t> та агентом в </a:t>
            </a:r>
            <a:r>
              <a:rPr lang="ru-RU" dirty="0" err="1" smtClean="0"/>
              <a:t>туристичному</a:t>
            </a:r>
            <a:r>
              <a:rPr lang="ru-RU" dirty="0" smtClean="0"/>
              <a:t> бюро. У </a:t>
            </a:r>
            <a:r>
              <a:rPr lang="ru-RU" dirty="0" err="1" smtClean="0"/>
              <a:t>кіноматографі</a:t>
            </a:r>
            <a:r>
              <a:rPr lang="ru-RU" dirty="0" smtClean="0"/>
              <a:t> </a:t>
            </a:r>
            <a:r>
              <a:rPr lang="ru-RU" dirty="0" err="1" smtClean="0"/>
              <a:t>дебютував</a:t>
            </a:r>
            <a:r>
              <a:rPr lang="ru-RU" dirty="0" smtClean="0"/>
              <a:t> 1979 р. у </a:t>
            </a:r>
            <a:r>
              <a:rPr lang="ru-RU" dirty="0" err="1" smtClean="0"/>
              <a:t>стрічці</a:t>
            </a:r>
            <a:r>
              <a:rPr lang="ru-RU" dirty="0" smtClean="0"/>
              <a:t> </a:t>
            </a:r>
            <a:r>
              <a:rPr lang="ru-RU" dirty="0" err="1" smtClean="0"/>
              <a:t>Коста-Гавраса</a:t>
            </a:r>
            <a:r>
              <a:rPr lang="ru-RU" dirty="0" smtClean="0"/>
              <a:t> «</a:t>
            </a:r>
            <a:r>
              <a:rPr lang="en-US" i="1" dirty="0" smtClean="0"/>
              <a:t>Clair De </a:t>
            </a:r>
            <a:r>
              <a:rPr lang="en-US" i="1" dirty="0" err="1" smtClean="0"/>
              <a:t>Femmei</a:t>
            </a:r>
            <a:r>
              <a:rPr lang="en-US" dirty="0" smtClean="0"/>
              <a:t>». </a:t>
            </a:r>
            <a:r>
              <a:rPr lang="ru-RU" dirty="0" err="1" smtClean="0"/>
              <a:t>Ролі</a:t>
            </a:r>
            <a:r>
              <a:rPr lang="ru-RU" dirty="0" smtClean="0"/>
              <a:t> у </a:t>
            </a:r>
            <a:r>
              <a:rPr lang="ru-RU" dirty="0" err="1" smtClean="0"/>
              <a:t>фільмах</a:t>
            </a:r>
            <a:r>
              <a:rPr lang="ru-RU" dirty="0" smtClean="0"/>
              <a:t> Люка </a:t>
            </a:r>
            <a:r>
              <a:rPr lang="ru-RU" dirty="0" err="1" smtClean="0"/>
              <a:t>Бессона</a:t>
            </a:r>
            <a:r>
              <a:rPr lang="ru-RU" dirty="0" smtClean="0"/>
              <a:t> принесли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скачанные файлы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000108"/>
            <a:ext cx="3515204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приніс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«Леон» Люка </a:t>
            </a:r>
            <a:r>
              <a:rPr lang="ru-RU" dirty="0" err="1" smtClean="0"/>
              <a:t>Бессона</a:t>
            </a:r>
            <a:endParaRPr lang="ru-RU" dirty="0"/>
          </a:p>
        </p:txBody>
      </p:sp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428736"/>
            <a:ext cx="2857520" cy="36329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Програма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продемонстрована</a:t>
            </a:r>
            <a:r>
              <a:rPr lang="ru-RU" sz="2000" dirty="0" smtClean="0"/>
              <a:t> 28 </a:t>
            </a:r>
            <a:r>
              <a:rPr lang="ru-RU" sz="2000" dirty="0" err="1" smtClean="0"/>
              <a:t>грудня</a:t>
            </a:r>
            <a:r>
              <a:rPr lang="ru-RU" sz="2000" dirty="0" smtClean="0"/>
              <a:t> 1895 року в </a:t>
            </a:r>
            <a:r>
              <a:rPr lang="ru-RU" sz="2000" dirty="0" err="1" smtClean="0"/>
              <a:t>індійському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салоні</a:t>
            </a:r>
            <a:r>
              <a:rPr lang="ru-RU" sz="2000" dirty="0" smtClean="0"/>
              <a:t> «Гран кафе» на </a:t>
            </a:r>
            <a:r>
              <a:rPr lang="ru-RU" sz="2000" dirty="0" err="1" smtClean="0"/>
              <a:t>Бульварі</a:t>
            </a:r>
            <a:r>
              <a:rPr lang="ru-RU" sz="2000" dirty="0" smtClean="0"/>
              <a:t> Капуцинок.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публічний</a:t>
            </a:r>
            <a:r>
              <a:rPr lang="ru-RU" sz="2000" dirty="0" smtClean="0"/>
              <a:t> показ </a:t>
            </a:r>
            <a:r>
              <a:rPr lang="ru-RU" sz="2000" dirty="0" err="1" smtClean="0"/>
              <a:t>кінематографу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Люм'єр</a:t>
            </a:r>
            <a:r>
              <a:rPr lang="ru-RU" sz="2000" dirty="0" smtClean="0"/>
              <a:t>. </a:t>
            </a:r>
            <a:r>
              <a:rPr lang="ru-RU" sz="2000" dirty="0" err="1" smtClean="0"/>
              <a:t>Цю</a:t>
            </a:r>
            <a:r>
              <a:rPr lang="ru-RU" sz="2000" dirty="0" smtClean="0"/>
              <a:t> дату </a:t>
            </a:r>
            <a:r>
              <a:rPr lang="ru-RU" sz="2000" dirty="0" err="1" smtClean="0"/>
              <a:t>прийнято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вважати</a:t>
            </a:r>
            <a:r>
              <a:rPr lang="ru-RU" sz="2000" dirty="0" smtClean="0"/>
              <a:t> «Днем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»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. </a:t>
            </a:r>
            <a:r>
              <a:rPr lang="ru-RU" sz="2000" dirty="0" err="1" smtClean="0"/>
              <a:t>Демонстрація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цілий</a:t>
            </a:r>
            <a:r>
              <a:rPr lang="ru-RU" sz="2000" dirty="0" smtClean="0"/>
              <a:t> день та </a:t>
            </a:r>
            <a:r>
              <a:rPr lang="ru-RU" sz="2000" dirty="0" err="1" smtClean="0"/>
              <a:t>тривала</a:t>
            </a:r>
            <a:r>
              <a:rPr lang="ru-RU" sz="2000" dirty="0" smtClean="0"/>
              <a:t> 20 </a:t>
            </a:r>
            <a:r>
              <a:rPr lang="ru-RU" sz="2000" dirty="0" err="1" smtClean="0"/>
              <a:t>хвилин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білет</a:t>
            </a:r>
            <a:r>
              <a:rPr lang="ru-RU" sz="2000" dirty="0" smtClean="0"/>
              <a:t> </a:t>
            </a:r>
            <a:r>
              <a:rPr lang="ru-RU" sz="2000" dirty="0" err="1" smtClean="0"/>
              <a:t>коштував</a:t>
            </a:r>
            <a:r>
              <a:rPr lang="ru-RU" sz="2000" dirty="0" smtClean="0"/>
              <a:t> один франк. </a:t>
            </a:r>
            <a:r>
              <a:rPr lang="ru-RU" sz="2000" dirty="0" err="1" smtClean="0"/>
              <a:t>Щоденна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виручка</a:t>
            </a:r>
            <a:r>
              <a:rPr lang="ru-RU" sz="2000" dirty="0" smtClean="0"/>
              <a:t> у 2000–2500 </a:t>
            </a:r>
            <a:r>
              <a:rPr lang="ru-RU" sz="2000" dirty="0" err="1" smtClean="0"/>
              <a:t>франків</a:t>
            </a:r>
            <a:r>
              <a:rPr lang="ru-RU" sz="2000" dirty="0" smtClean="0"/>
              <a:t> наглядно </a:t>
            </a:r>
            <a:r>
              <a:rPr lang="ru-RU" sz="2000" dirty="0" err="1" smtClean="0"/>
              <a:t>демонструє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публіки</a:t>
            </a:r>
            <a:r>
              <a:rPr lang="ru-RU" sz="2000" dirty="0" smtClean="0"/>
              <a:t> до нового жанру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" name="Рисунок 6" descr="2013-09-10_172202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11" y="3009897"/>
            <a:ext cx="770413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Брати</a:t>
            </a:r>
            <a:r>
              <a:rPr lang="ru-RU" dirty="0" smtClean="0"/>
              <a:t> Пате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70916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кінопідприємств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створено </a:t>
            </a:r>
            <a:r>
              <a:rPr lang="ru-RU" sz="2400" dirty="0" err="1" smtClean="0"/>
              <a:t>братами</a:t>
            </a:r>
            <a:r>
              <a:rPr lang="ru-RU" sz="2400" dirty="0" smtClean="0"/>
              <a:t> </a:t>
            </a:r>
            <a:r>
              <a:rPr lang="ru-RU" sz="2400" b="1" dirty="0" smtClean="0"/>
              <a:t>Шарлем та </a:t>
            </a:r>
            <a:r>
              <a:rPr lang="ru-RU" sz="2400" b="1" dirty="0" err="1" smtClean="0"/>
              <a:t>Емілем</a:t>
            </a:r>
            <a:r>
              <a:rPr lang="ru-RU" sz="2400" b="1" dirty="0" smtClean="0"/>
              <a:t> Пате.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у 1897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побудували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Венсані</a:t>
            </a:r>
            <a:r>
              <a:rPr lang="ru-RU" sz="2400" dirty="0" smtClean="0"/>
              <a:t> (</a:t>
            </a:r>
            <a:r>
              <a:rPr lang="ru-RU" sz="2400" dirty="0" err="1" smtClean="0"/>
              <a:t>передмістя</a:t>
            </a:r>
            <a:r>
              <a:rPr lang="ru-RU" sz="2400" dirty="0" smtClean="0"/>
              <a:t> Парижу) </a:t>
            </a:r>
            <a:r>
              <a:rPr lang="ru-RU" sz="2400" dirty="0" err="1" smtClean="0"/>
              <a:t>студію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зйомки</a:t>
            </a:r>
            <a:r>
              <a:rPr lang="ru-RU" sz="2400" dirty="0" smtClean="0"/>
              <a:t>,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випуски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фільмів</a:t>
            </a:r>
            <a:r>
              <a:rPr lang="ru-RU" sz="2400" dirty="0" smtClean="0"/>
              <a:t>, там же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цілий</a:t>
            </a:r>
            <a:r>
              <a:rPr lang="ru-RU" sz="2400" dirty="0" smtClean="0"/>
              <a:t> цех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виготовлення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апаратури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вдосконаленні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наступних</a:t>
            </a:r>
            <a:r>
              <a:rPr lang="ru-RU" sz="2400" dirty="0" smtClean="0"/>
              <a:t> моделей Ш.Пате </a:t>
            </a:r>
            <a:r>
              <a:rPr lang="ru-RU" sz="2400" dirty="0" err="1" smtClean="0"/>
              <a:t>головну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приділяв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стабільності</a:t>
            </a:r>
            <a:r>
              <a:rPr lang="ru-RU" sz="2400" dirty="0" smtClean="0"/>
              <a:t> кадру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зйомки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проекції</a:t>
            </a:r>
            <a:r>
              <a:rPr lang="ru-RU" sz="2400" dirty="0" smtClean="0"/>
              <a:t>. Торговою маркою Пате став </a:t>
            </a:r>
            <a:r>
              <a:rPr lang="ru-RU" sz="2400" dirty="0" err="1" smtClean="0"/>
              <a:t>галльський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півень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11" descr="Па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71942"/>
            <a:ext cx="14287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 Гомон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Леон Гомон</a:t>
            </a:r>
            <a:r>
              <a:rPr lang="ru-RU" dirty="0" smtClean="0"/>
              <a:t> </a:t>
            </a:r>
            <a:r>
              <a:rPr lang="ru-RU" dirty="0" err="1" smtClean="0"/>
              <a:t>випустив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перший </a:t>
            </a: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маркою «</a:t>
            </a:r>
            <a:r>
              <a:rPr lang="ru-RU" dirty="0" err="1" smtClean="0"/>
              <a:t>Хроно</a:t>
            </a:r>
            <a:r>
              <a:rPr lang="ru-RU" dirty="0" smtClean="0"/>
              <a:t>» у 1896 </a:t>
            </a:r>
            <a:r>
              <a:rPr lang="ru-RU" dirty="0" err="1" smtClean="0"/>
              <a:t>році</a:t>
            </a:r>
            <a:r>
              <a:rPr lang="ru-RU" dirty="0" smtClean="0"/>
              <a:t> та створив </a:t>
            </a:r>
            <a:r>
              <a:rPr lang="ru-RU" dirty="0" err="1" smtClean="0"/>
              <a:t>студію</a:t>
            </a:r>
            <a:r>
              <a:rPr lang="ru-RU" dirty="0" smtClean="0"/>
              <a:t> в </a:t>
            </a:r>
            <a:r>
              <a:rPr lang="ru-RU" dirty="0" err="1" smtClean="0"/>
              <a:t>Бьюті</a:t>
            </a:r>
            <a:r>
              <a:rPr lang="ru-RU" dirty="0" smtClean="0"/>
              <a:t> </a:t>
            </a:r>
            <a:r>
              <a:rPr lang="ru-RU" dirty="0" err="1" smtClean="0"/>
              <a:t>Шомон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торговою маркою стала маргаритка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ініціалами</a:t>
            </a:r>
            <a:r>
              <a:rPr lang="ru-RU" dirty="0" smtClean="0"/>
              <a:t> «Л. Г.».</a:t>
            </a:r>
            <a:endParaRPr lang="ru-RU" dirty="0"/>
          </a:p>
        </p:txBody>
      </p:sp>
      <p:pic>
        <p:nvPicPr>
          <p:cNvPr id="6" name="Содержимое 5" descr="http://upload.wikimedia.org/wikipedia/commons/8/8e/UK_1914-gaumontpalac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9733" y="1600201"/>
            <a:ext cx="2689853" cy="397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Жорж </a:t>
            </a:r>
            <a:r>
              <a:rPr lang="ru-RU" dirty="0" err="1" smtClean="0"/>
              <a:t>Мельєс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Жорж </a:t>
            </a:r>
            <a:r>
              <a:rPr lang="ru-RU" b="1" dirty="0" err="1" smtClean="0"/>
              <a:t>Мельєс</a:t>
            </a:r>
            <a:r>
              <a:rPr lang="en-US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кінематографу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перетворив</a:t>
            </a:r>
            <a:r>
              <a:rPr lang="ru-RU" dirty="0" smtClean="0"/>
              <a:t> </a:t>
            </a:r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 err="1" smtClean="0"/>
              <a:t>братів</a:t>
            </a:r>
            <a:r>
              <a:rPr lang="ru-RU" dirty="0" smtClean="0"/>
              <a:t> </a:t>
            </a:r>
            <a:r>
              <a:rPr lang="ru-RU" dirty="0" err="1" smtClean="0"/>
              <a:t>Люм'єр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фантастичних</a:t>
            </a:r>
            <a:r>
              <a:rPr lang="ru-RU" dirty="0" smtClean="0"/>
              <a:t> </a:t>
            </a:r>
            <a:r>
              <a:rPr lang="ru-RU" dirty="0" err="1" smtClean="0"/>
              <a:t>видовищ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першим Президентом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кінематографічного</a:t>
            </a:r>
            <a:r>
              <a:rPr lang="ru-RU" dirty="0" smtClean="0"/>
              <a:t> синдикату, головою перших </a:t>
            </a:r>
            <a:r>
              <a:rPr lang="ru-RU" dirty="0" err="1" smtClean="0"/>
              <a:t>кінематографічних</a:t>
            </a:r>
            <a:r>
              <a:rPr lang="ru-RU" dirty="0" smtClean="0"/>
              <a:t> </a:t>
            </a:r>
            <a:r>
              <a:rPr lang="ru-RU" dirty="0" err="1" smtClean="0"/>
              <a:t>конгресів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 smtClean="0"/>
              <a:t>стандартну</a:t>
            </a:r>
            <a:r>
              <a:rPr lang="ru-RU" dirty="0" smtClean="0"/>
              <a:t> </a:t>
            </a:r>
            <a:r>
              <a:rPr lang="ru-RU" dirty="0" err="1" smtClean="0"/>
              <a:t>перфорацію</a:t>
            </a:r>
            <a:r>
              <a:rPr lang="ru-RU" dirty="0" smtClean="0"/>
              <a:t> на </a:t>
            </a:r>
            <a:r>
              <a:rPr lang="ru-RU" dirty="0" err="1" smtClean="0"/>
              <a:t>кінострічці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upload.wikimedia.org/wikipedia/commons/thumb/6/63/George_Melies.jpg/640px-George_Melie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0055" y="1600200"/>
            <a:ext cx="32148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1663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Одного разу, </a:t>
            </a:r>
            <a:r>
              <a:rPr lang="ru-RU" sz="2400" dirty="0" err="1" smtClean="0"/>
              <a:t>роблячи</a:t>
            </a:r>
            <a:r>
              <a:rPr lang="ru-RU" sz="2400" dirty="0" smtClean="0"/>
              <a:t> </a:t>
            </a:r>
            <a:r>
              <a:rPr lang="ru-RU" sz="2400" dirty="0" err="1" smtClean="0"/>
              <a:t>зйомку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, </a:t>
            </a:r>
            <a:r>
              <a:rPr lang="ru-RU" sz="2400" dirty="0" err="1" smtClean="0"/>
              <a:t>Мельєс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змушений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припинити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секунд через </a:t>
            </a:r>
            <a:r>
              <a:rPr lang="ru-RU" sz="2400" dirty="0" err="1" smtClean="0"/>
              <a:t>несправність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продовжив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проявці</a:t>
            </a:r>
            <a:r>
              <a:rPr lang="ru-RU" sz="2400" dirty="0" smtClean="0"/>
              <a:t> негативу </a:t>
            </a:r>
            <a:r>
              <a:rPr lang="ru-RU" sz="2400" dirty="0" err="1" smtClean="0"/>
              <a:t>засвічений</a:t>
            </a:r>
            <a:r>
              <a:rPr lang="ru-RU" sz="2400" dirty="0" smtClean="0"/>
              <a:t> шматок </a:t>
            </a:r>
            <a:r>
              <a:rPr lang="ru-RU" sz="2400" dirty="0" err="1" smtClean="0"/>
              <a:t>плівки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вирізаний</a:t>
            </a:r>
            <a:r>
              <a:rPr lang="ru-RU" sz="2400" dirty="0" smtClean="0"/>
              <a:t>,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перегляді</a:t>
            </a:r>
            <a:r>
              <a:rPr lang="ru-RU" sz="2400" dirty="0" smtClean="0"/>
              <a:t>,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незвичайне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явище</a:t>
            </a:r>
            <a:r>
              <a:rPr lang="ru-RU" sz="2400" dirty="0" smtClean="0"/>
              <a:t>: </a:t>
            </a:r>
            <a:r>
              <a:rPr lang="ru-RU" sz="2400" dirty="0" err="1" smtClean="0"/>
              <a:t>одномоментно</a:t>
            </a:r>
            <a:r>
              <a:rPr lang="ru-RU" sz="2400" dirty="0" smtClean="0"/>
              <a:t> картина </a:t>
            </a:r>
            <a:r>
              <a:rPr lang="ru-RU" sz="2400" dirty="0" err="1" smtClean="0"/>
              <a:t>змінилася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пішоходів</a:t>
            </a:r>
            <a:r>
              <a:rPr lang="ru-RU" sz="2400" dirty="0" smtClean="0"/>
              <a:t> та транспорту на </a:t>
            </a:r>
            <a:r>
              <a:rPr lang="ru-RU" sz="2400" dirty="0" err="1" smtClean="0"/>
              <a:t>вулиці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перший </a:t>
            </a:r>
            <a:r>
              <a:rPr lang="ru-RU" sz="2400" dirty="0" err="1" smtClean="0"/>
              <a:t>знімальний</a:t>
            </a:r>
            <a:r>
              <a:rPr lang="ru-RU" sz="2400" dirty="0" smtClean="0"/>
              <a:t> трюк — «</a:t>
            </a:r>
            <a:r>
              <a:rPr lang="ru-RU" sz="2400" dirty="0" err="1" smtClean="0"/>
              <a:t>стоп-камера</a:t>
            </a:r>
            <a:r>
              <a:rPr lang="ru-RU" sz="2400" dirty="0" smtClean="0"/>
              <a:t>» —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дозволив </a:t>
            </a:r>
            <a:r>
              <a:rPr lang="ru-RU" sz="2400" dirty="0" err="1" smtClean="0"/>
              <a:t>здійснювати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знімається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використовуючи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зупинку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апарату</a:t>
            </a:r>
            <a:r>
              <a:rPr lang="ru-RU" sz="2400" dirty="0" smtClean="0"/>
              <a:t>. Так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започатковано</a:t>
            </a:r>
            <a:r>
              <a:rPr lang="ru-RU" sz="2400" dirty="0" smtClean="0"/>
              <a:t> </a:t>
            </a:r>
            <a:r>
              <a:rPr lang="ru-RU" sz="2400" b="1" i="1" dirty="0" err="1" smtClean="0"/>
              <a:t>трюкову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зйомку</a:t>
            </a:r>
            <a:r>
              <a:rPr lang="ru-RU" sz="2400" dirty="0" smtClean="0"/>
              <a:t>. Так само </a:t>
            </a:r>
            <a:r>
              <a:rPr lang="ru-RU" sz="2400" dirty="0" err="1" smtClean="0"/>
              <a:t>випадково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Мельєсом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прискорена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уповільнена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зйомка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почали </a:t>
            </a:r>
            <a:r>
              <a:rPr lang="ru-RU" sz="2400" dirty="0" err="1" smtClean="0"/>
              <a:t>використовуватись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напливи</a:t>
            </a:r>
            <a:r>
              <a:rPr lang="ru-RU" sz="2400" dirty="0" smtClean="0"/>
              <a:t>, </a:t>
            </a:r>
            <a:r>
              <a:rPr lang="ru-RU" sz="2400" dirty="0" err="1" smtClean="0"/>
              <a:t>зйомки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чорному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оксамиті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Технічний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та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500594"/>
          </a:xfrm>
        </p:spPr>
        <p:txBody>
          <a:bodyPr>
            <a:normAutofit fontScale="92500"/>
          </a:bodyPr>
          <a:lstStyle/>
          <a:p>
            <a:endParaRPr lang="uk-UA" sz="3600" b="1" dirty="0" smtClean="0"/>
          </a:p>
          <a:p>
            <a:pPr algn="just"/>
            <a:r>
              <a:rPr lang="uk-UA" i="1" dirty="0" smtClean="0"/>
              <a:t>Відкриття </a:t>
            </a:r>
            <a:r>
              <a:rPr lang="uk-UA" i="1" dirty="0" err="1" smtClean="0"/>
              <a:t>Мельєса</a:t>
            </a:r>
            <a:r>
              <a:rPr lang="uk-UA" i="1" dirty="0" smtClean="0"/>
              <a:t> спеціальних видів кінозйомки наштовхнули інших винахідників на пошуки та експерименти в кіно. Проводились експерименти із </a:t>
            </a:r>
            <a:r>
              <a:rPr lang="uk-UA" i="1" dirty="0" err="1" smtClean="0"/>
              <a:t>мікро-</a:t>
            </a:r>
            <a:r>
              <a:rPr lang="uk-UA" i="1" dirty="0" smtClean="0"/>
              <a:t> та </a:t>
            </a:r>
            <a:r>
              <a:rPr lang="uk-UA" i="1" dirty="0" err="1" smtClean="0"/>
              <a:t>покадровою</a:t>
            </a:r>
            <a:r>
              <a:rPr lang="uk-UA" i="1" dirty="0" smtClean="0"/>
              <a:t> зйомкою студії братів </a:t>
            </a:r>
            <a:r>
              <a:rPr lang="uk-UA" i="1" dirty="0" err="1" smtClean="0"/>
              <a:t>Пате</a:t>
            </a:r>
            <a:r>
              <a:rPr lang="uk-UA" i="1" dirty="0" smtClean="0"/>
              <a:t>, студія </a:t>
            </a:r>
            <a:r>
              <a:rPr lang="uk-UA" i="1" dirty="0" err="1" smtClean="0"/>
              <a:t>“Гомон”</a:t>
            </a:r>
            <a:r>
              <a:rPr lang="uk-UA" i="1" dirty="0" smtClean="0"/>
              <a:t> експериментує із звуком, ведуться розробки кольорового відео, а 1908 року Андре </a:t>
            </a:r>
            <a:r>
              <a:rPr lang="uk-UA" i="1" dirty="0" err="1" smtClean="0"/>
              <a:t>Дебрі</a:t>
            </a:r>
            <a:r>
              <a:rPr lang="uk-UA" i="1" dirty="0" smtClean="0"/>
              <a:t> випустив знімальну камеру </a:t>
            </a:r>
            <a:r>
              <a:rPr lang="uk-UA" i="1" dirty="0" err="1" smtClean="0"/>
              <a:t>“Парво”</a:t>
            </a:r>
            <a:r>
              <a:rPr lang="uk-UA" i="1" dirty="0" smtClean="0"/>
              <a:t>, яка дозволили проводити нормальну та прискорену зйомку та  стала однією із розповсюджених у світі.</a:t>
            </a:r>
            <a:endParaRPr lang="uk-UA" i="1" dirty="0"/>
          </a:p>
        </p:txBody>
      </p:sp>
      <p:pic>
        <p:nvPicPr>
          <p:cNvPr id="6" name="Picture 9" descr="0019-025-Izobretenie-fotografii-1839-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929198"/>
            <a:ext cx="2676291" cy="1428760"/>
          </a:xfrm>
          <a:prstGeom prst="rect">
            <a:avLst/>
          </a:prstGeom>
          <a:noFill/>
        </p:spPr>
      </p:pic>
      <p:pic>
        <p:nvPicPr>
          <p:cNvPr id="7" name="Picture 7" descr="21081024R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929198"/>
            <a:ext cx="1220787" cy="154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593</Words>
  <PresentationFormat>Экран (4:3)</PresentationFormat>
  <Paragraphs>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Кінематограф Франції</vt:lpstr>
      <vt:lpstr>Народження кіно</vt:lpstr>
      <vt:lpstr>Луї та Огюст Люм'єри</vt:lpstr>
      <vt:lpstr>Слайд 4</vt:lpstr>
      <vt:lpstr>Брати Пате </vt:lpstr>
      <vt:lpstr>Леон Гомон</vt:lpstr>
      <vt:lpstr>Жорж Мельєс </vt:lpstr>
      <vt:lpstr>Слайд 8</vt:lpstr>
      <vt:lpstr>Технічний розвиток та народження жанрів </vt:lpstr>
      <vt:lpstr>Французький кінематограф напередодні Першої світової війни </vt:lpstr>
      <vt:lpstr>Період Другої світової війни та повоєнні роки</vt:lpstr>
      <vt:lpstr>«Нова хвиля» </vt:lpstr>
      <vt:lpstr>Слайд 13</vt:lpstr>
      <vt:lpstr>Слайд 14</vt:lpstr>
      <vt:lpstr>Найвідоміші французькі актори</vt:lpstr>
      <vt:lpstr>Анні Жирардо</vt:lpstr>
      <vt:lpstr>Слайд 17</vt:lpstr>
      <vt:lpstr>Слайд 18</vt:lpstr>
      <vt:lpstr>Слайд 19</vt:lpstr>
      <vt:lpstr>Софі Марсо</vt:lpstr>
      <vt:lpstr>Слайд 21</vt:lpstr>
      <vt:lpstr>Слайд 22</vt:lpstr>
      <vt:lpstr>П'єр Ріша́р</vt:lpstr>
      <vt:lpstr>Слайд 24</vt:lpstr>
      <vt:lpstr>Слайд 25</vt:lpstr>
      <vt:lpstr>Ален Делон</vt:lpstr>
      <vt:lpstr>Слайд 27</vt:lpstr>
      <vt:lpstr>Слайд 28</vt:lpstr>
      <vt:lpstr>Жан Рено</vt:lpstr>
      <vt:lpstr>Слайд 30</vt:lpstr>
      <vt:lpstr>Слайд 31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Кінематограф Франції</dc:title>
  <cp:lastModifiedBy>Admin</cp:lastModifiedBy>
  <cp:revision>25</cp:revision>
  <dcterms:modified xsi:type="dcterms:W3CDTF">2014-12-10T22:15:42Z</dcterms:modified>
</cp:coreProperties>
</file>