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DFAB9-F611-46F3-9F0A-B9E5311359FE}" type="datetimeFigureOut">
              <a:rPr lang="uk-UA" smtClean="0"/>
              <a:t>04.05.2014</a:t>
            </a:fld>
            <a:endParaRPr lang="uk-UA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8185DC6-C94B-475E-B7D2-894FEB1345C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DFAB9-F611-46F3-9F0A-B9E5311359FE}" type="datetimeFigureOut">
              <a:rPr lang="uk-UA" smtClean="0"/>
              <a:t>04.05.2014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85DC6-C94B-475E-B7D2-894FEB1345C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DFAB9-F611-46F3-9F0A-B9E5311359FE}" type="datetimeFigureOut">
              <a:rPr lang="uk-UA" smtClean="0"/>
              <a:t>04.05.2014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85DC6-C94B-475E-B7D2-894FEB1345C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DFAB9-F611-46F3-9F0A-B9E5311359FE}" type="datetimeFigureOut">
              <a:rPr lang="uk-UA" smtClean="0"/>
              <a:t>04.05.2014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8185DC6-C94B-475E-B7D2-894FEB1345C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DFAB9-F611-46F3-9F0A-B9E5311359FE}" type="datetimeFigureOut">
              <a:rPr lang="uk-UA" smtClean="0"/>
              <a:t>04.05.2014</a:t>
            </a:fld>
            <a:endParaRPr lang="uk-UA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85DC6-C94B-475E-B7D2-894FEB1345C5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DFAB9-F611-46F3-9F0A-B9E5311359FE}" type="datetimeFigureOut">
              <a:rPr lang="uk-UA" smtClean="0"/>
              <a:t>04.05.2014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85DC6-C94B-475E-B7D2-894FEB1345C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DFAB9-F611-46F3-9F0A-B9E5311359FE}" type="datetimeFigureOut">
              <a:rPr lang="uk-UA" smtClean="0"/>
              <a:t>04.05.2014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8185DC6-C94B-475E-B7D2-894FEB1345C5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DFAB9-F611-46F3-9F0A-B9E5311359FE}" type="datetimeFigureOut">
              <a:rPr lang="uk-UA" smtClean="0"/>
              <a:t>04.05.2014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85DC6-C94B-475E-B7D2-894FEB1345C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DFAB9-F611-46F3-9F0A-B9E5311359FE}" type="datetimeFigureOut">
              <a:rPr lang="uk-UA" smtClean="0"/>
              <a:t>04.05.2014</a:t>
            </a:fld>
            <a:endParaRPr lang="uk-UA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85DC6-C94B-475E-B7D2-894FEB1345C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DFAB9-F611-46F3-9F0A-B9E5311359FE}" type="datetimeFigureOut">
              <a:rPr lang="uk-UA" smtClean="0"/>
              <a:t>04.05.2014</a:t>
            </a:fld>
            <a:endParaRPr lang="uk-UA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85DC6-C94B-475E-B7D2-894FEB1345C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DFAB9-F611-46F3-9F0A-B9E5311359FE}" type="datetimeFigureOut">
              <a:rPr lang="uk-UA" smtClean="0"/>
              <a:t>04.05.2014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85DC6-C94B-475E-B7D2-894FEB1345C5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E5DFAB9-F611-46F3-9F0A-B9E5311359FE}" type="datetimeFigureOut">
              <a:rPr lang="uk-UA" smtClean="0"/>
              <a:t>04.05.2014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8185DC6-C94B-475E-B7D2-894FEB1345C5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1412776"/>
            <a:ext cx="70567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/>
              <a:t>Микола </a:t>
            </a:r>
            <a:r>
              <a:rPr lang="uk-UA" sz="4800" b="1" dirty="0" err="1"/>
              <a:t>Корнилович</a:t>
            </a:r>
            <a:r>
              <a:rPr lang="uk-UA" sz="4800" b="1" dirty="0"/>
              <a:t> </a:t>
            </a:r>
            <a:r>
              <a:rPr lang="uk-UA" sz="4800" b="1" dirty="0" smtClean="0"/>
              <a:t>Пимоненко</a:t>
            </a:r>
            <a:r>
              <a:rPr lang="en-US" sz="4800" b="1" dirty="0" smtClean="0"/>
              <a:t>-</a:t>
            </a:r>
          </a:p>
          <a:p>
            <a:pPr algn="ctr"/>
            <a:r>
              <a:rPr lang="uk-UA" sz="4800" b="1" dirty="0" smtClean="0"/>
              <a:t>«Майстер </a:t>
            </a:r>
            <a:r>
              <a:rPr lang="uk-UA" sz="4800" b="1" dirty="0"/>
              <a:t>побутового живопису»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5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4570848" cy="627120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04048" y="1628800"/>
            <a:ext cx="41399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У картині </a:t>
            </a:r>
            <a:r>
              <a:rPr lang="uk-UA" sz="2400" b="1" dirty="0"/>
              <a:t>«Продавщиця полотна»</a:t>
            </a:r>
            <a:r>
              <a:rPr lang="uk-UA" sz="2400" dirty="0"/>
              <a:t> в образі старої жінки, що ніби зупинилася на мить і зараз помандрує з своїм товаром далі, втілено відчуття власної гідності, мудрість і суворість селянки, яка пройшла нелегкий життєвий шлях.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0" y="620688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У </a:t>
            </a:r>
            <a:r>
              <a:rPr lang="ru-RU" sz="2000" dirty="0" err="1"/>
              <a:t>різні</a:t>
            </a:r>
            <a:r>
              <a:rPr lang="ru-RU" sz="2000" dirty="0"/>
              <a:t> роки </a:t>
            </a:r>
            <a:r>
              <a:rPr lang="ru-RU" sz="2000" dirty="0" err="1"/>
              <a:t>своєї</a:t>
            </a:r>
            <a:r>
              <a:rPr lang="ru-RU" sz="2000" dirty="0"/>
              <a:t> </a:t>
            </a:r>
            <a:r>
              <a:rPr lang="ru-RU" sz="2000" dirty="0" err="1"/>
              <a:t>творчості</a:t>
            </a:r>
            <a:r>
              <a:rPr lang="ru-RU" sz="2000" dirty="0"/>
              <a:t> </a:t>
            </a:r>
            <a:r>
              <a:rPr lang="ru-RU" sz="2000" dirty="0" err="1"/>
              <a:t>Пимоненко</a:t>
            </a:r>
            <a:r>
              <a:rPr lang="ru-RU" sz="2000" dirty="0"/>
              <a:t> </a:t>
            </a:r>
            <a:r>
              <a:rPr lang="ru-RU" sz="2000" dirty="0" err="1"/>
              <a:t>звертався</a:t>
            </a:r>
            <a:r>
              <a:rPr lang="ru-RU" sz="2000" dirty="0"/>
              <a:t> до </a:t>
            </a:r>
            <a:r>
              <a:rPr lang="ru-RU" sz="2000" dirty="0" err="1"/>
              <a:t>зображення</a:t>
            </a:r>
            <a:r>
              <a:rPr lang="ru-RU" sz="2000" dirty="0"/>
              <a:t> </a:t>
            </a:r>
            <a:r>
              <a:rPr lang="ru-RU" sz="2000" dirty="0" err="1"/>
              <a:t>селянської</a:t>
            </a:r>
            <a:r>
              <a:rPr lang="ru-RU" sz="2000" dirty="0"/>
              <a:t> </a:t>
            </a:r>
            <a:r>
              <a:rPr lang="ru-RU" sz="2000" dirty="0" err="1"/>
              <a:t>праці</a:t>
            </a:r>
            <a:r>
              <a:rPr lang="ru-RU" sz="2000" dirty="0"/>
              <a:t> — </a:t>
            </a:r>
            <a:r>
              <a:rPr lang="ru-RU" sz="2000" dirty="0" err="1"/>
              <a:t>показував</a:t>
            </a:r>
            <a:r>
              <a:rPr lang="ru-RU" sz="2000" dirty="0"/>
              <a:t> роботу </a:t>
            </a:r>
            <a:r>
              <a:rPr lang="ru-RU" sz="2000" dirty="0" err="1"/>
              <a:t>під</a:t>
            </a:r>
            <a:r>
              <a:rPr lang="ru-RU" sz="2000" dirty="0"/>
              <a:t> час </a:t>
            </a:r>
            <a:r>
              <a:rPr lang="ru-RU" sz="2000" dirty="0" err="1"/>
              <a:t>збирання</a:t>
            </a:r>
            <a:r>
              <a:rPr lang="ru-RU" sz="2000" dirty="0"/>
              <a:t> </a:t>
            </a:r>
            <a:r>
              <a:rPr lang="ru-RU" sz="2000" dirty="0" err="1"/>
              <a:t>хлібів</a:t>
            </a:r>
            <a:r>
              <a:rPr lang="ru-RU" sz="2000" dirty="0"/>
              <a:t> та </a:t>
            </a:r>
            <a:r>
              <a:rPr lang="ru-RU" sz="2000" dirty="0" err="1"/>
              <a:t>оранки</a:t>
            </a:r>
            <a:r>
              <a:rPr lang="ru-RU" sz="2000" dirty="0"/>
              <a:t>. У </a:t>
            </a:r>
            <a:r>
              <a:rPr lang="ru-RU" sz="2000" dirty="0" err="1"/>
              <a:t>картині</a:t>
            </a:r>
            <a:r>
              <a:rPr lang="ru-RU" sz="2000" dirty="0"/>
              <a:t> </a:t>
            </a:r>
            <a:r>
              <a:rPr lang="ru-RU" sz="2000" b="1" dirty="0"/>
              <a:t>«</a:t>
            </a:r>
            <a:r>
              <a:rPr lang="ru-RU" sz="2000" b="1" dirty="0" err="1"/>
              <a:t>Жниця</a:t>
            </a:r>
            <a:r>
              <a:rPr lang="ru-RU" sz="2000" b="1" dirty="0"/>
              <a:t>»</a:t>
            </a:r>
            <a:r>
              <a:rPr lang="ru-RU" sz="2000" dirty="0"/>
              <a:t> художник створив </a:t>
            </a:r>
            <a:r>
              <a:rPr lang="ru-RU" sz="2000" dirty="0" err="1"/>
              <a:t>привабливий</a:t>
            </a:r>
            <a:r>
              <a:rPr lang="ru-RU" sz="2000" dirty="0"/>
              <a:t> образ </a:t>
            </a:r>
            <a:r>
              <a:rPr lang="ru-RU" sz="2000" dirty="0" err="1"/>
              <a:t>молодої</a:t>
            </a:r>
            <a:r>
              <a:rPr lang="ru-RU" sz="2000" dirty="0"/>
              <a:t> селянки. </a:t>
            </a:r>
            <a:r>
              <a:rPr lang="ru-RU" sz="2000" dirty="0" err="1"/>
              <a:t>Її</a:t>
            </a:r>
            <a:r>
              <a:rPr lang="ru-RU" sz="2000" dirty="0"/>
              <a:t> показано на </a:t>
            </a:r>
            <a:r>
              <a:rPr lang="ru-RU" sz="2000" dirty="0" err="1"/>
              <a:t>першому</a:t>
            </a:r>
            <a:r>
              <a:rPr lang="ru-RU" sz="2000" dirty="0"/>
              <a:t> </a:t>
            </a:r>
            <a:r>
              <a:rPr lang="ru-RU" sz="2000" dirty="0" err="1"/>
              <a:t>плані</a:t>
            </a:r>
            <a:r>
              <a:rPr lang="ru-RU" sz="2000" dirty="0"/>
              <a:t>, </a:t>
            </a:r>
            <a:r>
              <a:rPr lang="ru-RU" sz="2000" dirty="0" err="1"/>
              <a:t>на</a:t>
            </a:r>
            <a:r>
              <a:rPr lang="ru-RU" sz="2000" dirty="0"/>
              <a:t> </a:t>
            </a:r>
            <a:r>
              <a:rPr lang="ru-RU" sz="2000" dirty="0" err="1"/>
              <a:t>тлі</a:t>
            </a:r>
            <a:r>
              <a:rPr lang="ru-RU" sz="2000" dirty="0"/>
              <a:t> поля. Вона, </a:t>
            </a:r>
            <a:r>
              <a:rPr lang="ru-RU" sz="2000" dirty="0" err="1"/>
              <a:t>здається</a:t>
            </a:r>
            <a:r>
              <a:rPr lang="ru-RU" sz="2000" dirty="0"/>
              <a:t>, на </a:t>
            </a:r>
            <a:r>
              <a:rPr lang="ru-RU" sz="2000" dirty="0" err="1"/>
              <a:t>хвилину</a:t>
            </a:r>
            <a:r>
              <a:rPr lang="ru-RU" sz="2000" dirty="0"/>
              <a:t> </a:t>
            </a:r>
            <a:r>
              <a:rPr lang="ru-RU" sz="2000" dirty="0" err="1"/>
              <a:t>відірвалася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роботи</a:t>
            </a:r>
            <a:r>
              <a:rPr lang="ru-RU" sz="2000" dirty="0"/>
              <a:t> </a:t>
            </a:r>
            <a:r>
              <a:rPr lang="ru-RU" sz="2000" dirty="0" err="1"/>
              <a:t>і</a:t>
            </a:r>
            <a:r>
              <a:rPr lang="ru-RU" sz="2000" dirty="0"/>
              <a:t>, </a:t>
            </a:r>
            <a:r>
              <a:rPr lang="ru-RU" sz="2000" dirty="0" err="1"/>
              <a:t>привітно</a:t>
            </a:r>
            <a:r>
              <a:rPr lang="ru-RU" sz="2000" dirty="0"/>
              <a:t> </a:t>
            </a:r>
            <a:r>
              <a:rPr lang="ru-RU" sz="2000" dirty="0" err="1"/>
              <a:t>всміхаючись</a:t>
            </a:r>
            <a:r>
              <a:rPr lang="ru-RU" sz="2000" dirty="0"/>
              <a:t>, дивиться на </a:t>
            </a:r>
            <a:r>
              <a:rPr lang="ru-RU" sz="2000" dirty="0" err="1"/>
              <a:t>глядача</a:t>
            </a:r>
            <a:r>
              <a:rPr lang="ru-RU" sz="2000" dirty="0"/>
              <a:t>. </a:t>
            </a:r>
            <a:r>
              <a:rPr lang="ru-RU" sz="2000" dirty="0" err="1"/>
              <a:t>Обличчя</a:t>
            </a:r>
            <a:r>
              <a:rPr lang="ru-RU" sz="2000" dirty="0"/>
              <a:t> </a:t>
            </a:r>
            <a:r>
              <a:rPr lang="ru-RU" sz="2000" dirty="0" err="1"/>
              <a:t>дівчини</a:t>
            </a:r>
            <a:r>
              <a:rPr lang="ru-RU" sz="2000" dirty="0"/>
              <a:t> </a:t>
            </a:r>
            <a:r>
              <a:rPr lang="ru-RU" sz="2000" dirty="0" err="1"/>
              <a:t>сповнене</a:t>
            </a:r>
            <a:r>
              <a:rPr lang="ru-RU" sz="2000" dirty="0"/>
              <a:t> </a:t>
            </a:r>
            <a:r>
              <a:rPr lang="ru-RU" sz="2000" dirty="0" err="1"/>
              <a:t>щирості</a:t>
            </a:r>
            <a:r>
              <a:rPr lang="ru-RU" sz="2000" dirty="0"/>
              <a:t> </a:t>
            </a:r>
            <a:r>
              <a:rPr lang="ru-RU" sz="2000" dirty="0" err="1"/>
              <a:t>й</a:t>
            </a:r>
            <a:r>
              <a:rPr lang="ru-RU" sz="2000" dirty="0"/>
              <a:t> </a:t>
            </a:r>
            <a:r>
              <a:rPr lang="ru-RU" sz="2000" dirty="0" err="1"/>
              <a:t>доброзичливості</a:t>
            </a:r>
            <a:r>
              <a:rPr lang="ru-RU" sz="2000" dirty="0"/>
              <a:t>. </a:t>
            </a:r>
            <a:r>
              <a:rPr lang="ru-RU" sz="2000" dirty="0" err="1"/>
              <a:t>Крім</a:t>
            </a:r>
            <a:r>
              <a:rPr lang="ru-RU" sz="2000" dirty="0"/>
              <a:t> того, тут </a:t>
            </a:r>
            <a:r>
              <a:rPr lang="ru-RU" sz="2000" dirty="0" err="1"/>
              <a:t>зображено</a:t>
            </a:r>
            <a:r>
              <a:rPr lang="ru-RU" sz="2000" dirty="0"/>
              <a:t> </a:t>
            </a:r>
            <a:r>
              <a:rPr lang="ru-RU" sz="2000" dirty="0" err="1"/>
              <a:t>жінок</a:t>
            </a:r>
            <a:r>
              <a:rPr lang="ru-RU" sz="2000" dirty="0"/>
              <a:t> (на другому </a:t>
            </a:r>
            <a:r>
              <a:rPr lang="ru-RU" sz="2000" dirty="0" err="1"/>
              <a:t>плані</a:t>
            </a:r>
            <a:r>
              <a:rPr lang="ru-RU" sz="2000" dirty="0"/>
              <a:t> </a:t>
            </a:r>
            <a:r>
              <a:rPr lang="ru-RU" sz="2000" dirty="0" err="1"/>
              <a:t>й</a:t>
            </a:r>
            <a:r>
              <a:rPr lang="ru-RU" sz="2000" dirty="0"/>
              <a:t> </a:t>
            </a:r>
            <a:r>
              <a:rPr lang="ru-RU" sz="2000" dirty="0" err="1"/>
              <a:t>вдалині</a:t>
            </a:r>
            <a:r>
              <a:rPr lang="ru-RU" sz="2000" dirty="0"/>
              <a:t>),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вправно</a:t>
            </a:r>
            <a:r>
              <a:rPr lang="ru-RU" sz="2000" dirty="0"/>
              <a:t> </a:t>
            </a:r>
            <a:r>
              <a:rPr lang="ru-RU" sz="2000" dirty="0" err="1"/>
              <a:t>жнуть</a:t>
            </a:r>
            <a:r>
              <a:rPr lang="ru-RU" sz="2000" dirty="0"/>
              <a:t>. </a:t>
            </a:r>
            <a:r>
              <a:rPr lang="ru-RU" sz="2000" dirty="0" err="1"/>
              <a:t>Постаті</a:t>
            </a:r>
            <a:r>
              <a:rPr lang="ru-RU" sz="2000" dirty="0"/>
              <a:t>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лише</a:t>
            </a:r>
            <a:r>
              <a:rPr lang="ru-RU" sz="2000" dirty="0"/>
              <a:t> </a:t>
            </a:r>
            <a:r>
              <a:rPr lang="ru-RU" sz="2000" dirty="0" err="1"/>
              <a:t>намічено</a:t>
            </a:r>
            <a:r>
              <a:rPr lang="ru-RU" sz="2000" dirty="0"/>
              <a:t>, </a:t>
            </a:r>
            <a:r>
              <a:rPr lang="ru-RU" sz="2000" dirty="0" err="1"/>
              <a:t>і</a:t>
            </a:r>
            <a:r>
              <a:rPr lang="ru-RU" sz="2000" dirty="0"/>
              <a:t> </a:t>
            </a:r>
            <a:r>
              <a:rPr lang="ru-RU" sz="2000" dirty="0" err="1"/>
              <a:t>увага</a:t>
            </a:r>
            <a:r>
              <a:rPr lang="ru-RU" sz="2000" dirty="0"/>
              <a:t> на трудовому </a:t>
            </a:r>
            <a:r>
              <a:rPr lang="ru-RU" sz="2000" dirty="0" err="1"/>
              <a:t>процесі</a:t>
            </a:r>
            <a:r>
              <a:rPr lang="ru-RU" sz="2000" dirty="0"/>
              <a:t> не </a:t>
            </a:r>
            <a:r>
              <a:rPr lang="ru-RU" sz="2000" dirty="0" err="1"/>
              <a:t>акцентована</a:t>
            </a:r>
            <a:r>
              <a:rPr lang="ru-RU" sz="2000" dirty="0"/>
              <a:t>.</a:t>
            </a:r>
            <a:endParaRPr lang="uk-UA" sz="2000" dirty="0"/>
          </a:p>
        </p:txBody>
      </p:sp>
      <p:pic>
        <p:nvPicPr>
          <p:cNvPr id="5" name="Рисунок 4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4427984" cy="6889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3 (2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484784"/>
            <a:ext cx="8496944" cy="506072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Гармонійним поєднанням жанрової сцени з пейзажем відзначається картина </a:t>
            </a:r>
            <a:r>
              <a:rPr lang="uk-UA" sz="2000" b="1" dirty="0"/>
              <a:t>«Збирання сіна на Україні»</a:t>
            </a:r>
            <a:r>
              <a:rPr lang="uk-UA" sz="2000" dirty="0"/>
              <a:t>. На полотні з влучною характерністю відтворено загальну картину праці селян і водночас прекрасно написано пейзаж.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59832" y="6488668"/>
            <a:ext cx="2827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"Збирання сіна на Україні"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11960" y="836712"/>
            <a:ext cx="49320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Велику роль відіграє пейзаж у картинах Пимоненка на мотив побачень. У цих творах, вирішених у ліричному плані, художник торкається вічних для людства тем: кохання і дружби. Здебільшого він акцентує увагу на образах дівчат, їхніх емоціях, показуючи їх то зніяковілими, то замріяними, радісно усміхненими, зрідка зажуреними</a:t>
            </a:r>
            <a:r>
              <a:rPr lang="uk-UA" sz="2000" dirty="0" smtClean="0"/>
              <a:t>.</a:t>
            </a:r>
            <a:r>
              <a:rPr lang="uk-UA" sz="2000" dirty="0"/>
              <a:t> Так, у картині </a:t>
            </a:r>
            <a:r>
              <a:rPr lang="uk-UA" sz="2000" b="1" dirty="0"/>
              <a:t>«Ідилія»</a:t>
            </a:r>
            <a:r>
              <a:rPr lang="uk-UA" sz="2000" dirty="0"/>
              <a:t> постаті дійових осіб органічно пов'язані з пейзажним середовищем. Сонячні промені заливають сільську вуличку, яскравими зайчиками пробиваються крізь густі дерева затіненого саду. </a:t>
            </a:r>
          </a:p>
        </p:txBody>
      </p:sp>
      <p:pic>
        <p:nvPicPr>
          <p:cNvPr id="5" name="Рисунок 4" descr="Рисунок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4213943" cy="609329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63688" y="6488668"/>
            <a:ext cx="907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«Ідилія»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А ось </a:t>
            </a:r>
            <a:r>
              <a:rPr lang="ru-RU" sz="2000" dirty="0" err="1"/>
              <a:t>інше</a:t>
            </a:r>
            <a:r>
              <a:rPr lang="ru-RU" sz="2000" dirty="0"/>
              <a:t> полотно – </a:t>
            </a:r>
            <a:r>
              <a:rPr lang="ru-RU" sz="2000" b="1" dirty="0"/>
              <a:t>«</a:t>
            </a:r>
            <a:r>
              <a:rPr lang="ru-RU" sz="2000" b="1" dirty="0" err="1"/>
              <a:t>Біля</a:t>
            </a:r>
            <a:r>
              <a:rPr lang="ru-RU" sz="2000" b="1" dirty="0"/>
              <a:t> </a:t>
            </a:r>
            <a:r>
              <a:rPr lang="ru-RU" sz="2000" b="1" dirty="0" err="1"/>
              <a:t>криниці</a:t>
            </a:r>
            <a:r>
              <a:rPr lang="ru-RU" sz="2000" b="1" dirty="0"/>
              <a:t>»</a:t>
            </a:r>
            <a:r>
              <a:rPr lang="ru-RU" sz="2000" dirty="0"/>
              <a:t> (</a:t>
            </a:r>
            <a:r>
              <a:rPr lang="ru-RU" sz="2000" dirty="0" err="1"/>
              <a:t>інша</a:t>
            </a:r>
            <a:r>
              <a:rPr lang="ru-RU" sz="2000" dirty="0"/>
              <a:t> </a:t>
            </a:r>
            <a:r>
              <a:rPr lang="ru-RU" sz="2000" dirty="0" err="1"/>
              <a:t>назва</a:t>
            </a:r>
            <a:r>
              <a:rPr lang="ru-RU" sz="2000" dirty="0"/>
              <a:t> – «</a:t>
            </a:r>
            <a:r>
              <a:rPr lang="ru-RU" sz="2000" dirty="0" err="1"/>
              <a:t>Суперниці</a:t>
            </a:r>
            <a:r>
              <a:rPr lang="ru-RU" sz="2000" dirty="0"/>
              <a:t>»). Усе </a:t>
            </a:r>
            <a:r>
              <a:rPr lang="ru-RU" sz="2000" dirty="0" err="1"/>
              <a:t>залите</a:t>
            </a:r>
            <a:r>
              <a:rPr lang="ru-RU" sz="2000" dirty="0"/>
              <a:t> </a:t>
            </a:r>
            <a:r>
              <a:rPr lang="ru-RU" sz="2000" dirty="0" err="1"/>
              <a:t>яскравим</a:t>
            </a:r>
            <a:r>
              <a:rPr lang="ru-RU" sz="2000" dirty="0"/>
              <a:t> </a:t>
            </a:r>
            <a:r>
              <a:rPr lang="ru-RU" sz="2000" dirty="0" err="1"/>
              <a:t>полуденним</a:t>
            </a:r>
            <a:r>
              <a:rPr lang="ru-RU" sz="2000" dirty="0"/>
              <a:t> </a:t>
            </a:r>
            <a:r>
              <a:rPr lang="ru-RU" sz="2000" dirty="0" err="1"/>
              <a:t>сонцем</a:t>
            </a:r>
            <a:r>
              <a:rPr lang="ru-RU" sz="2000" dirty="0"/>
              <a:t>. </a:t>
            </a:r>
            <a:r>
              <a:rPr lang="ru-RU" sz="2000" dirty="0" err="1"/>
              <a:t>Буяє</a:t>
            </a:r>
            <a:r>
              <a:rPr lang="ru-RU" sz="2000" dirty="0"/>
              <a:t> </a:t>
            </a:r>
            <a:r>
              <a:rPr lang="ru-RU" sz="2000" dirty="0" err="1"/>
              <a:t>зеленню</a:t>
            </a:r>
            <a:r>
              <a:rPr lang="ru-RU" sz="2000" dirty="0"/>
              <a:t> сад, </a:t>
            </a:r>
            <a:r>
              <a:rPr lang="ru-RU" sz="2000" dirty="0" err="1"/>
              <a:t>огорнутий</a:t>
            </a:r>
            <a:r>
              <a:rPr lang="ru-RU" sz="2000" dirty="0"/>
              <a:t>  теплим  </a:t>
            </a:r>
            <a:r>
              <a:rPr lang="ru-RU" sz="2000" dirty="0" err="1"/>
              <a:t>літнім</a:t>
            </a:r>
            <a:r>
              <a:rPr lang="ru-RU" sz="2000" dirty="0"/>
              <a:t> </a:t>
            </a:r>
            <a:r>
              <a:rPr lang="ru-RU" sz="2000" dirty="0" err="1"/>
              <a:t>повітрям</a:t>
            </a:r>
            <a:r>
              <a:rPr lang="ru-RU" sz="2000" dirty="0" smtClean="0"/>
              <a:t>. </a:t>
            </a:r>
            <a:r>
              <a:rPr lang="uk-UA" sz="2000" dirty="0"/>
              <a:t>Але що це? У серпанкову безхмарність уривається зло. Дівчину, що ніби світиться зсередини, свердлить заздрісний погляд чорнявої суперниці, що причаїлася неподалік. Така нікому не простить, не подарує щастя! Така розіб’є, отруїть, зганьбить і зруйнує чуже кохання!</a:t>
            </a:r>
          </a:p>
        </p:txBody>
      </p:sp>
      <p:pic>
        <p:nvPicPr>
          <p:cNvPr id="5" name="Рисунок 4" descr="Рисунок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060847"/>
            <a:ext cx="5832648" cy="457862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372200" y="6237312"/>
            <a:ext cx="1872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«</a:t>
            </a:r>
            <a:r>
              <a:rPr lang="uk-UA" sz="2000" dirty="0"/>
              <a:t>Біля криниці»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Нерідко побачення дівчат і хлопців Микола Пимоненко писав на тлі краєвиду тихої літньої ночі, де світло місяця надає біленьким хаткам у густих садках, вулицям села особливої поетичності й водночас таємничості. Це допомагало художникові підкреслити лірико-романтичний настрій персонажів. Найвідоміші з таких картин — </a:t>
            </a:r>
            <a:r>
              <a:rPr lang="uk-UA" sz="2000" b="1" dirty="0"/>
              <a:t>«Побачення»</a:t>
            </a:r>
            <a:r>
              <a:rPr lang="uk-UA" sz="2000" dirty="0"/>
              <a:t>  та </a:t>
            </a:r>
            <a:r>
              <a:rPr lang="uk-UA" sz="2000" b="1" dirty="0"/>
              <a:t>«Українська ніч»</a:t>
            </a:r>
            <a:endParaRPr lang="uk-UA" sz="2000" dirty="0"/>
          </a:p>
        </p:txBody>
      </p:sp>
      <p:pic>
        <p:nvPicPr>
          <p:cNvPr id="5" name="Рисунок 4" descr="Рисунок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916832"/>
            <a:ext cx="4417104" cy="3456384"/>
          </a:xfrm>
          <a:prstGeom prst="rect">
            <a:avLst/>
          </a:prstGeom>
        </p:spPr>
      </p:pic>
      <p:pic>
        <p:nvPicPr>
          <p:cNvPr id="6" name="Рисунок 5" descr="Рисунок1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5" y="1916832"/>
            <a:ext cx="4427985" cy="345638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084168" y="5445224"/>
            <a:ext cx="1769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«Українська ніч»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19672" y="5445224"/>
            <a:ext cx="1444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«Побачення»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0" y="692696"/>
            <a:ext cx="457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З </a:t>
            </a:r>
            <a:r>
              <a:rPr lang="ru-RU" sz="2400" dirty="0" err="1"/>
              <a:t>кінця</a:t>
            </a:r>
            <a:r>
              <a:rPr lang="ru-RU" sz="2400" dirty="0"/>
              <a:t> XIX </a:t>
            </a:r>
            <a:r>
              <a:rPr lang="ru-RU" sz="2400" dirty="0" err="1"/>
              <a:t>сторіччя</a:t>
            </a:r>
            <a:r>
              <a:rPr lang="ru-RU" sz="2400" dirty="0"/>
              <a:t> в </a:t>
            </a:r>
            <a:r>
              <a:rPr lang="ru-RU" sz="2400" dirty="0" err="1"/>
              <a:t>українському</a:t>
            </a:r>
            <a:r>
              <a:rPr lang="ru-RU" sz="2400" dirty="0"/>
              <a:t> жанровому </a:t>
            </a:r>
            <a:r>
              <a:rPr lang="ru-RU" sz="2400" dirty="0" err="1"/>
              <a:t>живописі</a:t>
            </a:r>
            <a:r>
              <a:rPr lang="ru-RU" sz="2400" dirty="0"/>
              <a:t> все </a:t>
            </a:r>
            <a:r>
              <a:rPr lang="ru-RU" sz="2400" dirty="0" err="1"/>
              <a:t>частіше</a:t>
            </a:r>
            <a:r>
              <a:rPr lang="ru-RU" sz="2400" dirty="0"/>
              <a:t> </a:t>
            </a:r>
            <a:r>
              <a:rPr lang="ru-RU" sz="2400" dirty="0" err="1"/>
              <a:t>з'являються</a:t>
            </a:r>
            <a:r>
              <a:rPr lang="ru-RU" sz="2400" dirty="0"/>
              <a:t> твори, </a:t>
            </a:r>
            <a:r>
              <a:rPr lang="ru-RU" sz="2400" dirty="0" err="1"/>
              <a:t>присвячені</a:t>
            </a:r>
            <a:r>
              <a:rPr lang="ru-RU" sz="2400" dirty="0"/>
              <a:t> </a:t>
            </a:r>
            <a:r>
              <a:rPr lang="ru-RU" sz="2400" dirty="0" err="1"/>
              <a:t>життю</a:t>
            </a:r>
            <a:r>
              <a:rPr lang="ru-RU" sz="2400" dirty="0"/>
              <a:t> </a:t>
            </a:r>
            <a:r>
              <a:rPr lang="ru-RU" sz="2400" dirty="0" err="1"/>
              <a:t>середніх</a:t>
            </a:r>
            <a:r>
              <a:rPr lang="ru-RU" sz="2400" dirty="0"/>
              <a:t> </a:t>
            </a:r>
            <a:r>
              <a:rPr lang="ru-RU" sz="2400" dirty="0" err="1"/>
              <a:t>верств</a:t>
            </a:r>
            <a:r>
              <a:rPr lang="ru-RU" sz="2400" dirty="0"/>
              <a:t> </a:t>
            </a:r>
            <a:r>
              <a:rPr lang="ru-RU" sz="2400" dirty="0" err="1"/>
              <a:t>населення</a:t>
            </a:r>
            <a:r>
              <a:rPr lang="ru-RU" sz="2400" dirty="0"/>
              <a:t> </a:t>
            </a:r>
            <a:r>
              <a:rPr lang="ru-RU" sz="2400" dirty="0" err="1"/>
              <a:t>міст</a:t>
            </a:r>
            <a:r>
              <a:rPr lang="ru-RU" sz="2400" dirty="0"/>
              <a:t>. На </a:t>
            </a:r>
            <a:r>
              <a:rPr lang="ru-RU" sz="2400" dirty="0" err="1"/>
              <a:t>міську</a:t>
            </a:r>
            <a:r>
              <a:rPr lang="ru-RU" sz="2400" dirty="0"/>
              <a:t> тематику писав </a:t>
            </a:r>
            <a:r>
              <a:rPr lang="ru-RU" sz="2400" dirty="0" err="1"/>
              <a:t>картини</a:t>
            </a:r>
            <a:r>
              <a:rPr lang="ru-RU" sz="2400" dirty="0"/>
              <a:t>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Микола</a:t>
            </a:r>
            <a:r>
              <a:rPr lang="ru-RU" sz="2400" dirty="0"/>
              <a:t> </a:t>
            </a:r>
            <a:r>
              <a:rPr lang="ru-RU" sz="2400" dirty="0" err="1"/>
              <a:t>Пимоненко</a:t>
            </a:r>
            <a:r>
              <a:rPr lang="ru-RU" sz="2400" dirty="0"/>
              <a:t>. </a:t>
            </a:r>
            <a:r>
              <a:rPr lang="ru-RU" sz="2400" dirty="0" err="1"/>
              <a:t>Чергову</a:t>
            </a:r>
            <a:r>
              <a:rPr lang="ru-RU" sz="2400" dirty="0"/>
              <a:t> картину </a:t>
            </a:r>
            <a:r>
              <a:rPr lang="ru-RU" sz="2400" dirty="0" err="1"/>
              <a:t>Пимоненко</a:t>
            </a:r>
            <a:r>
              <a:rPr lang="ru-RU" sz="2400" dirty="0"/>
              <a:t> назвав </a:t>
            </a:r>
            <a:r>
              <a:rPr lang="ru-RU" sz="2400" b="1" dirty="0"/>
              <a:t>«</a:t>
            </a:r>
            <a:r>
              <a:rPr lang="ru-RU" sz="2400" b="1" dirty="0" err="1"/>
              <a:t>Нарада</a:t>
            </a:r>
            <a:r>
              <a:rPr lang="ru-RU" sz="2400" b="1" dirty="0"/>
              <a:t>».</a:t>
            </a:r>
            <a:r>
              <a:rPr lang="ru-RU" sz="2400" dirty="0"/>
              <a:t> </a:t>
            </a:r>
            <a:r>
              <a:rPr lang="ru-RU" sz="2400" dirty="0" err="1"/>
              <a:t>Хотів</a:t>
            </a:r>
            <a:r>
              <a:rPr lang="ru-RU" sz="2400" dirty="0"/>
              <a:t> </a:t>
            </a:r>
            <a:r>
              <a:rPr lang="ru-RU" sz="2400" dirty="0" err="1"/>
              <a:t>заплатити</a:t>
            </a:r>
            <a:r>
              <a:rPr lang="ru-RU" sz="2400" dirty="0"/>
              <a:t> старим за </a:t>
            </a:r>
            <a:r>
              <a:rPr lang="ru-RU" sz="2400" dirty="0" err="1"/>
              <a:t>позування</a:t>
            </a:r>
            <a:r>
              <a:rPr lang="ru-RU" sz="2400" dirty="0"/>
              <a:t> – </a:t>
            </a:r>
            <a:r>
              <a:rPr lang="ru-RU" sz="2400" dirty="0" err="1"/>
              <a:t>образились</a:t>
            </a:r>
            <a:r>
              <a:rPr lang="ru-RU" sz="2400" dirty="0"/>
              <a:t>: «Малюйте, </a:t>
            </a:r>
            <a:r>
              <a:rPr lang="ru-RU" sz="2400" dirty="0" err="1"/>
              <a:t>скільки</a:t>
            </a:r>
            <a:r>
              <a:rPr lang="ru-RU" sz="2400" dirty="0"/>
              <a:t> </a:t>
            </a:r>
            <a:r>
              <a:rPr lang="ru-RU" sz="2400" dirty="0" err="1"/>
              <a:t>хочете</a:t>
            </a:r>
            <a:r>
              <a:rPr lang="ru-RU" sz="2400" dirty="0"/>
              <a:t>, </a:t>
            </a:r>
            <a:r>
              <a:rPr lang="ru-RU" sz="2400" dirty="0" err="1"/>
              <a:t>аби</a:t>
            </a:r>
            <a:r>
              <a:rPr lang="ru-RU" sz="2400" dirty="0"/>
              <a:t> </a:t>
            </a:r>
            <a:r>
              <a:rPr lang="ru-RU" sz="2400" dirty="0" err="1"/>
              <a:t>балакати</a:t>
            </a:r>
            <a:r>
              <a:rPr lang="ru-RU" sz="2400" dirty="0"/>
              <a:t> не </a:t>
            </a:r>
            <a:r>
              <a:rPr lang="ru-RU" sz="2400" dirty="0" err="1"/>
              <a:t>заважали</a:t>
            </a:r>
            <a:r>
              <a:rPr lang="ru-RU" sz="2400" dirty="0" smtClean="0"/>
              <a:t>.»</a:t>
            </a:r>
            <a:endParaRPr lang="uk-UA" sz="2400" dirty="0"/>
          </a:p>
        </p:txBody>
      </p:sp>
      <p:pic>
        <p:nvPicPr>
          <p:cNvPr id="5" name="Рисунок 4" descr="Рисунок3 (3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99992" cy="600892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75656" y="6093296"/>
            <a:ext cx="1093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«Нарада»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Як і в картинах з сільського життя, у творах на міську тематику художник створює індивідуально своєрідні образи, виявляє психологічний стан дійових осіб. Виразно свідчать про це полотна </a:t>
            </a:r>
            <a:r>
              <a:rPr lang="uk-UA" b="1" dirty="0"/>
              <a:t>«Київська квіткарка»</a:t>
            </a:r>
            <a:r>
              <a:rPr lang="uk-UA" dirty="0"/>
              <a:t> 1897 і 1908 років, у яких Пимоненко звернувся до одного й того ж мотиву. У картині 1897 року зображено бадьору молоду міщанку, яка, привітно всміхаючись, пропонує квіти, звертаючись ніби до глядача. На </a:t>
            </a:r>
            <a:r>
              <a:rPr lang="uk-UA" dirty="0" err="1"/>
              <a:t>полотні</a:t>
            </a:r>
            <a:r>
              <a:rPr lang="uk-UA" b="1" dirty="0" err="1"/>
              <a:t>«Київська</a:t>
            </a:r>
            <a:r>
              <a:rPr lang="uk-UA" b="1" dirty="0"/>
              <a:t> квіткарка»</a:t>
            </a:r>
            <a:r>
              <a:rPr lang="uk-UA" dirty="0"/>
              <a:t> 1908 року показано дівчину зовсім іншого типу. З її одягу видно, що це жителька міської околиці.</a:t>
            </a:r>
          </a:p>
        </p:txBody>
      </p:sp>
      <p:pic>
        <p:nvPicPr>
          <p:cNvPr id="5" name="Рисунок 4" descr="Рисунок6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1772816"/>
            <a:ext cx="3112752" cy="426358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909140" y="6165304"/>
            <a:ext cx="3234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«Київська квіткарка», 1908 рік</a:t>
            </a:r>
          </a:p>
        </p:txBody>
      </p:sp>
      <p:pic>
        <p:nvPicPr>
          <p:cNvPr id="7" name="Рисунок 6" descr="Рисунок5 (2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132856"/>
            <a:ext cx="5076056" cy="417505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87624" y="6488668"/>
            <a:ext cx="3222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«Київська квіткарка», 1897 рік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611231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Художник переважно звертався до відображення сучасного йому життя. Проте під впливом посилення інтересу українських митців кінця </a:t>
            </a:r>
            <a:r>
              <a:rPr lang="en-US" sz="2000" dirty="0"/>
              <a:t>XIX — </a:t>
            </a:r>
            <a:r>
              <a:rPr lang="uk-UA" sz="2000" dirty="0"/>
              <a:t>початку </a:t>
            </a:r>
            <a:r>
              <a:rPr lang="en-US" sz="2000" dirty="0"/>
              <a:t>XX </a:t>
            </a:r>
            <a:r>
              <a:rPr lang="uk-UA" sz="2000" dirty="0"/>
              <a:t>сторіччя до минулого свого народу він написав ряд творів на історичну тематику: </a:t>
            </a:r>
            <a:r>
              <a:rPr lang="uk-UA" sz="2000" b="1" dirty="0"/>
              <a:t>«У похід»</a:t>
            </a:r>
            <a:r>
              <a:rPr lang="uk-UA" sz="2000" dirty="0"/>
              <a:t> (два варіанти — 1901 і 1902 років) та «Повернення з походу», зробив ряд ескізів («Козаки, які п'ють воду», «Козаки відпочивають», «Богдан Хмельницький» та інші), що свідчать про задуми історичних творів, які не були здійснені.</a:t>
            </a:r>
          </a:p>
        </p:txBody>
      </p:sp>
      <p:pic>
        <p:nvPicPr>
          <p:cNvPr id="5" name="Рисунок 4" descr="Рисунок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89990"/>
            <a:ext cx="5760640" cy="455090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524328" y="188640"/>
            <a:ext cx="1152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«У похід»</a:t>
            </a:r>
            <a:endParaRPr lang="uk-UA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548680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dirty="0"/>
              <a:t>Усе життя Микола </a:t>
            </a:r>
            <a:r>
              <a:rPr lang="uk-UA" sz="2400" dirty="0" err="1"/>
              <a:t>Корнилович</a:t>
            </a:r>
            <a:r>
              <a:rPr lang="uk-UA" sz="2400" dirty="0"/>
              <a:t> Пимоненко прожив у Києві. 26 березня 1912 р., у розквіті творчих сил, він помер, і був похований на </a:t>
            </a:r>
            <a:r>
              <a:rPr lang="uk-UA" sz="2400" dirty="0" err="1"/>
              <a:t>Лук‘янівському</a:t>
            </a:r>
            <a:r>
              <a:rPr lang="uk-UA" sz="2400" dirty="0"/>
              <a:t> цвинтарі. Талановитий митець залишив велику творчу спадщину – понад тисячу робіт, які зберігаються у найбільших музеях України та світу, і представляють багатобарвну живописну панораму життя українського народу кінця </a:t>
            </a:r>
            <a:r>
              <a:rPr lang="en-US" sz="2400" dirty="0"/>
              <a:t>XIX - </a:t>
            </a:r>
            <a:r>
              <a:rPr lang="uk-UA" sz="2400" dirty="0"/>
              <a:t>початку </a:t>
            </a:r>
            <a:r>
              <a:rPr lang="en-US" sz="2400" dirty="0"/>
              <a:t>XX </a:t>
            </a:r>
            <a:r>
              <a:rPr lang="uk-UA" sz="2400" dirty="0"/>
              <a:t>століття.</a:t>
            </a:r>
          </a:p>
        </p:txBody>
      </p:sp>
      <p:pic>
        <p:nvPicPr>
          <p:cNvPr id="5" name="Рисунок 4" descr="Рисунок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260647"/>
            <a:ext cx="4040485" cy="59201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436096" y="6237312"/>
            <a:ext cx="2945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Могила Миколи Пимоненка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0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Біографія</a:t>
            </a:r>
            <a:endParaRPr lang="uk-UA" sz="32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15816" y="620688"/>
            <a:ext cx="62281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Народився майбутній художник 9 березня 1862 року на околиці Києва (</a:t>
            </a:r>
            <a:r>
              <a:rPr lang="uk-UA" sz="2000" dirty="0" err="1"/>
              <a:t>Пріорці</a:t>
            </a:r>
            <a:r>
              <a:rPr lang="uk-UA" sz="2000" dirty="0"/>
              <a:t>) в родині іконописця Корнила Даниловича Пимоненка. Навчався і в іконописній майстерні Іванова у Києві, і в Київській рисувальній школі, і в Петербурзькій академії мистецтв. За малюнки з натури був нагороджений трьома срібними медалями. Але закінчити Академію мистецтв через хворобу не зміг.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3861048"/>
            <a:ext cx="55081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Почав </a:t>
            </a:r>
            <a:r>
              <a:rPr lang="ru-RU" sz="2000" dirty="0" err="1"/>
              <a:t>працювати</a:t>
            </a:r>
            <a:r>
              <a:rPr lang="ru-RU" sz="2000" dirty="0"/>
              <a:t> </a:t>
            </a:r>
            <a:r>
              <a:rPr lang="ru-RU" sz="2000" dirty="0" err="1"/>
              <a:t>викладачем</a:t>
            </a:r>
            <a:r>
              <a:rPr lang="ru-RU" sz="2000" dirty="0"/>
              <a:t>, брав участь у </a:t>
            </a:r>
            <a:r>
              <a:rPr lang="ru-RU" sz="2000" dirty="0" err="1"/>
              <a:t>розписах</a:t>
            </a:r>
            <a:r>
              <a:rPr lang="ru-RU" sz="2000" dirty="0"/>
              <a:t> </a:t>
            </a:r>
            <a:r>
              <a:rPr lang="ru-RU" sz="2000" dirty="0" err="1"/>
              <a:t>Кирилівської</a:t>
            </a:r>
            <a:r>
              <a:rPr lang="ru-RU" sz="2000" dirty="0"/>
              <a:t> церкви разом </a:t>
            </a:r>
            <a:r>
              <a:rPr lang="ru-RU" sz="2000" dirty="0" err="1"/>
              <a:t>з</a:t>
            </a:r>
            <a:r>
              <a:rPr lang="ru-RU" sz="2000" dirty="0"/>
              <a:t> </a:t>
            </a:r>
            <a:r>
              <a:rPr lang="ru-RU" sz="2000" dirty="0" err="1"/>
              <a:t>Праховим</a:t>
            </a:r>
            <a:r>
              <a:rPr lang="ru-RU" sz="2000" dirty="0"/>
              <a:t> </a:t>
            </a:r>
            <a:r>
              <a:rPr lang="ru-RU" sz="2000" dirty="0" err="1"/>
              <a:t>і</a:t>
            </a:r>
            <a:r>
              <a:rPr lang="ru-RU" sz="2000" dirty="0"/>
              <a:t> Врубелем, </a:t>
            </a:r>
            <a:r>
              <a:rPr lang="ru-RU" sz="2000" dirty="0" err="1"/>
              <a:t>експонував</a:t>
            </a:r>
            <a:r>
              <a:rPr lang="ru-RU" sz="2000" dirty="0"/>
              <a:t> </a:t>
            </a:r>
            <a:r>
              <a:rPr lang="ru-RU" sz="2000" dirty="0" err="1"/>
              <a:t>картини</a:t>
            </a:r>
            <a:r>
              <a:rPr lang="ru-RU" sz="2000" dirty="0"/>
              <a:t> в </a:t>
            </a:r>
            <a:r>
              <a:rPr lang="ru-RU" sz="2000" dirty="0" err="1"/>
              <a:t>академічних</a:t>
            </a:r>
            <a:r>
              <a:rPr lang="ru-RU" sz="2000" dirty="0"/>
              <a:t> та </a:t>
            </a:r>
            <a:r>
              <a:rPr lang="ru-RU" sz="2000" dirty="0" err="1"/>
              <a:t>пересувних</a:t>
            </a:r>
            <a:r>
              <a:rPr lang="ru-RU" sz="2000" dirty="0"/>
              <a:t> </a:t>
            </a:r>
            <a:r>
              <a:rPr lang="ru-RU" sz="2000" dirty="0" err="1"/>
              <a:t>виставках</a:t>
            </a:r>
            <a:r>
              <a:rPr lang="ru-RU" sz="2000" dirty="0"/>
              <a:t>. У 1900 </a:t>
            </a:r>
            <a:r>
              <a:rPr lang="ru-RU" sz="2000" dirty="0" err="1"/>
              <a:t>році</a:t>
            </a:r>
            <a:r>
              <a:rPr lang="ru-RU" sz="2000" dirty="0"/>
              <a:t> </a:t>
            </a:r>
            <a:r>
              <a:rPr lang="ru-RU" sz="2000" dirty="0" err="1"/>
              <a:t>був</a:t>
            </a:r>
            <a:r>
              <a:rPr lang="ru-RU" sz="2000" dirty="0"/>
              <a:t> </a:t>
            </a:r>
            <a:r>
              <a:rPr lang="ru-RU" sz="2000" dirty="0" err="1"/>
              <a:t>прийнятий</a:t>
            </a:r>
            <a:r>
              <a:rPr lang="ru-RU" sz="2000" dirty="0"/>
              <a:t> у члени Театрального </a:t>
            </a:r>
            <a:r>
              <a:rPr lang="ru-RU" sz="2000" dirty="0" err="1"/>
              <a:t>товариства</a:t>
            </a:r>
            <a:r>
              <a:rPr lang="ru-RU" sz="2000" dirty="0"/>
              <a:t>, оформляв оперу Лисенка "Наталка Полтавка".  </a:t>
            </a:r>
            <a:r>
              <a:rPr lang="ru-RU" sz="2000" dirty="0" err="1"/>
              <a:t>Творчість</a:t>
            </a:r>
            <a:r>
              <a:rPr lang="ru-RU" sz="2000" dirty="0"/>
              <a:t> </a:t>
            </a:r>
            <a:r>
              <a:rPr lang="ru-RU" sz="2000" dirty="0" err="1"/>
              <a:t>Миколи</a:t>
            </a:r>
            <a:r>
              <a:rPr lang="ru-RU" sz="2000" dirty="0"/>
              <a:t> </a:t>
            </a:r>
            <a:r>
              <a:rPr lang="ru-RU" sz="2000" dirty="0" err="1"/>
              <a:t>Пимоненка</a:t>
            </a:r>
            <a:r>
              <a:rPr lang="ru-RU" sz="2000" dirty="0"/>
              <a:t> </a:t>
            </a:r>
            <a:r>
              <a:rPr lang="ru-RU" sz="2000" dirty="0" err="1"/>
              <a:t>була</a:t>
            </a:r>
            <a:r>
              <a:rPr lang="ru-RU" sz="2000" dirty="0"/>
              <a:t> </a:t>
            </a:r>
            <a:r>
              <a:rPr lang="ru-RU" sz="2000" dirty="0" err="1"/>
              <a:t>високо</a:t>
            </a:r>
            <a:r>
              <a:rPr lang="ru-RU" sz="2000" dirty="0"/>
              <a:t> </a:t>
            </a:r>
            <a:r>
              <a:rPr lang="ru-RU" sz="2000" dirty="0" err="1"/>
              <a:t>оцінена</a:t>
            </a:r>
            <a:r>
              <a:rPr lang="ru-RU" sz="2000" dirty="0"/>
              <a:t> </a:t>
            </a:r>
            <a:r>
              <a:rPr lang="ru-RU" sz="2000" dirty="0" err="1"/>
              <a:t>видатними</a:t>
            </a:r>
            <a:r>
              <a:rPr lang="ru-RU" sz="2000" dirty="0"/>
              <a:t> художниками І. </a:t>
            </a:r>
            <a:r>
              <a:rPr lang="ru-RU" sz="2000" dirty="0" err="1"/>
              <a:t>Рєпіним</a:t>
            </a:r>
            <a:r>
              <a:rPr lang="ru-RU" sz="2000" dirty="0"/>
              <a:t>, М. </a:t>
            </a:r>
            <a:r>
              <a:rPr lang="ru-RU" sz="2000" dirty="0" err="1"/>
              <a:t>Мурашком</a:t>
            </a:r>
            <a:r>
              <a:rPr lang="ru-RU" sz="2000" dirty="0"/>
              <a:t>.  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pic>
        <p:nvPicPr>
          <p:cNvPr id="8" name="Рисунок 7" descr="11030902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2703372" cy="3600400"/>
          </a:xfrm>
          <a:prstGeom prst="rect">
            <a:avLst/>
          </a:prstGeom>
        </p:spPr>
      </p:pic>
      <p:pic>
        <p:nvPicPr>
          <p:cNvPr id="9" name="Рисунок 8" descr="215485_orig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3628794"/>
            <a:ext cx="3707904" cy="322920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720" y="0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Творчість Миколи Пимоненка</a:t>
            </a:r>
            <a:endParaRPr lang="uk-UA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92696"/>
            <a:ext cx="47160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З кінця 1880-х років провідне місце у творчості молодого майстра займають теми і сюжети з життя українського села. Невичерпним джерелом натхнення стало для художника село </a:t>
            </a:r>
            <a:r>
              <a:rPr lang="uk-UA" sz="2000" dirty="0" err="1"/>
              <a:t>Малютинка</a:t>
            </a:r>
            <a:r>
              <a:rPr lang="uk-UA" sz="2000" dirty="0"/>
              <a:t> під Києвом, де він з родиною проводив літо.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23928" y="3789040"/>
            <a:ext cx="50040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У </a:t>
            </a:r>
            <a:r>
              <a:rPr lang="ru-RU" sz="2000" dirty="0" err="1"/>
              <a:t>творах</a:t>
            </a:r>
            <a:r>
              <a:rPr lang="ru-RU" sz="2000" dirty="0"/>
              <a:t> </a:t>
            </a:r>
            <a:r>
              <a:rPr lang="ru-RU" sz="2000" dirty="0" err="1"/>
              <a:t>Пимоненка</a:t>
            </a:r>
            <a:r>
              <a:rPr lang="ru-RU" sz="2000" dirty="0"/>
              <a:t>, </a:t>
            </a:r>
            <a:r>
              <a:rPr lang="ru-RU" sz="2000" dirty="0" err="1"/>
              <a:t>виконаних</a:t>
            </a:r>
            <a:r>
              <a:rPr lang="ru-RU" sz="2000" dirty="0"/>
              <a:t> </a:t>
            </a:r>
            <a:r>
              <a:rPr lang="ru-RU" sz="2000" dirty="0" err="1"/>
              <a:t>наприкінці</a:t>
            </a:r>
            <a:r>
              <a:rPr lang="ru-RU" sz="2000" dirty="0"/>
              <a:t> 1880-х — початку 1890-х </a:t>
            </a:r>
            <a:r>
              <a:rPr lang="ru-RU" sz="2000" dirty="0" err="1"/>
              <a:t>років</a:t>
            </a:r>
            <a:r>
              <a:rPr lang="ru-RU" sz="2000" dirty="0"/>
              <a:t>, </a:t>
            </a:r>
            <a:r>
              <a:rPr lang="ru-RU" sz="2000" dirty="0" err="1"/>
              <a:t>переважають</a:t>
            </a:r>
            <a:r>
              <a:rPr lang="ru-RU" sz="2000" dirty="0"/>
              <a:t> </a:t>
            </a:r>
            <a:r>
              <a:rPr lang="ru-RU" sz="2000" dirty="0" err="1"/>
              <a:t>сюжети</a:t>
            </a:r>
            <a:r>
              <a:rPr lang="ru-RU" sz="2000" dirty="0"/>
              <a:t> </a:t>
            </a:r>
            <a:r>
              <a:rPr lang="ru-RU" sz="2000" dirty="0" err="1"/>
              <a:t>побутово-обрядового</a:t>
            </a:r>
            <a:r>
              <a:rPr lang="ru-RU" sz="2000" dirty="0"/>
              <a:t> характеру. В картинах</a:t>
            </a:r>
            <a:r>
              <a:rPr lang="ru-RU" sz="2000" b="1" dirty="0"/>
              <a:t>«</a:t>
            </a:r>
            <a:r>
              <a:rPr lang="ru-RU" sz="2000" b="1" dirty="0" err="1"/>
              <a:t>Святочне</a:t>
            </a:r>
            <a:r>
              <a:rPr lang="ru-RU" sz="2000" b="1" dirty="0"/>
              <a:t> </a:t>
            </a:r>
            <a:r>
              <a:rPr lang="ru-RU" sz="2000" b="1" dirty="0" err="1"/>
              <a:t>ворожіння</a:t>
            </a:r>
            <a:r>
              <a:rPr lang="ru-RU" sz="2000" b="1" dirty="0"/>
              <a:t>»</a:t>
            </a:r>
            <a:r>
              <a:rPr lang="ru-RU" sz="2000" dirty="0"/>
              <a:t> (1888) </a:t>
            </a:r>
            <a:r>
              <a:rPr lang="ru-RU" sz="2000" dirty="0" err="1"/>
              <a:t>і</a:t>
            </a:r>
            <a:r>
              <a:rPr lang="ru-RU" sz="2000" dirty="0"/>
              <a:t> </a:t>
            </a:r>
            <a:r>
              <a:rPr lang="ru-RU" sz="2000" b="1" dirty="0"/>
              <a:t>«</a:t>
            </a:r>
            <a:r>
              <a:rPr lang="ru-RU" sz="2000" b="1" dirty="0" err="1"/>
              <a:t>Ворожіння</a:t>
            </a:r>
            <a:r>
              <a:rPr lang="ru-RU" sz="2000" b="1" dirty="0"/>
              <a:t>»</a:t>
            </a:r>
            <a:r>
              <a:rPr lang="ru-RU" sz="2000" dirty="0"/>
              <a:t> (1893) показано ворожбу на воску </a:t>
            </a:r>
            <a:r>
              <a:rPr lang="ru-RU" sz="2000" dirty="0" err="1"/>
              <a:t>й</a:t>
            </a:r>
            <a:r>
              <a:rPr lang="ru-RU" sz="2000" dirty="0"/>
              <a:t> «</a:t>
            </a:r>
            <a:r>
              <a:rPr lang="ru-RU" sz="2000" dirty="0" err="1"/>
              <a:t>балабушках</a:t>
            </a:r>
            <a:r>
              <a:rPr lang="ru-RU" sz="2000" dirty="0"/>
              <a:t>» — </a:t>
            </a:r>
            <a:r>
              <a:rPr lang="ru-RU" sz="2000" dirty="0" err="1"/>
              <a:t>пиріжках</a:t>
            </a:r>
            <a:r>
              <a:rPr lang="ru-RU" sz="2000" dirty="0"/>
              <a:t>, </a:t>
            </a:r>
            <a:r>
              <a:rPr lang="ru-RU" sz="2000" dirty="0" err="1"/>
              <a:t>спечених</a:t>
            </a:r>
            <a:r>
              <a:rPr lang="ru-RU" sz="2000" dirty="0"/>
              <a:t> для </a:t>
            </a:r>
            <a:r>
              <a:rPr lang="ru-RU" sz="2000" dirty="0" err="1"/>
              <a:t>ворожіння</a:t>
            </a:r>
            <a:r>
              <a:rPr lang="ru-RU" sz="2000" dirty="0"/>
              <a:t>. На </a:t>
            </a:r>
            <a:r>
              <a:rPr lang="ru-RU" sz="2000" dirty="0" err="1"/>
              <a:t>полотні</a:t>
            </a:r>
            <a:r>
              <a:rPr lang="ru-RU" sz="2000" dirty="0"/>
              <a:t> 1888 року </a:t>
            </a:r>
            <a:r>
              <a:rPr lang="ru-RU" sz="2000" dirty="0" err="1"/>
              <a:t>зображено</a:t>
            </a:r>
            <a:r>
              <a:rPr lang="ru-RU" sz="2000" dirty="0"/>
              <a:t> сцену </a:t>
            </a:r>
            <a:r>
              <a:rPr lang="ru-RU" sz="2000" dirty="0" err="1"/>
              <a:t>ворожіння</a:t>
            </a:r>
            <a:r>
              <a:rPr lang="ru-RU" sz="2000" dirty="0"/>
              <a:t> на воску.</a:t>
            </a:r>
            <a:endParaRPr lang="uk-UA" sz="2000" dirty="0"/>
          </a:p>
        </p:txBody>
      </p:sp>
      <p:pic>
        <p:nvPicPr>
          <p:cNvPr id="8" name="Рисунок 7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924944"/>
            <a:ext cx="2873499" cy="352839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6488668"/>
            <a:ext cx="3350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"Святочне ворожіння", 1888 рік</a:t>
            </a:r>
          </a:p>
        </p:txBody>
      </p:sp>
      <p:pic>
        <p:nvPicPr>
          <p:cNvPr id="10" name="Рисунок 9" descr="Рисунок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476672"/>
            <a:ext cx="4098032" cy="289681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796136" y="3429000"/>
            <a:ext cx="2389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"Ворожіння", 1893 рік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Етапною в творчості Пимоненка стала картина </a:t>
            </a:r>
            <a:r>
              <a:rPr lang="uk-UA" sz="2000" b="1" dirty="0"/>
              <a:t>«Весілля в Київській губернії»</a:t>
            </a:r>
            <a:r>
              <a:rPr lang="uk-UA" sz="2000" dirty="0"/>
              <a:t>, що знаменує початок художньої зрілості митця. У ній вперше так яскраво виявилося його вміння цікаво й детально розробляти сюжет, майстерно компонувати, досягати життєвої переконливості у відображенні певної ситуації та образів дійових осіб.</a:t>
            </a:r>
          </a:p>
        </p:txBody>
      </p:sp>
      <p:pic>
        <p:nvPicPr>
          <p:cNvPr id="5" name="Рисунок 4" descr="Рисунок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7" y="1556792"/>
            <a:ext cx="7344816" cy="481085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99792" y="6488668"/>
            <a:ext cx="3092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«Весілля в Київській губернії»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У ряді творів </a:t>
            </a:r>
            <a:r>
              <a:rPr lang="uk-UA" sz="2000" b="1" dirty="0"/>
              <a:t>(«Свати», «Засватали»)</a:t>
            </a:r>
            <a:r>
              <a:rPr lang="uk-UA" sz="2000" dirty="0"/>
              <a:t> Пимоненко з етнографічною точністю відобразив українські народні звичаї, пов'язані з сватанням</a:t>
            </a:r>
            <a:r>
              <a:rPr lang="uk-UA" sz="2000" dirty="0" smtClean="0"/>
              <a:t>. </a:t>
            </a:r>
            <a:r>
              <a:rPr lang="ru-RU" sz="2000" dirty="0" err="1"/>
              <a:t>Якщо</a:t>
            </a:r>
            <a:r>
              <a:rPr lang="ru-RU" sz="2000" dirty="0"/>
              <a:t> </a:t>
            </a:r>
            <a:r>
              <a:rPr lang="ru-RU" sz="2000" dirty="0" err="1"/>
              <a:t>сватання</a:t>
            </a:r>
            <a:r>
              <a:rPr lang="ru-RU" sz="2000" dirty="0"/>
              <a:t> </a:t>
            </a:r>
            <a:r>
              <a:rPr lang="ru-RU" sz="2000" dirty="0" err="1"/>
              <a:t>було</a:t>
            </a:r>
            <a:r>
              <a:rPr lang="ru-RU" sz="2000" dirty="0"/>
              <a:t> </a:t>
            </a:r>
            <a:r>
              <a:rPr lang="ru-RU" sz="2000" dirty="0" err="1"/>
              <a:t>бажаним</a:t>
            </a:r>
            <a:r>
              <a:rPr lang="ru-RU" sz="2000" dirty="0"/>
              <a:t>, </a:t>
            </a:r>
            <a:r>
              <a:rPr lang="ru-RU" sz="2000" dirty="0" err="1"/>
              <a:t>дівчина</a:t>
            </a:r>
            <a:r>
              <a:rPr lang="ru-RU" sz="2000" dirty="0"/>
              <a:t> за </a:t>
            </a:r>
            <a:r>
              <a:rPr lang="ru-RU" sz="2000" dirty="0" err="1"/>
              <a:t>звичаєм</a:t>
            </a:r>
            <a:r>
              <a:rPr lang="ru-RU" sz="2000" dirty="0"/>
              <a:t> </a:t>
            </a:r>
            <a:r>
              <a:rPr lang="ru-RU" sz="2000" dirty="0" err="1"/>
              <a:t>мусила</a:t>
            </a:r>
            <a:r>
              <a:rPr lang="ru-RU" sz="2000" dirty="0"/>
              <a:t> </a:t>
            </a:r>
            <a:r>
              <a:rPr lang="ru-RU" sz="2000" dirty="0" err="1"/>
              <a:t>сидіти</a:t>
            </a:r>
            <a:r>
              <a:rPr lang="ru-RU" sz="2000" dirty="0"/>
              <a:t> </a:t>
            </a:r>
            <a:r>
              <a:rPr lang="ru-RU" sz="2000" dirty="0" err="1"/>
              <a:t>біля</a:t>
            </a:r>
            <a:r>
              <a:rPr lang="ru-RU" sz="2000" dirty="0"/>
              <a:t> </a:t>
            </a:r>
            <a:r>
              <a:rPr lang="ru-RU" sz="2000" dirty="0" err="1"/>
              <a:t>печі</a:t>
            </a:r>
            <a:r>
              <a:rPr lang="ru-RU" sz="2000" dirty="0"/>
              <a:t> </a:t>
            </a:r>
            <a:r>
              <a:rPr lang="ru-RU" sz="2000" dirty="0" err="1"/>
              <a:t>й</a:t>
            </a:r>
            <a:r>
              <a:rPr lang="ru-RU" sz="2000" dirty="0"/>
              <a:t> </a:t>
            </a:r>
            <a:r>
              <a:rPr lang="ru-RU" sz="2000" dirty="0" err="1"/>
              <a:t>з</a:t>
            </a:r>
            <a:r>
              <a:rPr lang="ru-RU" sz="2000" dirty="0"/>
              <a:t> </a:t>
            </a:r>
            <a:r>
              <a:rPr lang="ru-RU" sz="2000" dirty="0" err="1"/>
              <a:t>удаваною</a:t>
            </a:r>
            <a:r>
              <a:rPr lang="ru-RU" sz="2000" dirty="0"/>
              <a:t> </a:t>
            </a:r>
            <a:r>
              <a:rPr lang="ru-RU" sz="2000" dirty="0" err="1"/>
              <a:t>байдужістю</a:t>
            </a:r>
            <a:r>
              <a:rPr lang="ru-RU" sz="2000" dirty="0"/>
              <a:t> </a:t>
            </a:r>
            <a:r>
              <a:rPr lang="ru-RU" sz="2000" dirty="0" err="1"/>
              <a:t>колупати</a:t>
            </a:r>
            <a:r>
              <a:rPr lang="ru-RU" sz="2000" dirty="0"/>
              <a:t> </a:t>
            </a:r>
            <a:r>
              <a:rPr lang="ru-RU" sz="2000" dirty="0" err="1"/>
              <a:t>її</a:t>
            </a:r>
            <a:r>
              <a:rPr lang="ru-RU" sz="2000" dirty="0"/>
              <a:t> так, як </a:t>
            </a:r>
            <a:r>
              <a:rPr lang="ru-RU" sz="2000" dirty="0" err="1"/>
              <a:t>це</a:t>
            </a:r>
            <a:r>
              <a:rPr lang="ru-RU" sz="2000" dirty="0"/>
              <a:t> показано в </a:t>
            </a:r>
            <a:r>
              <a:rPr lang="ru-RU" sz="2000" dirty="0" err="1"/>
              <a:t>картині</a:t>
            </a:r>
            <a:r>
              <a:rPr lang="ru-RU" sz="2000" b="1" dirty="0"/>
              <a:t>«</a:t>
            </a:r>
            <a:r>
              <a:rPr lang="ru-RU" sz="2000" b="1" dirty="0" err="1"/>
              <a:t>Свати</a:t>
            </a:r>
            <a:r>
              <a:rPr lang="ru-RU" sz="2000" b="1" dirty="0"/>
              <a:t>»</a:t>
            </a:r>
            <a:r>
              <a:rPr lang="ru-RU" sz="2000" dirty="0"/>
              <a:t>.</a:t>
            </a:r>
            <a:endParaRPr lang="uk-UA" sz="2000" dirty="0"/>
          </a:p>
        </p:txBody>
      </p:sp>
      <p:pic>
        <p:nvPicPr>
          <p:cNvPr id="5" name="Рисунок 4" descr="Рисунок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340768"/>
            <a:ext cx="6552728" cy="519303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779912" y="6488668"/>
            <a:ext cx="906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"Свати"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На </a:t>
            </a:r>
            <a:r>
              <a:rPr lang="ru-RU" sz="2400" dirty="0" err="1"/>
              <a:t>полотні</a:t>
            </a:r>
            <a:r>
              <a:rPr lang="ru-RU" sz="2400" b="1" dirty="0"/>
              <a:t> «Засватали»</a:t>
            </a:r>
            <a:r>
              <a:rPr lang="ru-RU" sz="2400" dirty="0"/>
              <a:t> </a:t>
            </a:r>
            <a:r>
              <a:rPr lang="ru-RU" sz="2400" dirty="0" err="1"/>
              <a:t>заручини</a:t>
            </a:r>
            <a:r>
              <a:rPr lang="ru-RU" sz="2400" dirty="0"/>
              <a:t> не </a:t>
            </a:r>
            <a:r>
              <a:rPr lang="ru-RU" sz="2400" dirty="0" err="1"/>
              <a:t>радують</a:t>
            </a:r>
            <a:r>
              <a:rPr lang="ru-RU" sz="2400" dirty="0"/>
              <a:t> </a:t>
            </a:r>
            <a:r>
              <a:rPr lang="ru-RU" sz="2400" dirty="0" err="1"/>
              <a:t>дівчину</a:t>
            </a:r>
            <a:r>
              <a:rPr lang="ru-RU" sz="2400" dirty="0"/>
              <a:t>, </a:t>
            </a:r>
            <a:r>
              <a:rPr lang="ru-RU" sz="2400" dirty="0" err="1"/>
              <a:t>навіть</a:t>
            </a:r>
            <a:r>
              <a:rPr lang="ru-RU" sz="2400" dirty="0"/>
              <a:t> </a:t>
            </a:r>
            <a:r>
              <a:rPr lang="ru-RU" sz="2400" dirty="0" err="1"/>
              <a:t>викликають</a:t>
            </a:r>
            <a:r>
              <a:rPr lang="ru-RU" sz="2400" dirty="0"/>
              <a:t> протест. Про </a:t>
            </a:r>
            <a:r>
              <a:rPr lang="ru-RU" sz="2400" dirty="0" err="1"/>
              <a:t>це</a:t>
            </a:r>
            <a:r>
              <a:rPr lang="ru-RU" sz="2400" dirty="0"/>
              <a:t> говорить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вираз</a:t>
            </a:r>
            <a:r>
              <a:rPr lang="ru-RU" sz="2400" dirty="0"/>
              <a:t>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обличчя</a:t>
            </a:r>
            <a:r>
              <a:rPr lang="ru-RU" sz="2400" dirty="0"/>
              <a:t>,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співчуття</a:t>
            </a:r>
            <a:r>
              <a:rPr lang="ru-RU" sz="2400" dirty="0"/>
              <a:t>, </a:t>
            </a:r>
            <a:r>
              <a:rPr lang="ru-RU" sz="2400" dirty="0" err="1"/>
              <a:t>з</a:t>
            </a:r>
            <a:r>
              <a:rPr lang="ru-RU" sz="2400" dirty="0"/>
              <a:t> </a:t>
            </a:r>
            <a:r>
              <a:rPr lang="ru-RU" sz="2400" dirty="0" err="1"/>
              <a:t>яким</a:t>
            </a:r>
            <a:r>
              <a:rPr lang="ru-RU" sz="2400" dirty="0"/>
              <a:t> дивиться на </a:t>
            </a:r>
            <a:r>
              <a:rPr lang="ru-RU" sz="2400" dirty="0" err="1"/>
              <a:t>неї</a:t>
            </a:r>
            <a:r>
              <a:rPr lang="ru-RU" sz="2400" dirty="0"/>
              <a:t> один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сватів</a:t>
            </a:r>
            <a:r>
              <a:rPr lang="ru-RU" sz="2400" dirty="0"/>
              <a:t>.</a:t>
            </a:r>
            <a:endParaRPr lang="uk-UA" sz="2400" dirty="0"/>
          </a:p>
        </p:txBody>
      </p:sp>
      <p:pic>
        <p:nvPicPr>
          <p:cNvPr id="5" name="Рисунок 4" descr="Рисунок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412776"/>
            <a:ext cx="6984776" cy="515127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779912" y="6488668"/>
            <a:ext cx="1350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"Засватали"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Осібно</a:t>
            </a:r>
            <a:r>
              <a:rPr lang="ru-RU" sz="2000" dirty="0"/>
              <a:t> у </a:t>
            </a:r>
            <a:r>
              <a:rPr lang="ru-RU" sz="2000" dirty="0" err="1"/>
              <a:t>творчості</a:t>
            </a:r>
            <a:r>
              <a:rPr lang="ru-RU" sz="2000" dirty="0"/>
              <a:t> </a:t>
            </a:r>
            <a:r>
              <a:rPr lang="ru-RU" sz="2000" dirty="0" err="1"/>
              <a:t>Пимоненка</a:t>
            </a:r>
            <a:r>
              <a:rPr lang="ru-RU" sz="2000" dirty="0"/>
              <a:t> стоять полотна </a:t>
            </a:r>
            <a:r>
              <a:rPr lang="ru-RU" sz="2000" dirty="0" err="1"/>
              <a:t>з</a:t>
            </a:r>
            <a:r>
              <a:rPr lang="ru-RU" sz="2000" dirty="0"/>
              <a:t> </a:t>
            </a:r>
            <a:r>
              <a:rPr lang="ru-RU" sz="2000" dirty="0" err="1"/>
              <a:t>соціально</a:t>
            </a:r>
            <a:r>
              <a:rPr lang="ru-RU" sz="2000" dirty="0"/>
              <a:t> </a:t>
            </a:r>
            <a:r>
              <a:rPr lang="ru-RU" sz="2000" dirty="0" err="1"/>
              <a:t>загостреним</a:t>
            </a:r>
            <a:r>
              <a:rPr lang="ru-RU" sz="2000" dirty="0"/>
              <a:t> сюжетом (</a:t>
            </a:r>
            <a:r>
              <a:rPr lang="ru-RU" sz="2000" b="1" dirty="0"/>
              <a:t>«Проводи рекрута»,  «Жертва фанатизму»</a:t>
            </a:r>
            <a:r>
              <a:rPr lang="ru-RU" sz="2000" dirty="0"/>
              <a:t>),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змушують</a:t>
            </a:r>
            <a:r>
              <a:rPr lang="ru-RU" sz="2000" dirty="0"/>
              <a:t> </a:t>
            </a:r>
            <a:r>
              <a:rPr lang="ru-RU" sz="2000" dirty="0" err="1"/>
              <a:t>задуматися</a:t>
            </a:r>
            <a:r>
              <a:rPr lang="ru-RU" sz="2000" dirty="0"/>
              <a:t> над тяжкою долею людей у </a:t>
            </a:r>
            <a:r>
              <a:rPr lang="ru-RU" sz="2000" dirty="0" err="1"/>
              <a:t>тогочасних</a:t>
            </a:r>
            <a:r>
              <a:rPr lang="ru-RU" sz="2000" dirty="0"/>
              <a:t> </a:t>
            </a:r>
            <a:r>
              <a:rPr lang="ru-RU" sz="2000" dirty="0" err="1"/>
              <a:t>суспільних</a:t>
            </a:r>
            <a:r>
              <a:rPr lang="ru-RU" sz="2000" dirty="0"/>
              <a:t> </a:t>
            </a:r>
            <a:r>
              <a:rPr lang="ru-RU" sz="2000" dirty="0" err="1"/>
              <a:t>умовах</a:t>
            </a:r>
            <a:r>
              <a:rPr lang="ru-RU" sz="2000" dirty="0" smtClean="0"/>
              <a:t>.</a:t>
            </a:r>
            <a:r>
              <a:rPr lang="ru-RU" sz="2000" dirty="0"/>
              <a:t> Полотно </a:t>
            </a:r>
            <a:r>
              <a:rPr lang="ru-RU" sz="2000" b="1" dirty="0"/>
              <a:t>«Жертва фанатизму»,</a:t>
            </a:r>
            <a:r>
              <a:rPr lang="ru-RU" sz="2000" dirty="0"/>
              <a:t> в основу сюжету </a:t>
            </a:r>
            <a:r>
              <a:rPr lang="ru-RU" sz="2000" dirty="0" err="1"/>
              <a:t>якого</a:t>
            </a:r>
            <a:r>
              <a:rPr lang="ru-RU" sz="2000" dirty="0"/>
              <a:t> </a:t>
            </a:r>
            <a:r>
              <a:rPr lang="ru-RU" sz="2000" dirty="0" err="1"/>
              <a:t>покладено</a:t>
            </a:r>
            <a:r>
              <a:rPr lang="ru-RU" sz="2000" dirty="0"/>
              <a:t> </a:t>
            </a:r>
            <a:r>
              <a:rPr lang="ru-RU" sz="2000" dirty="0" err="1"/>
              <a:t>випадок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стався</a:t>
            </a:r>
            <a:r>
              <a:rPr lang="ru-RU" sz="2000" dirty="0"/>
              <a:t> в </a:t>
            </a:r>
            <a:r>
              <a:rPr lang="ru-RU" sz="2000" dirty="0" err="1"/>
              <a:t>місті</a:t>
            </a:r>
            <a:r>
              <a:rPr lang="ru-RU" sz="2000" dirty="0"/>
              <a:t> </a:t>
            </a:r>
            <a:r>
              <a:rPr lang="ru-RU" sz="2000" dirty="0" err="1"/>
              <a:t>Кременці</a:t>
            </a:r>
            <a:r>
              <a:rPr lang="ru-RU" sz="2000" dirty="0"/>
              <a:t>, </a:t>
            </a:r>
            <a:r>
              <a:rPr lang="ru-RU" sz="2000" dirty="0" err="1"/>
              <a:t>було</a:t>
            </a:r>
            <a:r>
              <a:rPr lang="ru-RU" sz="2000" dirty="0"/>
              <a:t> </a:t>
            </a:r>
            <a:r>
              <a:rPr lang="ru-RU" sz="2000" dirty="0" err="1"/>
              <a:t>відповіддю</a:t>
            </a:r>
            <a:r>
              <a:rPr lang="ru-RU" sz="2000" dirty="0"/>
              <a:t> художника-демократа на </a:t>
            </a:r>
            <a:r>
              <a:rPr lang="ru-RU" sz="2000" dirty="0" err="1"/>
              <a:t>релігійну</a:t>
            </a:r>
            <a:r>
              <a:rPr lang="ru-RU" sz="2000" dirty="0"/>
              <a:t> </a:t>
            </a:r>
            <a:r>
              <a:rPr lang="ru-RU" sz="2000" dirty="0" err="1"/>
              <a:t>нетерпимість</a:t>
            </a:r>
            <a:r>
              <a:rPr lang="ru-RU" sz="2000" dirty="0"/>
              <a:t> </a:t>
            </a:r>
            <a:r>
              <a:rPr lang="ru-RU" sz="2000" dirty="0" err="1"/>
              <a:t>і</a:t>
            </a:r>
            <a:r>
              <a:rPr lang="ru-RU" sz="2000" dirty="0"/>
              <a:t> </a:t>
            </a:r>
            <a:r>
              <a:rPr lang="ru-RU" sz="2000" dirty="0" err="1"/>
              <a:t>ворожнечу</a:t>
            </a:r>
            <a:r>
              <a:rPr lang="ru-RU" sz="2000" dirty="0"/>
              <a:t> </a:t>
            </a:r>
            <a:r>
              <a:rPr lang="ru-RU" sz="2000" dirty="0" err="1"/>
              <a:t>між</a:t>
            </a:r>
            <a:r>
              <a:rPr lang="ru-RU" sz="2000" dirty="0"/>
              <a:t> народами </a:t>
            </a:r>
            <a:r>
              <a:rPr lang="ru-RU" sz="2000" dirty="0" err="1"/>
              <a:t>й</a:t>
            </a:r>
            <a:r>
              <a:rPr lang="ru-RU" sz="2000" dirty="0"/>
              <a:t> народностями </a:t>
            </a:r>
            <a:r>
              <a:rPr lang="ru-RU" sz="2000" dirty="0" err="1"/>
              <a:t>Російської</a:t>
            </a:r>
            <a:r>
              <a:rPr lang="ru-RU" sz="2000" dirty="0"/>
              <a:t> </a:t>
            </a:r>
            <a:r>
              <a:rPr lang="ru-RU" sz="2000" dirty="0" err="1"/>
              <a:t>імперії</a:t>
            </a:r>
            <a:r>
              <a:rPr lang="ru-RU" sz="2000" dirty="0"/>
              <a:t>.</a:t>
            </a:r>
            <a:endParaRPr lang="uk-UA" sz="2000" dirty="0"/>
          </a:p>
        </p:txBody>
      </p:sp>
      <p:pic>
        <p:nvPicPr>
          <p:cNvPr id="5" name="Рисунок 4" descr="Рисунок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988840"/>
            <a:ext cx="6120680" cy="44986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419872" y="6488668"/>
            <a:ext cx="2199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"Жертва фанатизму"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Пимоненко написав чимало творів, присвячених гомінким і мальовничим українським ярмаркам. Ця тема приваблювала його, як і деяких інших художників, можливістю показати розмаїття побутових сцен, типовість образів селян, відобразити барвистість, декоративність українського народного вбрання і предметів побуту.</a:t>
            </a:r>
          </a:p>
        </p:txBody>
      </p:sp>
      <p:pic>
        <p:nvPicPr>
          <p:cNvPr id="5" name="Рисунок 4" descr="Рисунок3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628800"/>
            <a:ext cx="6048672" cy="477845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139952" y="6488668"/>
            <a:ext cx="1507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"На ярмарку"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У ряді творів Микола Пимоненко, створюючи узагальнені портрети українських селянок, втілив народний естетичний і духовний ідеал трудової людини. Так, у картині </a:t>
            </a:r>
            <a:r>
              <a:rPr lang="uk-UA" sz="2000" b="1" dirty="0"/>
              <a:t>«Молодиця»</a:t>
            </a:r>
            <a:r>
              <a:rPr lang="uk-UA" sz="2000" dirty="0"/>
              <a:t> художник підкреслює привабливість, оптимізм молодої селянки, які виявляються через </a:t>
            </a:r>
            <a:r>
              <a:rPr lang="uk-UA" sz="2000" dirty="0" err="1"/>
              <a:t>ладність</a:t>
            </a:r>
            <a:r>
              <a:rPr lang="uk-UA" sz="2000" dirty="0"/>
              <a:t> її постаті, веселу усмішку, що ніби освітлює все обличчя, барвистість українського народного одягу, який відтіняє її красу.</a:t>
            </a:r>
          </a:p>
        </p:txBody>
      </p:sp>
      <p:pic>
        <p:nvPicPr>
          <p:cNvPr id="5" name="Рисунок 4" descr="Рисунок4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628800"/>
            <a:ext cx="3960440" cy="502913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012160" y="6165304"/>
            <a:ext cx="1326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"Молодиця"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67</TotalTime>
  <Words>566</Words>
  <Application>Microsoft Office PowerPoint</Application>
  <PresentationFormat>Экран (4:3)</PresentationFormat>
  <Paragraphs>42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Андрей</cp:lastModifiedBy>
  <cp:revision>7</cp:revision>
  <dcterms:created xsi:type="dcterms:W3CDTF">2014-05-04T15:43:29Z</dcterms:created>
  <dcterms:modified xsi:type="dcterms:W3CDTF">2014-05-04T16:50:32Z</dcterms:modified>
</cp:coreProperties>
</file>