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5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FF36F-70B3-426D-AE2B-B788A3C15241}" type="datetimeFigureOut">
              <a:rPr lang="uk-UA" smtClean="0"/>
              <a:pPr/>
              <a:t>15.04.2014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uk-UA" smtClean="0"/>
              <a:t>Савчук Ірина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3E630-C402-4875-BDD1-0AC1E90DDB5E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9CD76-C403-45E6-B371-C49B84017A22}" type="datetimeFigureOut">
              <a:rPr lang="uk-UA" smtClean="0"/>
              <a:pPr/>
              <a:t>15.04.2014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uk-UA" smtClean="0"/>
              <a:t>Савчук Ірина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A0EE10-2E68-4BC8-A81E-86B453D1E789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uk-UA" smtClean="0"/>
              <a:t>Савчук Ірина</a:t>
            </a:r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4748-8B4A-4A5C-A547-AF41DFB5E36E}" type="datetime1">
              <a:rPr lang="uk-UA" smtClean="0"/>
              <a:pPr/>
              <a:t>15.04.2014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Савчук Ірина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59B0-E867-4D0A-897C-659CAADD459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91B176-ED51-43FC-AD50-9EB246114DD0}" type="datetime1">
              <a:rPr lang="uk-UA" smtClean="0"/>
              <a:pPr/>
              <a:t>15.04.2014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Савчук Ірина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59B0-E867-4D0A-897C-659CAADD459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0007B-4D37-4EF7-8A2F-32841498EFC7}" type="datetime1">
              <a:rPr lang="uk-UA" smtClean="0"/>
              <a:pPr/>
              <a:t>15.04.2014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Савчук Ірина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59B0-E867-4D0A-897C-659CAADD459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E67C0-CF80-47C6-97A2-D1A68F5A0D64}" type="datetime1">
              <a:rPr lang="uk-UA" smtClean="0"/>
              <a:pPr/>
              <a:t>15.04.2014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Савчук Ірина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59B0-E867-4D0A-897C-659CAADD459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8622F-AA4A-49E6-B42A-761DDBDE51D6}" type="datetime1">
              <a:rPr lang="uk-UA" smtClean="0"/>
              <a:pPr/>
              <a:t>15.04.2014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Савчук Ірина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59B0-E867-4D0A-897C-659CAADD459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597D5-5488-4EBC-A5B4-722779146CBA}" type="datetime1">
              <a:rPr lang="uk-UA" smtClean="0"/>
              <a:pPr/>
              <a:t>15.04.2014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Савчук Ірина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59B0-E867-4D0A-897C-659CAADD459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A7BCA-541C-491E-96D7-9F8CA204CF9A}" type="datetime1">
              <a:rPr lang="uk-UA" smtClean="0"/>
              <a:pPr/>
              <a:t>15.04.2014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Савчук Ірина</a:t>
            </a:r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59B0-E867-4D0A-897C-659CAADD459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9412A-69E6-4F20-8136-E5AF66AFD96B}" type="datetime1">
              <a:rPr lang="uk-UA" smtClean="0"/>
              <a:pPr/>
              <a:t>15.04.2014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Савчук Ірина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59B0-E867-4D0A-897C-659CAADD459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4AD8F-F268-436B-AA9B-CAA00CE30E2B}" type="datetime1">
              <a:rPr lang="uk-UA" smtClean="0"/>
              <a:pPr/>
              <a:t>15.04.2014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Савчук Ірина</a:t>
            </a:r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59B0-E867-4D0A-897C-659CAADD459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86695-AA24-4136-848D-CF2D7FDC3E89}" type="datetime1">
              <a:rPr lang="uk-UA" smtClean="0"/>
              <a:pPr/>
              <a:t>15.04.2014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Савчук Ірина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59B0-E867-4D0A-897C-659CAADD459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72744-1950-4992-B1CC-D9806044B4FD}" type="datetime1">
              <a:rPr lang="uk-UA" smtClean="0"/>
              <a:pPr/>
              <a:t>15.04.2014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uk-UA" smtClean="0"/>
              <a:t>Савчук Ірина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259B0-E867-4D0A-897C-659CAADD4597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7D2B6-6B27-476A-8B4F-000E7C8BEA20}" type="datetime1">
              <a:rPr lang="uk-UA" smtClean="0"/>
              <a:pPr/>
              <a:t>15.04.2014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uk-UA" smtClean="0"/>
              <a:t>Савчук Ірина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259B0-E867-4D0A-897C-659CAADD4597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ISS\Downloads\Frederik%20%5bclub13333245%5d%20-%20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924944"/>
            <a:ext cx="8064896" cy="3096344"/>
          </a:xfrm>
          <a:gradFill>
            <a:gsLst>
              <a:gs pos="0">
                <a:schemeClr val="bg1"/>
              </a:gs>
              <a:gs pos="50000">
                <a:schemeClr val="bg1">
                  <a:alpha val="2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/>
        </p:spPr>
        <p:txBody>
          <a:bodyPr/>
          <a:lstStyle/>
          <a:p>
            <a:r>
              <a:rPr lang="vi-VN" b="1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Фридер</a:t>
            </a:r>
            <a:r>
              <a:rPr lang="uk-UA" b="1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vi-VN" b="1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к Франсу</a:t>
            </a:r>
            <a:r>
              <a:rPr lang="uk-UA" b="1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vi-VN" b="1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Шоп</a:t>
            </a:r>
            <a:r>
              <a:rPr lang="uk-UA" b="1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vi-VN" b="1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н</a:t>
            </a:r>
            <a:endParaRPr lang="uk-UA" b="1" spc="100" dirty="0">
              <a:ln w="18000">
                <a:solidFill>
                  <a:sysClr val="windowText" lastClr="000000"/>
                </a:solidFill>
                <a:prstDash val="solid"/>
              </a:ln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4" name="Рисунок 3" descr="31135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476672"/>
            <a:ext cx="4734471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uk-UA" dirty="0" smtClean="0"/>
              <a:t>Савчук Ірина</a:t>
            </a:r>
            <a:endParaRPr lang="uk-UA" dirty="0"/>
          </a:p>
        </p:txBody>
      </p:sp>
      <p:pic>
        <p:nvPicPr>
          <p:cNvPr id="6" name="Frederik [club13333245] - 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251520" y="645333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4139952" cy="3240360"/>
          </a:xfrm>
        </p:spPr>
        <p:txBody>
          <a:bodyPr>
            <a:normAutofit/>
          </a:bodyPr>
          <a:lstStyle/>
          <a:p>
            <a:r>
              <a:rPr lang="vi-VN" b="1" spc="100" dirty="0" smtClean="0">
                <a:ln w="180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Фридер</a:t>
            </a:r>
            <a:r>
              <a:rPr lang="uk-UA" b="1" spc="100" dirty="0" smtClean="0">
                <a:ln w="180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vi-VN" b="1" spc="100" dirty="0" smtClean="0">
                <a:ln w="180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к Франсу</a:t>
            </a:r>
            <a:r>
              <a:rPr lang="uk-UA" b="1" spc="100" dirty="0" smtClean="0">
                <a:ln w="180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vi-VN" b="1" spc="100" dirty="0" smtClean="0">
                <a:ln w="180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spc="100" dirty="0" smtClean="0">
                <a:ln w="180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Шоп</a:t>
            </a:r>
            <a:r>
              <a:rPr lang="uk-UA" b="1" spc="100" dirty="0" smtClean="0">
                <a:ln w="180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vi-VN" b="1" spc="100" dirty="0" smtClean="0">
                <a:ln w="18000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н</a:t>
            </a:r>
            <a:endParaRPr lang="uk-UA" dirty="0">
              <a:ln w="180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365104"/>
            <a:ext cx="8820472" cy="2492896"/>
          </a:xfrm>
          <a:effectLst>
            <a:outerShdw blurRad="40000" dist="20000" dir="5400000" rotWithShape="0">
              <a:srgbClr val="000000">
                <a:alpha val="38000"/>
              </a:srgbClr>
            </a:outerShdw>
            <a:softEdge rad="12700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	</a:t>
            </a:r>
            <a:r>
              <a:rPr lang="uk-UA" sz="2400" dirty="0" smtClean="0"/>
              <a:t>Народився</a:t>
            </a:r>
            <a:r>
              <a:rPr lang="uk-UA" dirty="0" smtClean="0"/>
              <a:t> </a:t>
            </a:r>
            <a:r>
              <a:rPr lang="uk-UA" sz="2400" b="1" dirty="0" smtClean="0"/>
              <a:t>22 лютого 1810</a:t>
            </a:r>
            <a:r>
              <a:rPr lang="uk-UA" sz="2400" dirty="0" smtClean="0"/>
              <a:t>, </a:t>
            </a:r>
            <a:r>
              <a:rPr lang="uk-UA" sz="2400" dirty="0" err="1" smtClean="0"/>
              <a:t>с.Желязова</a:t>
            </a:r>
            <a:r>
              <a:rPr lang="uk-UA" sz="2400" dirty="0" smtClean="0"/>
              <a:t> Воля, </a:t>
            </a:r>
            <a:r>
              <a:rPr lang="uk-UA" sz="2400" dirty="0" err="1" smtClean="0"/>
              <a:t>Мазовецьке</a:t>
            </a:r>
            <a:r>
              <a:rPr lang="uk-UA" sz="2400" dirty="0" smtClean="0"/>
              <a:t> воєводство, </a:t>
            </a:r>
            <a:r>
              <a:rPr lang="uk-UA" sz="2400" b="1" dirty="0" smtClean="0"/>
              <a:t>Польща</a:t>
            </a:r>
            <a:r>
              <a:rPr lang="uk-UA" sz="2400" dirty="0" smtClean="0"/>
              <a:t> —</a:t>
            </a:r>
            <a:r>
              <a:rPr lang="uk-UA" sz="2400" b="1" dirty="0" smtClean="0"/>
              <a:t>17 жовтня 1849</a:t>
            </a:r>
            <a:r>
              <a:rPr lang="uk-UA" sz="2400" dirty="0" smtClean="0"/>
              <a:t>, Париж, </a:t>
            </a:r>
            <a:r>
              <a:rPr lang="uk-UA" sz="2400" b="1" dirty="0" smtClean="0"/>
              <a:t>Франція</a:t>
            </a:r>
            <a:r>
              <a:rPr lang="uk-UA" sz="2400" dirty="0" smtClean="0"/>
              <a:t>) — найвидатніший польський композитор та піаніст. </a:t>
            </a:r>
            <a:endParaRPr lang="uk-UA" sz="2400" dirty="0"/>
          </a:p>
        </p:txBody>
      </p:sp>
      <p:pic>
        <p:nvPicPr>
          <p:cNvPr id="4" name="Рисунок 3" descr="4.jpe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18486" r="18486"/>
          <a:stretch>
            <a:fillRect/>
          </a:stretch>
        </p:blipFill>
        <p:spPr>
          <a:xfrm>
            <a:off x="4283968" y="476672"/>
            <a:ext cx="4464496" cy="4125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uk-UA" dirty="0" smtClean="0"/>
              <a:t>Савчук Ірина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9912" y="188640"/>
            <a:ext cx="519492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uk-UA" b="1" i="1" dirty="0" smtClean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Юність</a:t>
            </a:r>
            <a:endParaRPr lang="uk-UA" b="1" i="1" dirty="0">
              <a:solidFill>
                <a:schemeClr val="bg1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9752" y="1412776"/>
            <a:ext cx="6347048" cy="5184576"/>
          </a:xfrm>
        </p:spPr>
        <p:txBody>
          <a:bodyPr/>
          <a:lstStyle/>
          <a:p>
            <a:pPr>
              <a:buNone/>
            </a:pPr>
            <a:r>
              <a:rPr lang="uk-UA" dirty="0" smtClean="0"/>
              <a:t>	</a:t>
            </a:r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107504" y="1772816"/>
            <a:ext cx="5616624" cy="4247317"/>
          </a:xfrm>
          <a:prstGeom prst="rect">
            <a:avLst/>
          </a:prstGeom>
          <a:solidFill>
            <a:schemeClr val="bg1">
              <a:alpha val="66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uk-UA" dirty="0"/>
              <a:t>Вже дитиною Шопен проявив яскраві музичні здібності; у 7 років його почали учити грі на </a:t>
            </a:r>
            <a:r>
              <a:rPr lang="uk-UA" dirty="0" smtClean="0"/>
              <a:t>фортепіано, </a:t>
            </a:r>
            <a:r>
              <a:rPr lang="uk-UA" dirty="0"/>
              <a:t>і в тому ж році був виданий складений ним маленький </a:t>
            </a:r>
            <a:r>
              <a:rPr lang="uk-UA" dirty="0" smtClean="0"/>
              <a:t>полонез</a:t>
            </a:r>
            <a:r>
              <a:rPr lang="uk-UA" dirty="0"/>
              <a:t> соль мінор. Перші професійні уроки гри на фортепіано отримав від </a:t>
            </a:r>
            <a:r>
              <a:rPr lang="uk-UA" dirty="0" smtClean="0"/>
              <a:t>віолончеліста </a:t>
            </a:r>
            <a:r>
              <a:rPr lang="uk-UA" dirty="0" err="1" smtClean="0"/>
              <a:t>Войцеха</a:t>
            </a:r>
            <a:r>
              <a:rPr lang="uk-UA" dirty="0" smtClean="0"/>
              <a:t> </a:t>
            </a:r>
            <a:r>
              <a:rPr lang="uk-UA" dirty="0" err="1"/>
              <a:t>Живного</a:t>
            </a:r>
            <a:r>
              <a:rPr lang="uk-UA" dirty="0"/>
              <a:t> </a:t>
            </a:r>
            <a:r>
              <a:rPr lang="uk-UA" dirty="0" smtClean="0"/>
              <a:t>.</a:t>
            </a:r>
          </a:p>
          <a:p>
            <a:r>
              <a:rPr lang="uk-UA" dirty="0" smtClean="0"/>
              <a:t>Незабаром </a:t>
            </a:r>
            <a:r>
              <a:rPr lang="uk-UA" dirty="0"/>
              <a:t>Шопен став улюбленцем аристократичних салонів </a:t>
            </a:r>
            <a:r>
              <a:rPr lang="uk-UA" dirty="0" smtClean="0"/>
              <a:t>Варшави.</a:t>
            </a:r>
            <a:endParaRPr lang="uk-UA" dirty="0"/>
          </a:p>
          <a:p>
            <a:r>
              <a:rPr lang="uk-UA" dirty="0" smtClean="0"/>
              <a:t>З</a:t>
            </a:r>
            <a:r>
              <a:rPr lang="uk-UA" dirty="0"/>
              <a:t> </a:t>
            </a:r>
            <a:r>
              <a:rPr lang="uk-UA" dirty="0" smtClean="0"/>
              <a:t>1823</a:t>
            </a:r>
            <a:r>
              <a:rPr lang="uk-UA" dirty="0"/>
              <a:t> по </a:t>
            </a:r>
            <a:r>
              <a:rPr lang="uk-UA" dirty="0" smtClean="0"/>
              <a:t>1826</a:t>
            </a:r>
            <a:r>
              <a:rPr lang="uk-UA" dirty="0"/>
              <a:t> роки Шопен навчався у Варшавському ліцеї, де його батько був професором. Восени </a:t>
            </a:r>
            <a:r>
              <a:rPr lang="uk-UA" dirty="0" smtClean="0"/>
              <a:t>1826</a:t>
            </a:r>
            <a:r>
              <a:rPr lang="uk-UA" dirty="0"/>
              <a:t> юний музикант почав вивчати музичну теорію, фігурний </a:t>
            </a:r>
            <a:r>
              <a:rPr lang="uk-UA" dirty="0" smtClean="0"/>
              <a:t>бас </a:t>
            </a:r>
            <a:r>
              <a:rPr lang="uk-UA" dirty="0"/>
              <a:t>і композицію з Йозефом </a:t>
            </a:r>
            <a:r>
              <a:rPr lang="uk-UA" dirty="0" err="1"/>
              <a:t>Ельснером</a:t>
            </a:r>
            <a:r>
              <a:rPr lang="uk-UA" dirty="0"/>
              <a:t> </a:t>
            </a:r>
            <a:r>
              <a:rPr lang="uk-UA" dirty="0" smtClean="0"/>
              <a:t> у </a:t>
            </a:r>
            <a:r>
              <a:rPr lang="uk-UA" dirty="0"/>
              <a:t>Варшавській консерваторії. У </a:t>
            </a:r>
            <a:r>
              <a:rPr lang="uk-UA" dirty="0" smtClean="0"/>
              <a:t>1831</a:t>
            </a:r>
            <a:r>
              <a:rPr lang="uk-UA" dirty="0"/>
              <a:t> він виїхав з </a:t>
            </a:r>
            <a:r>
              <a:rPr lang="uk-UA" dirty="0" smtClean="0"/>
              <a:t>Польщі до</a:t>
            </a:r>
            <a:r>
              <a:rPr lang="uk-UA" dirty="0"/>
              <a:t> </a:t>
            </a:r>
            <a:r>
              <a:rPr lang="uk-UA" dirty="0" smtClean="0"/>
              <a:t>Відня, </a:t>
            </a:r>
            <a:r>
              <a:rPr lang="uk-UA" dirty="0" smtClean="0"/>
              <a:t>де </a:t>
            </a:r>
            <a:r>
              <a:rPr lang="uk-UA" dirty="0"/>
              <a:t>провів значну частину життя.</a:t>
            </a:r>
          </a:p>
        </p:txBody>
      </p:sp>
      <p:pic>
        <p:nvPicPr>
          <p:cNvPr id="6" name="Рисунок 5" descr="63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412776"/>
            <a:ext cx="2808312" cy="3908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uk-UA" dirty="0" smtClean="0"/>
              <a:t>Савчук Ірина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t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856" y="260648"/>
            <a:ext cx="5544616" cy="1008112"/>
          </a:xfrm>
          <a:solidFill>
            <a:schemeClr val="bg1">
              <a:alpha val="66000"/>
            </a:schemeClr>
          </a:solidFill>
        </p:spPr>
        <p:txBody>
          <a:bodyPr/>
          <a:lstStyle/>
          <a:p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Кар'єра в Парижі</a:t>
            </a:r>
            <a:endParaRPr lang="uk-UA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1340768"/>
            <a:ext cx="5544616" cy="5400600"/>
          </a:xfrm>
          <a:solidFill>
            <a:schemeClr val="bg1">
              <a:alpha val="64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uk-UA" dirty="0" smtClean="0"/>
              <a:t>	</a:t>
            </a:r>
          </a:p>
          <a:p>
            <a:pPr>
              <a:buNone/>
            </a:pPr>
            <a:r>
              <a:rPr lang="uk-UA" dirty="0"/>
              <a:t>	</a:t>
            </a:r>
            <a:r>
              <a:rPr lang="uk-UA" sz="3600" dirty="0" smtClean="0"/>
              <a:t>Шопен </a:t>
            </a:r>
            <a:r>
              <a:rPr lang="uk-UA" sz="3600" b="1" dirty="0"/>
              <a:t>вперше</a:t>
            </a:r>
            <a:r>
              <a:rPr lang="uk-UA" sz="3600" dirty="0"/>
              <a:t> відвідав </a:t>
            </a:r>
            <a:r>
              <a:rPr lang="uk-UA" sz="3600" dirty="0" smtClean="0"/>
              <a:t>Відень</a:t>
            </a:r>
            <a:r>
              <a:rPr lang="uk-UA" sz="3600" dirty="0"/>
              <a:t> на початку </a:t>
            </a:r>
            <a:r>
              <a:rPr lang="uk-UA" sz="3600" b="1" dirty="0"/>
              <a:t>1829</a:t>
            </a:r>
            <a:r>
              <a:rPr lang="uk-UA" sz="3600" dirty="0"/>
              <a:t>, де давав концерт на фортепіано і отримав перші похвальні рецензії. Наступного року він повернувся до Варшави, де </a:t>
            </a:r>
            <a:r>
              <a:rPr lang="uk-UA" sz="3600" b="1" dirty="0"/>
              <a:t>17 березня у Національному Театрі дав прем'єру свого Концерту для фортепіано </a:t>
            </a:r>
            <a:r>
              <a:rPr lang="uk-UA" sz="3600" b="1" dirty="0" smtClean="0"/>
              <a:t>фа-мінор</a:t>
            </a:r>
            <a:r>
              <a:rPr lang="uk-UA" sz="3600" dirty="0"/>
              <a:t>. </a:t>
            </a:r>
            <a:endParaRPr lang="uk-UA" sz="3600" dirty="0" smtClean="0"/>
          </a:p>
          <a:p>
            <a:pPr>
              <a:buNone/>
            </a:pPr>
            <a:r>
              <a:rPr lang="uk-UA" sz="3600" dirty="0"/>
              <a:t>	</a:t>
            </a:r>
            <a:r>
              <a:rPr lang="uk-UA" sz="3600" dirty="0" smtClean="0"/>
              <a:t>1831-го </a:t>
            </a:r>
            <a:r>
              <a:rPr lang="uk-UA" sz="3600" dirty="0"/>
              <a:t>року Шопен покидає Польщу і оселяється в </a:t>
            </a:r>
            <a:r>
              <a:rPr lang="uk-UA" sz="3600" b="1" dirty="0" smtClean="0"/>
              <a:t>Парижі</a:t>
            </a:r>
            <a:r>
              <a:rPr lang="uk-UA" sz="3600" dirty="0" smtClean="0"/>
              <a:t>. </a:t>
            </a:r>
            <a:r>
              <a:rPr lang="uk-UA" sz="3600" dirty="0"/>
              <a:t>Там починає працювати над своїми першими скерцо і баладами, також починає перший зошит етюдів. Тоді ж у Шопена проявляється захворювання на </a:t>
            </a:r>
            <a:r>
              <a:rPr lang="uk-UA" sz="3600" b="1" dirty="0" smtClean="0"/>
              <a:t>туберкульоз</a:t>
            </a:r>
            <a:r>
              <a:rPr lang="uk-UA" sz="3600" dirty="0" smtClean="0"/>
              <a:t>, </a:t>
            </a:r>
            <a:r>
              <a:rPr lang="uk-UA" sz="3600" dirty="0"/>
              <a:t>з яким композитор боротиметься все </a:t>
            </a:r>
            <a:r>
              <a:rPr lang="uk-UA" sz="3600" dirty="0" smtClean="0"/>
              <a:t>життя.</a:t>
            </a:r>
          </a:p>
          <a:p>
            <a:pPr>
              <a:buNone/>
            </a:pPr>
            <a:r>
              <a:rPr lang="uk-UA" sz="3600" dirty="0"/>
              <a:t>	</a:t>
            </a:r>
            <a:r>
              <a:rPr lang="uk-UA" sz="3600" dirty="0" smtClean="0"/>
              <a:t>Початок </a:t>
            </a:r>
            <a:r>
              <a:rPr lang="uk-UA" sz="3600" dirty="0"/>
              <a:t>і середина 1830-х у Парижі були плідним часом композитора. Він завершив свої найвідоміші роботи і регулярно давав концерти, що мали шалені відгуки. До </a:t>
            </a:r>
            <a:r>
              <a:rPr lang="uk-UA" sz="3600" dirty="0" smtClean="0"/>
              <a:t>1838 року </a:t>
            </a:r>
            <a:r>
              <a:rPr lang="uk-UA" sz="3600" dirty="0"/>
              <a:t>Шопен став відомою людиною в </a:t>
            </a:r>
            <a:r>
              <a:rPr lang="uk-UA" sz="3600" dirty="0" smtClean="0"/>
              <a:t>Парижі.</a:t>
            </a:r>
            <a:endParaRPr lang="uk-UA" sz="36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uk-UA" dirty="0" smtClean="0"/>
              <a:t>Савчук Ірина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5076056" cy="2448272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i="1" dirty="0" smtClean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Шопен </a:t>
            </a:r>
            <a:r>
              <a:rPr lang="uk-UA" b="1" i="1" dirty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і Жорж Санд</a:t>
            </a:r>
            <a:br>
              <a:rPr lang="uk-UA" b="1" i="1" dirty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uk-UA" i="1" dirty="0">
              <a:solidFill>
                <a:schemeClr val="bg1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7504" y="2924944"/>
            <a:ext cx="8928992" cy="3785652"/>
          </a:xfrm>
          <a:prstGeom prst="rect">
            <a:avLst/>
          </a:prstGeom>
          <a:solidFill>
            <a:schemeClr val="bg1">
              <a:alpha val="62000"/>
            </a:schemeClr>
          </a:solidFill>
        </p:spPr>
        <p:txBody>
          <a:bodyPr wrap="square" rtlCol="0">
            <a:spAutoFit/>
          </a:bodyPr>
          <a:lstStyle/>
          <a:p>
            <a:r>
              <a:rPr lang="uk-UA" sz="1600" dirty="0"/>
              <a:t>У 1836 Шопен попрямував до </a:t>
            </a:r>
            <a:r>
              <a:rPr lang="uk-UA" sz="1600" dirty="0" smtClean="0"/>
              <a:t>Чехії</a:t>
            </a:r>
            <a:r>
              <a:rPr lang="uk-UA" sz="1600" dirty="0"/>
              <a:t> побачитися з батьками. </a:t>
            </a:r>
            <a:r>
              <a:rPr lang="uk-UA" sz="1600" dirty="0" smtClean="0"/>
              <a:t>Восени у </a:t>
            </a:r>
            <a:r>
              <a:rPr lang="uk-UA" sz="1600" dirty="0"/>
              <a:t>Парижі він познайомився з видатною жінкою — баронесою </a:t>
            </a:r>
            <a:r>
              <a:rPr lang="uk-UA" sz="1600" dirty="0" err="1"/>
              <a:t>Дюдеван</a:t>
            </a:r>
            <a:r>
              <a:rPr lang="uk-UA" sz="1600" dirty="0"/>
              <a:t>, яка придбала на той час широку літературну популярність під </a:t>
            </a:r>
            <a:r>
              <a:rPr lang="uk-UA" sz="1600" dirty="0" smtClean="0"/>
              <a:t>псевдонімом Жорж Санд. </a:t>
            </a:r>
          </a:p>
          <a:p>
            <a:r>
              <a:rPr lang="uk-UA" sz="1600" dirty="0" smtClean="0"/>
              <a:t>Шопену </a:t>
            </a:r>
            <a:r>
              <a:rPr lang="uk-UA" sz="1600" dirty="0"/>
              <a:t>було тоді 28 років, мадам Санд — 34. Їхній союз продовжувався вісім </a:t>
            </a:r>
            <a:r>
              <a:rPr lang="uk-UA" sz="1600" dirty="0" smtClean="0"/>
              <a:t>років.</a:t>
            </a:r>
            <a:endParaRPr lang="uk-UA" sz="1600" dirty="0"/>
          </a:p>
          <a:p>
            <a:r>
              <a:rPr lang="uk-UA" sz="1600" dirty="0"/>
              <a:t>Зимою 1838–1839 років, яка була прожита з Жорж Санд на Майорці </a:t>
            </a:r>
            <a:r>
              <a:rPr lang="uk-UA" sz="1600" dirty="0" smtClean="0"/>
              <a:t>, здоров'я </a:t>
            </a:r>
            <a:r>
              <a:rPr lang="uk-UA" sz="1600" dirty="0"/>
              <a:t>композитора значно погіршилось. Поєднання поганої погоди з безладом в домашньому </a:t>
            </a:r>
            <a:r>
              <a:rPr lang="uk-UA" sz="1600" dirty="0" smtClean="0"/>
              <a:t>господарстві згубним </a:t>
            </a:r>
            <a:r>
              <a:rPr lang="uk-UA" sz="1600" dirty="0"/>
              <a:t>чином подіяло на його </a:t>
            </a:r>
            <a:r>
              <a:rPr lang="uk-UA" sz="1600" dirty="0" smtClean="0"/>
              <a:t>зачеплені </a:t>
            </a:r>
            <a:r>
              <a:rPr lang="uk-UA" sz="1600" dirty="0"/>
              <a:t>туберкульозом легені. </a:t>
            </a:r>
            <a:endParaRPr lang="uk-UA" sz="1600" dirty="0" smtClean="0"/>
          </a:p>
          <a:p>
            <a:endParaRPr lang="uk-UA" sz="1600" dirty="0"/>
          </a:p>
          <a:p>
            <a:r>
              <a:rPr lang="uk-UA" sz="1600" dirty="0" smtClean="0"/>
              <a:t>У</a:t>
            </a:r>
            <a:r>
              <a:rPr lang="uk-UA" sz="1600" dirty="0"/>
              <a:t> </a:t>
            </a:r>
            <a:r>
              <a:rPr lang="uk-UA" sz="1600" dirty="0" smtClean="0"/>
              <a:t>1847</a:t>
            </a:r>
            <a:r>
              <a:rPr lang="uk-UA" sz="1600" dirty="0"/>
              <a:t> відносини Шопена з Жорж Санд остаточно зіпсувалися в результаті втручання музиканта у відносини його подруги зі своїми дітьми від першого шлюбу. Ця обставина, разом з прогресуючою хворобою, сповнювала Шопена чорною меланхолією. Останній раз він виступив в Парижі </a:t>
            </a:r>
            <a:r>
              <a:rPr lang="uk-UA" sz="1600" dirty="0" smtClean="0"/>
              <a:t>16 лютого 1848. </a:t>
            </a:r>
            <a:r>
              <a:rPr lang="uk-UA" sz="1600" dirty="0"/>
              <a:t>Через вісім днів вибухнула революція, що повалила короля Луї Пилипа. Друзі композитора відвезли його до </a:t>
            </a:r>
            <a:r>
              <a:rPr lang="uk-UA" sz="1600" dirty="0" smtClean="0"/>
              <a:t>Англії, </a:t>
            </a:r>
            <a:r>
              <a:rPr lang="uk-UA" sz="1600" dirty="0"/>
              <a:t>де, вже дуже хворий, він грав у королеви Вікторії і дав кілька концертів — останній з них відбувся 16 листопада 1848.</a:t>
            </a:r>
          </a:p>
          <a:p>
            <a:endParaRPr lang="uk-UA" sz="1600" dirty="0"/>
          </a:p>
        </p:txBody>
      </p:sp>
      <p:pic>
        <p:nvPicPr>
          <p:cNvPr id="4" name="Содержимое 3" descr="350px-ChopinSandDelacroix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64088" y="188640"/>
            <a:ext cx="3456384" cy="2705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uk-UA" dirty="0" smtClean="0"/>
              <a:t>Савчук Ірина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0928" y="0"/>
            <a:ext cx="6563072" cy="1156990"/>
          </a:xfrm>
        </p:spPr>
        <p:txBody>
          <a:bodyPr/>
          <a:lstStyle/>
          <a:p>
            <a:r>
              <a:rPr lang="uk-UA" b="1" i="1" dirty="0" smtClean="0">
                <a:solidFill>
                  <a:schemeClr val="bg1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Смерть і поховання</a:t>
            </a:r>
            <a:endParaRPr lang="uk-UA" b="1" i="1" dirty="0">
              <a:solidFill>
                <a:schemeClr val="bg1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268760"/>
            <a:ext cx="5040560" cy="5256584"/>
          </a:xfrm>
          <a:solidFill>
            <a:schemeClr val="bg1">
              <a:alpha val="18000"/>
            </a:schemeClr>
          </a:solidFill>
        </p:spPr>
        <p:txBody>
          <a:bodyPr>
            <a:normAutofit fontScale="77500" lnSpcReduction="20000"/>
          </a:bodyPr>
          <a:lstStyle/>
          <a:p>
            <a:pPr lvl="1">
              <a:buNone/>
            </a:pPr>
            <a:r>
              <a:rPr lang="uk-UA" dirty="0"/>
              <a:t>	</a:t>
            </a:r>
            <a:r>
              <a:rPr lang="uk-UA" dirty="0" smtClean="0">
                <a:solidFill>
                  <a:schemeClr val="bg1"/>
                </a:solidFill>
              </a:rPr>
              <a:t>Через </a:t>
            </a:r>
            <a:r>
              <a:rPr lang="uk-UA" dirty="0">
                <a:solidFill>
                  <a:schemeClr val="bg1"/>
                </a:solidFill>
              </a:rPr>
              <a:t>тиждень він повернувся до Парижа. Не в змозі більше давати уроки, Шопен вимушений був прийняти щедру допомогу від своєї шотландської шанувальниці Джейн </a:t>
            </a:r>
            <a:r>
              <a:rPr lang="uk-UA" dirty="0" err="1">
                <a:solidFill>
                  <a:schemeClr val="bg1"/>
                </a:solidFill>
              </a:rPr>
              <a:t>Стірлінг</a:t>
            </a:r>
            <a:r>
              <a:rPr lang="uk-UA" dirty="0">
                <a:solidFill>
                  <a:schemeClr val="bg1"/>
                </a:solidFill>
              </a:rPr>
              <a:t>. Доглядати хворого приїхала з Польщі сестра композитора, </a:t>
            </a:r>
            <a:r>
              <a:rPr lang="uk-UA" dirty="0" err="1">
                <a:solidFill>
                  <a:schemeClr val="bg1"/>
                </a:solidFill>
              </a:rPr>
              <a:t>Людвіка</a:t>
            </a:r>
            <a:r>
              <a:rPr lang="uk-UA" dirty="0">
                <a:solidFill>
                  <a:schemeClr val="bg1"/>
                </a:solidFill>
              </a:rPr>
              <a:t>; не залишали його увагою і французькі друзі. </a:t>
            </a:r>
            <a:endParaRPr lang="uk-UA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uk-UA" dirty="0">
                <a:solidFill>
                  <a:schemeClr val="bg1"/>
                </a:solidFill>
              </a:rPr>
              <a:t>	</a:t>
            </a:r>
            <a:r>
              <a:rPr lang="uk-UA" dirty="0" smtClean="0">
                <a:solidFill>
                  <a:schemeClr val="bg1"/>
                </a:solidFill>
              </a:rPr>
              <a:t>Шопен </a:t>
            </a:r>
            <a:r>
              <a:rPr lang="uk-UA" dirty="0">
                <a:solidFill>
                  <a:schemeClr val="bg1"/>
                </a:solidFill>
              </a:rPr>
              <a:t>помер в своїй паризькій квартирі на </a:t>
            </a:r>
            <a:r>
              <a:rPr lang="uk-UA" dirty="0" err="1">
                <a:solidFill>
                  <a:schemeClr val="bg1"/>
                </a:solidFill>
              </a:rPr>
              <a:t>Вандомській</a:t>
            </a:r>
            <a:r>
              <a:rPr lang="uk-UA" dirty="0">
                <a:solidFill>
                  <a:schemeClr val="bg1"/>
                </a:solidFill>
              </a:rPr>
              <a:t> площі </a:t>
            </a:r>
            <a:endParaRPr lang="uk-UA" dirty="0" smtClean="0">
              <a:solidFill>
                <a:schemeClr val="bg1"/>
              </a:solidFill>
            </a:endParaRPr>
          </a:p>
          <a:p>
            <a:pPr lvl="1">
              <a:buNone/>
            </a:pPr>
            <a:r>
              <a:rPr lang="uk-UA" dirty="0" smtClean="0">
                <a:solidFill>
                  <a:schemeClr val="bg1"/>
                </a:solidFill>
              </a:rPr>
              <a:t>17 жовтня 1849. </a:t>
            </a:r>
            <a:r>
              <a:rPr lang="uk-UA" dirty="0">
                <a:solidFill>
                  <a:schemeClr val="bg1"/>
                </a:solidFill>
              </a:rPr>
              <a:t>Відповідно до його бажання на </a:t>
            </a:r>
            <a:r>
              <a:rPr lang="uk-UA" dirty="0" smtClean="0">
                <a:solidFill>
                  <a:schemeClr val="bg1"/>
                </a:solidFill>
              </a:rPr>
              <a:t>відспівування </a:t>
            </a:r>
            <a:r>
              <a:rPr lang="uk-UA" dirty="0">
                <a:solidFill>
                  <a:schemeClr val="bg1"/>
                </a:solidFill>
              </a:rPr>
              <a:t>в церкві св. Мадлен прозвучали фрагменти </a:t>
            </a:r>
            <a:r>
              <a:rPr lang="uk-UA" dirty="0" smtClean="0">
                <a:solidFill>
                  <a:schemeClr val="bg1"/>
                </a:solidFill>
              </a:rPr>
              <a:t>реквієму Моцарта.</a:t>
            </a:r>
            <a:endParaRPr lang="uk-UA" dirty="0">
              <a:solidFill>
                <a:schemeClr val="bg1"/>
              </a:solidFill>
            </a:endParaRPr>
          </a:p>
          <a:p>
            <a:endParaRPr lang="uk-UA" dirty="0"/>
          </a:p>
        </p:txBody>
      </p:sp>
      <p:pic>
        <p:nvPicPr>
          <p:cNvPr id="4" name="Рисунок 3" descr="chopi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988840"/>
            <a:ext cx="2520280" cy="3486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uk-UA" dirty="0" smtClean="0"/>
              <a:t>Савчук Ірина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4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59832" y="260648"/>
            <a:ext cx="5760640" cy="1152128"/>
          </a:xfrm>
          <a:solidFill>
            <a:schemeClr val="bg1">
              <a:alpha val="80000"/>
            </a:schemeClr>
          </a:solidFill>
        </p:spPr>
        <p:txBody>
          <a:bodyPr/>
          <a:lstStyle/>
          <a:p>
            <a:r>
              <a:rPr lang="uk-UA" b="1" i="1" dirty="0" smtClean="0"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Творчість</a:t>
            </a:r>
            <a:endParaRPr lang="uk-UA" b="1" i="1" dirty="0"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9832" y="1484784"/>
            <a:ext cx="5770984" cy="4929411"/>
          </a:xfrm>
          <a:solidFill>
            <a:schemeClr val="bg1">
              <a:alpha val="74000"/>
            </a:schemeClr>
          </a:solidFill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uk-UA" b="1" dirty="0" smtClean="0"/>
              <a:t>Для </a:t>
            </a:r>
            <a:r>
              <a:rPr lang="uk-UA" b="1" dirty="0" smtClean="0"/>
              <a:t>фортепіано з оркестром</a:t>
            </a:r>
            <a:endParaRPr lang="uk-UA" dirty="0" smtClean="0"/>
          </a:p>
          <a:p>
            <a:r>
              <a:rPr lang="uk-UA" dirty="0" smtClean="0"/>
              <a:t>2 концерти — </a:t>
            </a:r>
            <a:r>
              <a:rPr lang="uk-UA" dirty="0" smtClean="0"/>
              <a:t>ор.13 мі-мінор</a:t>
            </a:r>
            <a:r>
              <a:rPr lang="uk-UA" dirty="0" smtClean="0"/>
              <a:t> (1830), ; </a:t>
            </a:r>
            <a:r>
              <a:rPr lang="uk-UA" dirty="0" err="1" smtClean="0"/>
              <a:t>ор</a:t>
            </a:r>
            <a:r>
              <a:rPr lang="uk-UA" dirty="0" smtClean="0"/>
              <a:t>. фа-мінор</a:t>
            </a:r>
            <a:r>
              <a:rPr lang="uk-UA" dirty="0" smtClean="0"/>
              <a:t> (1830)</a:t>
            </a:r>
          </a:p>
          <a:p>
            <a:r>
              <a:rPr lang="uk-UA" dirty="0" smtClean="0"/>
              <a:t>Варіації на тему </a:t>
            </a:r>
            <a:r>
              <a:rPr lang="en-US" i="1" dirty="0" err="1" smtClean="0"/>
              <a:t>Là</a:t>
            </a:r>
            <a:r>
              <a:rPr lang="en-US" i="1" dirty="0" smtClean="0"/>
              <a:t> </a:t>
            </a:r>
            <a:r>
              <a:rPr lang="en-US" i="1" dirty="0" err="1" smtClean="0"/>
              <a:t>ci</a:t>
            </a:r>
            <a:r>
              <a:rPr lang="en-US" i="1" dirty="0" smtClean="0"/>
              <a:t> </a:t>
            </a:r>
            <a:r>
              <a:rPr lang="en-US" i="1" dirty="0" err="1" smtClean="0"/>
              <a:t>darem</a:t>
            </a:r>
            <a:r>
              <a:rPr lang="en-US" i="1" dirty="0" smtClean="0"/>
              <a:t> la </a:t>
            </a:r>
            <a:r>
              <a:rPr lang="en-US" i="1" dirty="0" err="1" smtClean="0"/>
              <a:t>mano</a:t>
            </a:r>
            <a:r>
              <a:rPr lang="en-US" dirty="0" smtClean="0"/>
              <a:t> op.2 (1827)</a:t>
            </a:r>
          </a:p>
          <a:p>
            <a:r>
              <a:rPr lang="en-US" i="1" dirty="0" smtClean="0"/>
              <a:t>Andante </a:t>
            </a:r>
            <a:r>
              <a:rPr lang="en-US" i="1" dirty="0" err="1" smtClean="0"/>
              <a:t>spianato</a:t>
            </a:r>
            <a:r>
              <a:rPr lang="en-US" i="1" dirty="0" smtClean="0"/>
              <a:t> et Grande Polonaise </a:t>
            </a:r>
            <a:r>
              <a:rPr lang="en-US" i="1" dirty="0" err="1" smtClean="0"/>
              <a:t>brillante</a:t>
            </a:r>
            <a:r>
              <a:rPr lang="en-US" dirty="0" smtClean="0"/>
              <a:t> op. 22 (1830–34)</a:t>
            </a:r>
          </a:p>
          <a:p>
            <a:r>
              <a:rPr lang="en-US" i="1" dirty="0" err="1" smtClean="0"/>
              <a:t>Fantaisie</a:t>
            </a:r>
            <a:r>
              <a:rPr lang="en-US" i="1" dirty="0" smtClean="0"/>
              <a:t> </a:t>
            </a:r>
            <a:r>
              <a:rPr lang="en-US" i="1" dirty="0" err="1" smtClean="0"/>
              <a:t>brillante</a:t>
            </a:r>
            <a:r>
              <a:rPr lang="en-US" dirty="0" smtClean="0"/>
              <a:t> </a:t>
            </a:r>
            <a:r>
              <a:rPr lang="uk-UA" dirty="0" smtClean="0"/>
              <a:t>на польські арії </a:t>
            </a:r>
            <a:r>
              <a:rPr lang="en-US" dirty="0" smtClean="0"/>
              <a:t>in A major (1828)</a:t>
            </a:r>
          </a:p>
          <a:p>
            <a:r>
              <a:rPr lang="en-US" i="1" dirty="0" smtClean="0"/>
              <a:t>Rondo à la </a:t>
            </a:r>
            <a:r>
              <a:rPr lang="en-US" i="1" dirty="0" err="1" smtClean="0"/>
              <a:t>Krakowiak</a:t>
            </a:r>
            <a:r>
              <a:rPr lang="en-US" dirty="0" smtClean="0"/>
              <a:t> </a:t>
            </a:r>
            <a:r>
              <a:rPr lang="uk-UA" dirty="0" smtClean="0"/>
              <a:t>фа мажор </a:t>
            </a:r>
            <a:r>
              <a:rPr lang="en-US" dirty="0" smtClean="0"/>
              <a:t>op.14 (1828)</a:t>
            </a:r>
          </a:p>
          <a:p>
            <a:pPr>
              <a:buNone/>
            </a:pPr>
            <a:r>
              <a:rPr lang="uk-UA" b="1" dirty="0" smtClean="0"/>
              <a:t>Для фортепіано соло</a:t>
            </a:r>
            <a:endParaRPr lang="uk-UA" dirty="0" smtClean="0"/>
          </a:p>
          <a:p>
            <a:r>
              <a:rPr lang="uk-UA" dirty="0" smtClean="0"/>
              <a:t>60 мазурок,</a:t>
            </a:r>
          </a:p>
          <a:p>
            <a:r>
              <a:rPr lang="uk-UA" dirty="0" smtClean="0"/>
              <a:t>16 полонезів, (з них 9 опубліковано посмертно)</a:t>
            </a:r>
          </a:p>
          <a:p>
            <a:r>
              <a:rPr lang="uk-UA" dirty="0" smtClean="0"/>
              <a:t>19 вальсів (з них 11 опубліковано посмертно)</a:t>
            </a:r>
          </a:p>
          <a:p>
            <a:r>
              <a:rPr lang="uk-UA" dirty="0" smtClean="0"/>
              <a:t>19 ноктюрнів (один — опубліковано посмертно)</a:t>
            </a:r>
          </a:p>
          <a:p>
            <a:r>
              <a:rPr lang="uk-UA" dirty="0" smtClean="0"/>
              <a:t>4 балади </a:t>
            </a:r>
            <a:r>
              <a:rPr lang="uk-UA" dirty="0" smtClean="0"/>
              <a:t>(ор.23</a:t>
            </a:r>
            <a:r>
              <a:rPr lang="en-US" dirty="0" smtClean="0"/>
              <a:t>, </a:t>
            </a:r>
            <a:r>
              <a:rPr lang="en-US" dirty="0" smtClean="0"/>
              <a:t>op.38, op.47, op.52)</a:t>
            </a:r>
          </a:p>
          <a:p>
            <a:r>
              <a:rPr lang="en-US" dirty="0" smtClean="0"/>
              <a:t>4 </a:t>
            </a:r>
            <a:r>
              <a:rPr lang="uk-UA" dirty="0" smtClean="0"/>
              <a:t>скерцо (</a:t>
            </a:r>
            <a:r>
              <a:rPr lang="en-US" dirty="0" smtClean="0"/>
              <a:t>op.20, op.31, op.39, op.54)</a:t>
            </a:r>
          </a:p>
          <a:p>
            <a:r>
              <a:rPr lang="en-US" dirty="0" smtClean="0"/>
              <a:t>3 </a:t>
            </a:r>
            <a:r>
              <a:rPr lang="uk-UA" dirty="0" smtClean="0"/>
              <a:t>сонати для фортепіано (</a:t>
            </a:r>
            <a:r>
              <a:rPr lang="en-US" dirty="0" smtClean="0"/>
              <a:t>op.4, op.35, op.58)</a:t>
            </a:r>
          </a:p>
          <a:p>
            <a:r>
              <a:rPr lang="en-US" dirty="0" smtClean="0"/>
              <a:t>26 </a:t>
            </a:r>
            <a:r>
              <a:rPr lang="uk-UA" dirty="0" smtClean="0"/>
              <a:t>прелюдій (цикл з 24 прелюдій, </a:t>
            </a:r>
            <a:r>
              <a:rPr lang="en-US" dirty="0" smtClean="0"/>
              <a:t>op.28; op.45 </a:t>
            </a:r>
            <a:r>
              <a:rPr lang="uk-UA" dirty="0" smtClean="0"/>
              <a:t>та ля-бемоль мажор, опублікована посмертно)</a:t>
            </a:r>
          </a:p>
          <a:p>
            <a:r>
              <a:rPr lang="uk-UA" dirty="0" smtClean="0"/>
              <a:t>27 етюдів (з них по 12 етюдів </a:t>
            </a:r>
            <a:r>
              <a:rPr lang="en-US" dirty="0" smtClean="0"/>
              <a:t>op.10 </a:t>
            </a:r>
            <a:r>
              <a:rPr lang="uk-UA" dirty="0" smtClean="0"/>
              <a:t>та </a:t>
            </a:r>
            <a:r>
              <a:rPr lang="en-US" dirty="0" smtClean="0"/>
              <a:t>op.25 </a:t>
            </a:r>
            <a:r>
              <a:rPr lang="uk-UA" dirty="0" smtClean="0"/>
              <a:t>та 3 етюди без зазначення опусу)</a:t>
            </a:r>
          </a:p>
          <a:p>
            <a:r>
              <a:rPr lang="uk-UA" dirty="0" smtClean="0"/>
              <a:t>3 експромти та фантазія-експромт (опублікована посмертно)</a:t>
            </a:r>
          </a:p>
          <a:p>
            <a:r>
              <a:rPr lang="uk-UA" dirty="0" smtClean="0"/>
              <a:t>Окремі твори — Фантазія, </a:t>
            </a:r>
            <a:r>
              <a:rPr lang="uk-UA" dirty="0" smtClean="0"/>
              <a:t>Баркарола, </a:t>
            </a:r>
            <a:r>
              <a:rPr lang="uk-UA" dirty="0" smtClean="0"/>
              <a:t>Тарантела, Болеро, </a:t>
            </a:r>
            <a:r>
              <a:rPr lang="uk-UA" dirty="0" smtClean="0"/>
              <a:t>Колискова</a:t>
            </a:r>
            <a:endParaRPr lang="uk-UA" dirty="0" smtClean="0"/>
          </a:p>
          <a:p>
            <a:r>
              <a:rPr lang="uk-UA" dirty="0" smtClean="0"/>
              <a:t>Інші твори для фортепіано (рондо, варіації, </a:t>
            </a:r>
            <a:r>
              <a:rPr lang="uk-UA" dirty="0" err="1" smtClean="0"/>
              <a:t>марши</a:t>
            </a:r>
            <a:r>
              <a:rPr lang="uk-UA" dirty="0" smtClean="0"/>
              <a:t>), кілька творів в 4 руки</a:t>
            </a:r>
          </a:p>
          <a:p>
            <a:pPr>
              <a:buNone/>
            </a:pPr>
            <a:r>
              <a:rPr lang="uk-UA" b="1" dirty="0" smtClean="0"/>
              <a:t>Камерні ансамблі</a:t>
            </a:r>
            <a:endParaRPr lang="uk-UA" dirty="0" smtClean="0"/>
          </a:p>
          <a:p>
            <a:r>
              <a:rPr lang="uk-UA" dirty="0" smtClean="0"/>
              <a:t>Соната для фортепіано і віолончелі</a:t>
            </a:r>
            <a:r>
              <a:rPr lang="uk-UA" dirty="0" smtClean="0"/>
              <a:t> </a:t>
            </a:r>
            <a:r>
              <a:rPr lang="en-US" dirty="0" smtClean="0"/>
              <a:t>op.65</a:t>
            </a:r>
          </a:p>
          <a:p>
            <a:r>
              <a:rPr lang="en-US" dirty="0" smtClean="0"/>
              <a:t>2 </a:t>
            </a:r>
            <a:r>
              <a:rPr lang="uk-UA" dirty="0" smtClean="0"/>
              <a:t>твори для віолончелі та фортепіано (крім Сонати), фортепіанне тріо</a:t>
            </a:r>
          </a:p>
          <a:p>
            <a:pPr lvl="1">
              <a:buNone/>
            </a:pP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uk-UA" dirty="0" smtClean="0"/>
              <a:t>Савчук Ірина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168" y="1916832"/>
            <a:ext cx="2674640" cy="724942"/>
          </a:xfrm>
        </p:spPr>
        <p:txBody>
          <a:bodyPr>
            <a:normAutofit fontScale="90000"/>
          </a:bodyPr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16632"/>
            <a:ext cx="5616624" cy="6624736"/>
          </a:xfrm>
          <a:solidFill>
            <a:schemeClr val="bg1">
              <a:alpha val="38000"/>
            </a:schemeClr>
          </a:solidFill>
        </p:spPr>
        <p:txBody>
          <a:bodyPr>
            <a:normAutofit/>
          </a:bodyPr>
          <a:lstStyle/>
          <a:p>
            <a:pPr marL="342900" lvl="1" indent="-342900">
              <a:buNone/>
            </a:pPr>
            <a:r>
              <a:rPr lang="uk-UA" dirty="0" smtClean="0"/>
              <a:t>	</a:t>
            </a:r>
            <a:r>
              <a:rPr lang="uk-UA" sz="32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Творчість Шопена - це величезний світ незвичайної краси. Слухаючи його забуваєш про те, що слухаєш усього один інструмент - фортепіано. Перед тобою відкриваються безмежні простори, розкриваються вікна в невідомі далечини, повні таємниць і пригод. І дуже хочеться, щоб цей новий, знову відкритий світ, не залишав тебе вже ніколи.</a:t>
            </a:r>
          </a:p>
          <a:p>
            <a:pPr>
              <a:buNone/>
            </a:pP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uk-UA" dirty="0" smtClean="0"/>
              <a:t>Савчук Ірина</a:t>
            </a:r>
            <a:endParaRPr lang="uk-UA" dirty="0"/>
          </a:p>
        </p:txBody>
      </p:sp>
      <p:pic>
        <p:nvPicPr>
          <p:cNvPr id="5" name="Рисунок 4" descr="Chopin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84168" y="188640"/>
            <a:ext cx="2664296" cy="38632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grayscl/>
            <a:lum bright="-2000" contrast="7000"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  <a:solidFill>
            <a:schemeClr val="bg1">
              <a:alpha val="64000"/>
            </a:schemeClr>
          </a:solidFill>
        </p:spPr>
        <p:txBody>
          <a:bodyPr>
            <a:normAutofit/>
          </a:bodyPr>
          <a:lstStyle/>
          <a:p>
            <a:r>
              <a:rPr lang="uk-UA" sz="5400" b="1" i="1" dirty="0" smtClean="0"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Дякую за увагу</a:t>
            </a:r>
            <a:endParaRPr lang="uk-UA" sz="5400" b="1" i="1" dirty="0"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uk-UA" dirty="0" smtClean="0"/>
              <a:t>Савчук Ірина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74</Words>
  <Application>Microsoft Office PowerPoint</Application>
  <PresentationFormat>Экран (4:3)</PresentationFormat>
  <Paragraphs>59</Paragraphs>
  <Slides>9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Фридерик Франсуа Шопен</vt:lpstr>
      <vt:lpstr>Фридерик Франсуа Шопен</vt:lpstr>
      <vt:lpstr>Юність</vt:lpstr>
      <vt:lpstr>Кар'єра в Парижі</vt:lpstr>
      <vt:lpstr> Шопен і Жорж Санд </vt:lpstr>
      <vt:lpstr>Смерть і поховання</vt:lpstr>
      <vt:lpstr>Творчість</vt:lpstr>
      <vt:lpstr>Слайд 8</vt:lpstr>
      <vt:lpstr>Дякую за увагу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Фридерик Франсуа Шопен</dc:title>
  <dc:creator>ISS</dc:creator>
  <cp:lastModifiedBy>ISS</cp:lastModifiedBy>
  <cp:revision>16</cp:revision>
  <dcterms:created xsi:type="dcterms:W3CDTF">2014-04-15T14:58:16Z</dcterms:created>
  <dcterms:modified xsi:type="dcterms:W3CDTF">2014-04-15T17:29:39Z</dcterms:modified>
</cp:coreProperties>
</file>