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00E0-4D10-4E04-9653-F23DB50CD135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70B1901-8BC5-4485-837A-A380AC7A436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00E0-4D10-4E04-9653-F23DB50CD135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1901-8BC5-4485-837A-A380AC7A43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00E0-4D10-4E04-9653-F23DB50CD135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1901-8BC5-4485-837A-A380AC7A43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00E0-4D10-4E04-9653-F23DB50CD135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1901-8BC5-4485-837A-A380AC7A436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00E0-4D10-4E04-9653-F23DB50CD135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70B1901-8BC5-4485-837A-A380AC7A436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00E0-4D10-4E04-9653-F23DB50CD135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1901-8BC5-4485-837A-A380AC7A436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00E0-4D10-4E04-9653-F23DB50CD135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1901-8BC5-4485-837A-A380AC7A436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00E0-4D10-4E04-9653-F23DB50CD135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1901-8BC5-4485-837A-A380AC7A43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00E0-4D10-4E04-9653-F23DB50CD135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1901-8BC5-4485-837A-A380AC7A43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00E0-4D10-4E04-9653-F23DB50CD135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1901-8BC5-4485-837A-A380AC7A436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00E0-4D10-4E04-9653-F23DB50CD135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70B1901-8BC5-4485-837A-A380AC7A436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5000E0-4D10-4E04-9653-F23DB50CD135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70B1901-8BC5-4485-837A-A380AC7A436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edg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/>
              <a:t>Фінансове право</a:t>
            </a:r>
            <a:endParaRPr lang="ru-RU" sz="6600" b="1" dirty="0"/>
          </a:p>
        </p:txBody>
      </p:sp>
    </p:spTree>
  </p:cSld>
  <p:clrMapOvr>
    <a:masterClrMapping/>
  </p:clrMapOvr>
  <p:transition spd="med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Поняття фінансового права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Фінансове</a:t>
            </a:r>
            <a:r>
              <a:rPr lang="ru-RU" dirty="0" smtClean="0"/>
              <a:t> право </a:t>
            </a:r>
            <a:r>
              <a:rPr lang="ru-RU" dirty="0" err="1" smtClean="0"/>
              <a:t>України</a:t>
            </a:r>
            <a:r>
              <a:rPr lang="ru-RU" dirty="0" smtClean="0"/>
              <a:t> - </a:t>
            </a:r>
            <a:r>
              <a:rPr lang="ru-RU" dirty="0" err="1" smtClean="0"/>
              <a:t>галузь</a:t>
            </a:r>
            <a:r>
              <a:rPr lang="ru-RU" dirty="0" smtClean="0"/>
              <a:t> </a:t>
            </a:r>
            <a:r>
              <a:rPr lang="ru-RU" dirty="0" err="1" smtClean="0"/>
              <a:t>публічного</a:t>
            </a:r>
            <a:r>
              <a:rPr lang="ru-RU" dirty="0" smtClean="0"/>
              <a:t> права</a:t>
            </a:r>
            <a:r>
              <a:rPr lang="ru-RU" dirty="0" smtClean="0"/>
              <a:t>, </a:t>
            </a:r>
            <a:r>
              <a:rPr lang="ru-RU" dirty="0" err="1" smtClean="0"/>
              <a:t>норми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регулюють</a:t>
            </a:r>
            <a:r>
              <a:rPr lang="ru-RU" dirty="0" smtClean="0"/>
              <a:t> </a:t>
            </a:r>
            <a:r>
              <a:rPr lang="ru-RU" dirty="0" err="1" smtClean="0"/>
              <a:t>суспільні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 в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мобілізації</a:t>
            </a:r>
            <a:r>
              <a:rPr lang="ru-RU" dirty="0" smtClean="0"/>
              <a:t>, </a:t>
            </a:r>
            <a:r>
              <a:rPr lang="ru-RU" dirty="0" err="1" smtClean="0"/>
              <a:t>розподілу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Picture 2" descr="http://t1.gstatic.com/images?q=tbn:ANd9GcTVXb9ZPkryGGal9tPkQWMxBGP30pf2GzxB20v5OqAV3SJV6yW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571876"/>
            <a:ext cx="4294085" cy="28575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357166"/>
            <a:ext cx="8715436" cy="2928958"/>
          </a:xfrm>
        </p:spPr>
        <p:txBody>
          <a:bodyPr/>
          <a:lstStyle/>
          <a:p>
            <a:pPr algn="ctr">
              <a:buNone/>
            </a:pPr>
            <a:r>
              <a:rPr lang="uk-UA" b="1" dirty="0" smtClean="0"/>
              <a:t>                Джерела </a:t>
            </a:r>
            <a:r>
              <a:rPr lang="uk-UA" b="1" dirty="0" smtClean="0"/>
              <a:t>фінансового </a:t>
            </a:r>
            <a:r>
              <a:rPr lang="uk-UA" b="1" dirty="0" smtClean="0"/>
              <a:t>права</a:t>
            </a:r>
            <a:r>
              <a:rPr lang="uk-UA" dirty="0" smtClean="0"/>
              <a:t>:</a:t>
            </a:r>
          </a:p>
          <a:p>
            <a:pPr>
              <a:buFont typeface="Wingdings" pitchFamily="2" charset="2"/>
              <a:buChar char="v"/>
            </a:pPr>
            <a:r>
              <a:rPr lang="uk-UA" sz="2800" dirty="0" smtClean="0"/>
              <a:t>Конституція України</a:t>
            </a:r>
          </a:p>
          <a:p>
            <a:pPr>
              <a:buFont typeface="Wingdings" pitchFamily="2" charset="2"/>
              <a:buChar char="v"/>
            </a:pPr>
            <a:r>
              <a:rPr lang="uk-UA" sz="2800" dirty="0" smtClean="0"/>
              <a:t>Бюджетний кодекс України</a:t>
            </a:r>
          </a:p>
          <a:p>
            <a:pPr>
              <a:buFont typeface="Wingdings" pitchFamily="2" charset="2"/>
              <a:buChar char="v"/>
            </a:pPr>
            <a:r>
              <a:rPr lang="uk-UA" sz="2800" dirty="0" smtClean="0"/>
              <a:t>Нормативно-правові акти : Національного банку України, Державної податкової адміністрації, </a:t>
            </a:r>
            <a:r>
              <a:rPr lang="uk-UA" sz="2800" dirty="0" smtClean="0"/>
              <a:t>М</a:t>
            </a:r>
            <a:r>
              <a:rPr lang="uk-UA" sz="2800" dirty="0" smtClean="0"/>
              <a:t>іністерства фінансів України.</a:t>
            </a:r>
            <a:endParaRPr lang="ru-RU" sz="2800" dirty="0"/>
          </a:p>
        </p:txBody>
      </p:sp>
      <p:pic>
        <p:nvPicPr>
          <p:cNvPr id="15362" name="Picture 2" descr="http://silauma.com.ua/image/cache/data/%D0%91%D1%8E%D0%B4%D0%B6%D0%B5%D1%82%D0%BD%D1%8B%D0%B9_%D0%BA%D0%BE%D0%B4%D0%B5%D0%BA%D1%81-500x5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357562"/>
            <a:ext cx="3143272" cy="3143272"/>
          </a:xfrm>
          <a:prstGeom prst="rect">
            <a:avLst/>
          </a:prstGeom>
          <a:noFill/>
        </p:spPr>
      </p:pic>
      <p:pic>
        <p:nvPicPr>
          <p:cNvPr id="15364" name="Picture 4" descr="http://fs147.www.ex.ua/show/3789679/3789679.jpg?1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357562"/>
            <a:ext cx="2428892" cy="31037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85728"/>
            <a:ext cx="9144000" cy="6286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800" dirty="0" smtClean="0"/>
              <a:t>Норми фінансового права визначають порядок складання головного фінансового документу держави – державного бюджету.</a:t>
            </a:r>
          </a:p>
          <a:p>
            <a:pPr>
              <a:buNone/>
            </a:pPr>
            <a:r>
              <a:rPr lang="uk-UA" sz="2800" b="1" dirty="0" err="1" smtClean="0"/>
              <a:t>Бюджет</a:t>
            </a:r>
            <a:r>
              <a:rPr lang="uk-UA" sz="2800" dirty="0" err="1" smtClean="0"/>
              <a:t>-</a:t>
            </a:r>
            <a:r>
              <a:rPr lang="uk-UA" sz="2800" dirty="0" smtClean="0"/>
              <a:t> </a:t>
            </a:r>
            <a:r>
              <a:rPr lang="ru-RU" sz="2800" dirty="0" smtClean="0"/>
              <a:t> 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основний</a:t>
            </a:r>
            <a:r>
              <a:rPr lang="ru-RU" sz="2800" dirty="0" smtClean="0"/>
              <a:t> </a:t>
            </a:r>
            <a:r>
              <a:rPr lang="ru-RU" sz="2800" dirty="0" err="1" smtClean="0"/>
              <a:t>фінансовий</a:t>
            </a:r>
            <a:r>
              <a:rPr lang="ru-RU" sz="2800" dirty="0" smtClean="0"/>
              <a:t> план,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визначає</a:t>
            </a:r>
            <a:r>
              <a:rPr lang="ru-RU" sz="2800" dirty="0" smtClean="0"/>
              <a:t> доходи та </a:t>
            </a:r>
            <a:r>
              <a:rPr lang="ru-RU" sz="2800" dirty="0" err="1" smtClean="0"/>
              <a:t>видатки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держави</a:t>
            </a:r>
            <a:r>
              <a:rPr lang="ru-RU" sz="2800" dirty="0" smtClean="0"/>
              <a:t> </a:t>
            </a:r>
            <a:r>
              <a:rPr lang="ru-RU" sz="2800" dirty="0" err="1" smtClean="0"/>
              <a:t>чи</a:t>
            </a:r>
            <a:r>
              <a:rPr lang="ru-RU" sz="2800" dirty="0" smtClean="0"/>
              <a:t> органу </a:t>
            </a:r>
            <a:r>
              <a:rPr lang="ru-RU" sz="2800" dirty="0" err="1" smtClean="0"/>
              <a:t>місцевого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самоврядування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щодо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виконання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завдань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функцій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uk-UA" sz="2800" dirty="0" smtClean="0"/>
              <a:t>Бюджет затверджується парламентом. Порядок розроблення, складання і затвердження бюджету визначений Бюджетним кодексом України.</a:t>
            </a:r>
          </a:p>
          <a:p>
            <a:pPr>
              <a:buNone/>
            </a:pPr>
            <a:r>
              <a:rPr lang="uk-UA" sz="2800" dirty="0" smtClean="0"/>
              <a:t>Сукупність </a:t>
            </a:r>
            <a:r>
              <a:rPr lang="uk-UA" sz="3200" dirty="0" smtClean="0"/>
              <a:t>бюджетів</a:t>
            </a:r>
            <a:r>
              <a:rPr lang="uk-UA" sz="2800" dirty="0" smtClean="0"/>
              <a:t> усіх рівнів становить бюджетну систему України.</a:t>
            </a:r>
            <a:endParaRPr lang="ru-RU" sz="2800" dirty="0"/>
          </a:p>
        </p:txBody>
      </p:sp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871003" y="548640"/>
          <a:ext cx="4487594" cy="451468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4487594"/>
              </a:tblGrid>
              <a:tr h="451468"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          Бюджетна система України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571612"/>
          <a:ext cx="1927274" cy="703385"/>
        </p:xfrm>
        <a:graphic>
          <a:graphicData uri="http://schemas.openxmlformats.org/drawingml/2006/table">
            <a:tbl>
              <a:tblPr/>
              <a:tblGrid>
                <a:gridCol w="1927274"/>
              </a:tblGrid>
              <a:tr h="703385">
                <a:tc>
                  <a:txBody>
                    <a:bodyPr/>
                    <a:lstStyle/>
                    <a:p>
                      <a:r>
                        <a:rPr lang="uk-UA" dirty="0" smtClean="0"/>
                        <a:t>Державний бюджет України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000364" y="1571612"/>
          <a:ext cx="2357454" cy="703385"/>
        </p:xfrm>
        <a:graphic>
          <a:graphicData uri="http://schemas.openxmlformats.org/drawingml/2006/table">
            <a:tbl>
              <a:tblPr/>
              <a:tblGrid>
                <a:gridCol w="2357454"/>
              </a:tblGrid>
              <a:tr h="703385">
                <a:tc>
                  <a:txBody>
                    <a:bodyPr/>
                    <a:lstStyle/>
                    <a:p>
                      <a:r>
                        <a:rPr lang="uk-UA" dirty="0" smtClean="0"/>
                        <a:t>Бюджет Автономної Республіки Крим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929322" y="1571612"/>
          <a:ext cx="1927274" cy="703385"/>
        </p:xfrm>
        <a:graphic>
          <a:graphicData uri="http://schemas.openxmlformats.org/drawingml/2006/table">
            <a:tbl>
              <a:tblPr/>
              <a:tblGrid>
                <a:gridCol w="1927274"/>
              </a:tblGrid>
              <a:tr h="703385">
                <a:tc>
                  <a:txBody>
                    <a:bodyPr/>
                    <a:lstStyle/>
                    <a:p>
                      <a:r>
                        <a:rPr lang="uk-UA" dirty="0" smtClean="0"/>
                        <a:t>Місцеві бюджети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596" y="3143248"/>
          <a:ext cx="2214578" cy="914400"/>
        </p:xfrm>
        <a:graphic>
          <a:graphicData uri="http://schemas.openxmlformats.org/drawingml/2006/table">
            <a:tbl>
              <a:tblPr/>
              <a:tblGrid>
                <a:gridCol w="2214578"/>
              </a:tblGrid>
              <a:tr h="731520">
                <a:tc>
                  <a:txBody>
                    <a:bodyPr/>
                    <a:lstStyle/>
                    <a:p>
                      <a:r>
                        <a:rPr lang="uk-UA" dirty="0" smtClean="0"/>
                        <a:t>Бюджети областей,</a:t>
                      </a:r>
                      <a:r>
                        <a:rPr lang="uk-UA" baseline="0" dirty="0" smtClean="0"/>
                        <a:t> міст Києва і Севастополя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857488" y="3214686"/>
          <a:ext cx="1659988" cy="731520"/>
        </p:xfrm>
        <a:graphic>
          <a:graphicData uri="http://schemas.openxmlformats.org/drawingml/2006/table">
            <a:tbl>
              <a:tblPr/>
              <a:tblGrid>
                <a:gridCol w="1659988"/>
              </a:tblGrid>
              <a:tr h="731520">
                <a:tc>
                  <a:txBody>
                    <a:bodyPr/>
                    <a:lstStyle/>
                    <a:p>
                      <a:r>
                        <a:rPr lang="uk-UA" dirty="0" smtClean="0"/>
                        <a:t>Бюджети районів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929190" y="3214686"/>
          <a:ext cx="1659988" cy="731520"/>
        </p:xfrm>
        <a:graphic>
          <a:graphicData uri="http://schemas.openxmlformats.org/drawingml/2006/table">
            <a:tbl>
              <a:tblPr/>
              <a:tblGrid>
                <a:gridCol w="1659988"/>
              </a:tblGrid>
              <a:tr h="731520">
                <a:tc>
                  <a:txBody>
                    <a:bodyPr/>
                    <a:lstStyle/>
                    <a:p>
                      <a:r>
                        <a:rPr lang="uk-UA" dirty="0" smtClean="0"/>
                        <a:t>Бюджети міст, сіл,селищ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072330" y="3071810"/>
          <a:ext cx="1643074" cy="914400"/>
        </p:xfrm>
        <a:graphic>
          <a:graphicData uri="http://schemas.openxmlformats.org/drawingml/2006/table">
            <a:tbl>
              <a:tblPr/>
              <a:tblGrid>
                <a:gridCol w="1643074"/>
              </a:tblGrid>
              <a:tr h="731520">
                <a:tc>
                  <a:txBody>
                    <a:bodyPr/>
                    <a:lstStyle/>
                    <a:p>
                      <a:r>
                        <a:rPr lang="uk-UA" dirty="0" smtClean="0"/>
                        <a:t>Бюджети районів у містах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cxnSp>
        <p:nvCxnSpPr>
          <p:cNvPr id="13" name="Прямая со стрелкой 12"/>
          <p:cNvCxnSpPr/>
          <p:nvPr/>
        </p:nvCxnSpPr>
        <p:spPr>
          <a:xfrm rot="5400000">
            <a:off x="3608381" y="1249347"/>
            <a:ext cx="64214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 flipV="1">
            <a:off x="1357290" y="1000108"/>
            <a:ext cx="257176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929058" y="1000108"/>
            <a:ext cx="257176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6200000" flipH="1">
            <a:off x="6786578" y="2285992"/>
            <a:ext cx="78581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5893603" y="2321711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0800000" flipV="1">
            <a:off x="3571868" y="2285992"/>
            <a:ext cx="3214710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0800000" flipV="1">
            <a:off x="1500166" y="2285992"/>
            <a:ext cx="528641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одержимое 35"/>
          <p:cNvSpPr>
            <a:spLocks noGrp="1"/>
          </p:cNvSpPr>
          <p:nvPr>
            <p:ph sz="quarter" idx="1"/>
          </p:nvPr>
        </p:nvSpPr>
        <p:spPr>
          <a:xfrm>
            <a:off x="500034" y="4214818"/>
            <a:ext cx="7772400" cy="235742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Бувають випадки, коли бюджету недостатньо коштів для фінансування всіх витрат. Тоді, як правило, бюджети вищого рівня виділяють кошти для поповнення бюджету нижчого рівня. Ці кошти мають назву </a:t>
            </a:r>
            <a:r>
              <a:rPr lang="uk-UA" b="1" dirty="0" smtClean="0"/>
              <a:t>субвенції.</a:t>
            </a:r>
            <a:endParaRPr lang="ru-RU" b="1" dirty="0"/>
          </a:p>
        </p:txBody>
      </p:sp>
    </p:spTree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festival.1september.ru/articles/516195/Image3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928671"/>
            <a:ext cx="4236468" cy="4857784"/>
          </a:xfrm>
          <a:prstGeom prst="rect">
            <a:avLst/>
          </a:prstGeom>
          <a:noFill/>
        </p:spPr>
      </p:pic>
      <p:pic>
        <p:nvPicPr>
          <p:cNvPr id="17412" name="Picture 4" descr="http://nefakt.info/wp-content/uploads/2010/12/1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928670"/>
            <a:ext cx="4182126" cy="485778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800" b="1" dirty="0" smtClean="0"/>
              <a:t>Податки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8858280" cy="528641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Податок – встановлений законодавчим органом обов’язковий платіж, що сплачується юридичними та фізичними особами до бюджету в розмірах та строки, передбачені законом.</a:t>
            </a:r>
          </a:p>
          <a:p>
            <a:pPr>
              <a:buNone/>
            </a:pPr>
            <a:r>
              <a:rPr lang="uk-UA" dirty="0" smtClean="0"/>
              <a:t> О</a:t>
            </a:r>
            <a:r>
              <a:rPr lang="uk-UA" dirty="0" smtClean="0"/>
              <a:t>знаки: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Сплачується регулярно(більшість з них)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Сплата податку є обов’язкова, 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Можуть сплачувати як фізичні, так і юридичні особи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Основний податок громадян – податок на доходи.</a:t>
            </a:r>
          </a:p>
          <a:p>
            <a:pPr>
              <a:buNone/>
            </a:pPr>
            <a:r>
              <a:rPr lang="uk-UA" dirty="0" smtClean="0"/>
              <a:t>Розрізняють прямі і непрямі, на майно і на доходи, загальнодержавні і місцеві податки.</a:t>
            </a:r>
          </a:p>
          <a:p>
            <a:pPr>
              <a:buFont typeface="Wingdings" pitchFamily="2" charset="2"/>
              <a:buChar char="§"/>
            </a:pPr>
            <a:endParaRPr lang="uk-UA" dirty="0" smtClean="0"/>
          </a:p>
        </p:txBody>
      </p:sp>
    </p:spTree>
  </p:cSld>
  <p:clrMapOvr>
    <a:masterClrMapping/>
  </p:clrMapOvr>
  <p:transition spd="med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jurblog.com.ua/wp-content/uploads/2012/08/getimag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3309914"/>
            <a:ext cx="5179254" cy="3548086"/>
          </a:xfrm>
          <a:prstGeom prst="rect">
            <a:avLst/>
          </a:prstGeom>
          <a:noFill/>
        </p:spPr>
      </p:pic>
      <p:pic>
        <p:nvPicPr>
          <p:cNvPr id="19458" name="Picture 2" descr="http://kalush-inform.at.ua/Novunu/DSC_02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5700964" cy="364333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3571868" y="5000636"/>
            <a:ext cx="5357850" cy="1643074"/>
          </a:xfrm>
        </p:spPr>
        <p:txBody>
          <a:bodyPr/>
          <a:lstStyle/>
          <a:p>
            <a:pPr algn="l"/>
            <a:r>
              <a:rPr lang="uk-UA" dirty="0" smtClean="0"/>
              <a:t>Підготувала учениця 10 – А класу </a:t>
            </a:r>
          </a:p>
          <a:p>
            <a:pPr algn="l"/>
            <a:r>
              <a:rPr lang="uk-UA" dirty="0" smtClean="0"/>
              <a:t>Ющенко Наталія Миколаївна</a:t>
            </a:r>
          </a:p>
          <a:p>
            <a:pPr algn="l"/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6600" dirty="0" smtClean="0"/>
              <a:t>Кінець!</a:t>
            </a:r>
            <a:endParaRPr lang="ru-RU" sz="66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362</TotalTime>
  <Words>221</Words>
  <Application>Microsoft Office PowerPoint</Application>
  <PresentationFormat>Экран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Фінансове право</vt:lpstr>
      <vt:lpstr>Поняття фінансового права</vt:lpstr>
      <vt:lpstr>Слайд 3</vt:lpstr>
      <vt:lpstr>Слайд 4</vt:lpstr>
      <vt:lpstr>Слайд 5</vt:lpstr>
      <vt:lpstr>Слайд 6</vt:lpstr>
      <vt:lpstr>Податки</vt:lpstr>
      <vt:lpstr>Слайд 8</vt:lpstr>
      <vt:lpstr>Кінець!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Фінансове право</dc:title>
  <dc:creator>VT</dc:creator>
  <cp:lastModifiedBy>VT</cp:lastModifiedBy>
  <cp:revision>37</cp:revision>
  <dcterms:created xsi:type="dcterms:W3CDTF">2013-03-31T13:27:11Z</dcterms:created>
  <dcterms:modified xsi:type="dcterms:W3CDTF">2013-03-31T19:29:51Z</dcterms:modified>
</cp:coreProperties>
</file>