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7" r:id="rId4"/>
    <p:sldId id="268" r:id="rId5"/>
    <p:sldId id="258" r:id="rId6"/>
    <p:sldId id="259" r:id="rId7"/>
    <p:sldId id="260" r:id="rId8"/>
    <p:sldId id="261" r:id="rId9"/>
    <p:sldId id="262" r:id="rId10"/>
    <p:sldId id="263" r:id="rId11"/>
    <p:sldId id="264" r:id="rId12"/>
    <p:sldId id="265" r:id="rId13"/>
    <p:sldId id="266"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151" autoAdjust="0"/>
  </p:normalViewPr>
  <p:slideViewPr>
    <p:cSldViewPr>
      <p:cViewPr varScale="1">
        <p:scale>
          <a:sx n="77" d="100"/>
          <a:sy n="77" d="100"/>
        </p:scale>
        <p:origin x="-95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585F6E8D-0FD6-49DD-ABD6-5C157EB22131}" type="datetimeFigureOut">
              <a:rPr lang="en-US" smtClean="0"/>
              <a:t>10-Feb-15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4A00AA9A-D23F-46C6-BD64-F5158B7D07BB}" type="slidenum">
              <a:rPr lang="en-US" smtClean="0"/>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5F6E8D-0FD6-49DD-ABD6-5C157EB22131}" type="datetimeFigureOut">
              <a:rPr lang="en-US" smtClean="0"/>
              <a:t>10-Feb-15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0AA9A-D23F-46C6-BD64-F5158B7D07B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5F6E8D-0FD6-49DD-ABD6-5C157EB22131}" type="datetimeFigureOut">
              <a:rPr lang="en-US" smtClean="0"/>
              <a:t>10-Feb-15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0AA9A-D23F-46C6-BD64-F5158B7D07B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5F6E8D-0FD6-49DD-ABD6-5C157EB22131}" type="datetimeFigureOut">
              <a:rPr lang="en-US" smtClean="0"/>
              <a:t>10-Feb-15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0AA9A-D23F-46C6-BD64-F5158B7D07B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585F6E8D-0FD6-49DD-ABD6-5C157EB22131}" type="datetimeFigureOut">
              <a:rPr lang="en-US" smtClean="0"/>
              <a:t>10-Feb-15</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0AA9A-D23F-46C6-BD64-F5158B7D07BB}" type="slidenum">
              <a:rPr lang="en-US" smtClean="0"/>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5F6E8D-0FD6-49DD-ABD6-5C157EB22131}" type="datetimeFigureOut">
              <a:rPr lang="en-US" smtClean="0"/>
              <a:t>10-Feb-15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00AA9A-D23F-46C6-BD64-F5158B7D07B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5F6E8D-0FD6-49DD-ABD6-5C157EB22131}" type="datetimeFigureOut">
              <a:rPr lang="en-US" smtClean="0"/>
              <a:t>10-Feb-15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00AA9A-D23F-46C6-BD64-F5158B7D07B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5F6E8D-0FD6-49DD-ABD6-5C157EB22131}" type="datetimeFigureOut">
              <a:rPr lang="en-US" smtClean="0"/>
              <a:t>10-Feb-15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00AA9A-D23F-46C6-BD64-F5158B7D07B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585F6E8D-0FD6-49DD-ABD6-5C157EB22131}" type="datetimeFigureOut">
              <a:rPr lang="en-US" smtClean="0"/>
              <a:t>10-Feb-15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00AA9A-D23F-46C6-BD64-F5158B7D07B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5F6E8D-0FD6-49DD-ABD6-5C157EB22131}" type="datetimeFigureOut">
              <a:rPr lang="en-US" smtClean="0"/>
              <a:t>10-Feb-15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00AA9A-D23F-46C6-BD64-F5158B7D07BB}" type="slidenum">
              <a:rPr lang="en-US" smtClean="0"/>
              <a:t>‹#›</a:t>
            </a:fld>
            <a:endParaRPr lang="en-US"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585F6E8D-0FD6-49DD-ABD6-5C157EB22131}" type="datetimeFigureOut">
              <a:rPr lang="en-US" smtClean="0"/>
              <a:t>10-Feb-15</a:t>
            </a:fld>
            <a:endParaRPr lang="en-US" dirty="0"/>
          </a:p>
        </p:txBody>
      </p:sp>
      <p:sp>
        <p:nvSpPr>
          <p:cNvPr id="7" name="Slide Number Placeholder 6"/>
          <p:cNvSpPr>
            <a:spLocks noGrp="1"/>
          </p:cNvSpPr>
          <p:nvPr>
            <p:ph type="sldNum" sz="quarter" idx="12"/>
          </p:nvPr>
        </p:nvSpPr>
        <p:spPr/>
        <p:txBody>
          <a:bodyPr/>
          <a:lstStyle/>
          <a:p>
            <a:fld id="{4A00AA9A-D23F-46C6-BD64-F5158B7D07BB}" type="slidenum">
              <a:rPr lang="en-US" smtClean="0"/>
              <a:t>‹#›</a:t>
            </a:fld>
            <a:endParaRPr lang="en-US"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585F6E8D-0FD6-49DD-ABD6-5C157EB22131}" type="datetimeFigureOut">
              <a:rPr lang="en-US" smtClean="0"/>
              <a:t>10-Feb-15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A00AA9A-D23F-46C6-BD64-F5158B7D07BB}" type="slidenum">
              <a:rPr lang="en-US" smtClean="0"/>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a:xfrm>
            <a:off x="539552" y="3356992"/>
            <a:ext cx="6629400" cy="1219201"/>
          </a:xfrm>
        </p:spPr>
        <p:txBody>
          <a:bodyPr/>
          <a:lstStyle/>
          <a:p>
            <a:r>
              <a:rPr lang="en-US" sz="9600" dirty="0" smtClean="0">
                <a:latin typeface="IrisUPC" panose="020B0604020202020204" pitchFamily="34" charset="-34"/>
              </a:rPr>
              <a:t>Alaska</a:t>
            </a:r>
            <a:endParaRPr lang="en-US" sz="9600" dirty="0">
              <a:latin typeface="IrisUPC" panose="020B0604020202020204" pitchFamily="34" charset="-34"/>
            </a:endParaRPr>
          </a:p>
        </p:txBody>
      </p:sp>
    </p:spTree>
    <p:extLst>
      <p:ext uri="{BB962C8B-B14F-4D97-AF65-F5344CB8AC3E}">
        <p14:creationId xmlns:p14="http://schemas.microsoft.com/office/powerpoint/2010/main" val="1452804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a:t>Mendenhall ice caves in </a:t>
            </a:r>
            <a:r>
              <a:rPr lang="sv-SE" dirty="0" smtClean="0"/>
              <a:t>Alaska</a:t>
            </a:r>
            <a:endParaRPr lang="en-US" dirty="0"/>
          </a:p>
        </p:txBody>
      </p:sp>
      <p:sp>
        <p:nvSpPr>
          <p:cNvPr id="3" name="Content Placeholder 2"/>
          <p:cNvSpPr>
            <a:spLocks noGrp="1"/>
          </p:cNvSpPr>
          <p:nvPr>
            <p:ph sz="half" idx="1"/>
          </p:nvPr>
        </p:nvSpPr>
        <p:spPr>
          <a:xfrm>
            <a:off x="107504" y="1700808"/>
            <a:ext cx="4038600" cy="4407408"/>
          </a:xfrm>
        </p:spPr>
        <p:txBody>
          <a:bodyPr>
            <a:normAutofit fontScale="77500" lnSpcReduction="20000"/>
          </a:bodyPr>
          <a:lstStyle/>
          <a:p>
            <a:r>
              <a:rPr lang="en-US" dirty="0"/>
              <a:t>In few places can you experience every stage of the water cycle at once. But there's magic in the Mendenhall Ice Caves, where water runs over rocks under blue ceilings inside a partially hollow glacier. </a:t>
            </a:r>
            <a:endParaRPr lang="en-US" dirty="0" smtClean="0"/>
          </a:p>
          <a:p>
            <a:r>
              <a:rPr lang="en-US" dirty="0" smtClean="0"/>
              <a:t>The </a:t>
            </a:r>
            <a:r>
              <a:rPr lang="en-US" dirty="0"/>
              <a:t>Mendenhall Glacier is a 12-mile-long glacier in the Mendenhall Valley, located only 12 miles from downtown Juneau in Southeast Alaska.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067944" y="1772816"/>
            <a:ext cx="4901617" cy="3271829"/>
          </a:xfrm>
        </p:spPr>
      </p:pic>
    </p:spTree>
    <p:extLst>
      <p:ext uri="{BB962C8B-B14F-4D97-AF65-F5344CB8AC3E}">
        <p14:creationId xmlns:p14="http://schemas.microsoft.com/office/powerpoint/2010/main" val="4278163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sv-SE" dirty="0"/>
              <a:t>Mendenhall ice caves in Alaska</a:t>
            </a:r>
            <a:endParaRPr lang="en-US" dirty="0"/>
          </a:p>
        </p:txBody>
      </p:sp>
      <p:sp>
        <p:nvSpPr>
          <p:cNvPr id="6" name="Content Placeholder 5"/>
          <p:cNvSpPr>
            <a:spLocks noGrp="1"/>
          </p:cNvSpPr>
          <p:nvPr>
            <p:ph sz="half" idx="1"/>
          </p:nvPr>
        </p:nvSpPr>
        <p:spPr>
          <a:xfrm>
            <a:off x="107504" y="1628800"/>
            <a:ext cx="3384376" cy="5040560"/>
          </a:xfrm>
        </p:spPr>
        <p:txBody>
          <a:bodyPr>
            <a:normAutofit fontScale="92500" lnSpcReduction="20000"/>
          </a:bodyPr>
          <a:lstStyle/>
          <a:p>
            <a:r>
              <a:rPr lang="en-US" dirty="0"/>
              <a:t>Over the past year, researchers have noticed strange ancient trees standing upright in the ice caves. Turns out that as it recedes, the glacier is unearthing forests which have been frozen for the last 1,000 years or so.</a:t>
            </a:r>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806763" y="3933056"/>
            <a:ext cx="5233628" cy="2706652"/>
          </a:xfr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2402" y="1700808"/>
            <a:ext cx="5244094" cy="2808312"/>
          </a:xfrm>
          <a:prstGeom prst="rect">
            <a:avLst/>
          </a:prstGeom>
        </p:spPr>
      </p:pic>
    </p:spTree>
    <p:extLst>
      <p:ext uri="{BB962C8B-B14F-4D97-AF65-F5344CB8AC3E}">
        <p14:creationId xmlns:p14="http://schemas.microsoft.com/office/powerpoint/2010/main" val="341895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northern lights</a:t>
            </a:r>
          </a:p>
        </p:txBody>
      </p:sp>
      <p:sp>
        <p:nvSpPr>
          <p:cNvPr id="3" name="Content Placeholder 2"/>
          <p:cNvSpPr>
            <a:spLocks noGrp="1"/>
          </p:cNvSpPr>
          <p:nvPr>
            <p:ph sz="half" idx="1"/>
          </p:nvPr>
        </p:nvSpPr>
        <p:spPr>
          <a:xfrm>
            <a:off x="-108520" y="1700808"/>
            <a:ext cx="3024336" cy="4407408"/>
          </a:xfrm>
        </p:spPr>
        <p:txBody>
          <a:bodyPr>
            <a:normAutofit fontScale="85000" lnSpcReduction="20000"/>
          </a:bodyPr>
          <a:lstStyle/>
          <a:p>
            <a:r>
              <a:rPr lang="en-US" dirty="0"/>
              <a:t>Alaska is one of the best places on earth to see the northern lights – colorful bands of light that dance in the dark night sky. Travelers from all over the world come to Alaska each winter to see this stunning </a:t>
            </a:r>
            <a:r>
              <a:rPr lang="en-US" dirty="0" smtClean="0"/>
              <a:t>display.</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059832" y="1700808"/>
            <a:ext cx="5920071" cy="3672408"/>
          </a:xfrm>
        </p:spPr>
      </p:pic>
    </p:spTree>
    <p:extLst>
      <p:ext uri="{BB962C8B-B14F-4D97-AF65-F5344CB8AC3E}">
        <p14:creationId xmlns:p14="http://schemas.microsoft.com/office/powerpoint/2010/main" val="582379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northern lights</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9513" y="1700808"/>
            <a:ext cx="3744416" cy="2808312"/>
          </a:xfrm>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923928" y="1700808"/>
            <a:ext cx="4939346" cy="3292897"/>
          </a:xfrm>
        </p:spPr>
      </p:pic>
      <p:pic>
        <p:nvPicPr>
          <p:cNvPr id="4099" name="Picture 3" descr="D:\Alaska\northern-lights-alaska-us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509120"/>
            <a:ext cx="8712968" cy="2186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926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4294967295"/>
          </p:nvPr>
        </p:nvSpPr>
        <p:spPr>
          <a:xfrm>
            <a:off x="179513" y="332656"/>
            <a:ext cx="3869810" cy="6120680"/>
          </a:xfrm>
        </p:spPr>
        <p:style>
          <a:lnRef idx="2">
            <a:schemeClr val="accent2"/>
          </a:lnRef>
          <a:fillRef idx="1">
            <a:schemeClr val="lt1"/>
          </a:fillRef>
          <a:effectRef idx="0">
            <a:schemeClr val="accent2"/>
          </a:effectRef>
          <a:fontRef idx="minor">
            <a:schemeClr val="dk1"/>
          </a:fontRef>
        </p:style>
        <p:txBody>
          <a:bodyPr>
            <a:normAutofit/>
          </a:bodyPr>
          <a:lstStyle/>
          <a:p>
            <a:r>
              <a:rPr lang="en-US" b="1" dirty="0"/>
              <a:t>Alaska is one of the most beautiful </a:t>
            </a:r>
            <a:r>
              <a:rPr lang="en-US" b="1" dirty="0" smtClean="0"/>
              <a:t>places in the world</a:t>
            </a:r>
            <a:r>
              <a:rPr lang="en-US" dirty="0" smtClean="0"/>
              <a:t>. </a:t>
            </a:r>
            <a:r>
              <a:rPr lang="en-US" b="1" dirty="0"/>
              <a:t>It is very expensive and isolated place. It is very famous among tourists.</a:t>
            </a:r>
            <a:r>
              <a:rPr lang="en-US" dirty="0"/>
              <a:t> </a:t>
            </a:r>
            <a:r>
              <a:rPr lang="en-US" b="1" dirty="0" smtClean="0">
                <a:solidFill>
                  <a:schemeClr val="accent1">
                    <a:lumMod val="75000"/>
                  </a:schemeClr>
                </a:solidFill>
              </a:rPr>
              <a:t>There </a:t>
            </a:r>
            <a:r>
              <a:rPr lang="en-US" b="1" dirty="0">
                <a:solidFill>
                  <a:schemeClr val="accent1">
                    <a:lumMod val="75000"/>
                  </a:schemeClr>
                </a:solidFill>
              </a:rPr>
              <a:t>are many places in this world with the spectacular and awe-inspiring beauty. Alaska is considered most </a:t>
            </a:r>
            <a:r>
              <a:rPr lang="en-US" b="1" dirty="0" smtClean="0">
                <a:solidFill>
                  <a:schemeClr val="accent1">
                    <a:lumMod val="75000"/>
                  </a:schemeClr>
                </a:solidFill>
              </a:rPr>
              <a:t>wonderful place.</a:t>
            </a:r>
            <a:endParaRPr lang="en-US" b="1" dirty="0">
              <a:solidFill>
                <a:schemeClr val="accent1">
                  <a:lumMod val="75000"/>
                </a:schemeClr>
              </a:solidFill>
            </a:endParaRPr>
          </a:p>
        </p:txBody>
      </p:sp>
      <p:pic>
        <p:nvPicPr>
          <p:cNvPr id="10" name="Content Placeholder 9"/>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4211960" y="260648"/>
            <a:ext cx="4777153" cy="6165304"/>
          </a:xfrm>
        </p:spPr>
      </p:pic>
    </p:spTree>
    <p:extLst>
      <p:ext uri="{BB962C8B-B14F-4D97-AF65-F5344CB8AC3E}">
        <p14:creationId xmlns:p14="http://schemas.microsoft.com/office/powerpoint/2010/main" val="3767190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Alaska</a:t>
            </a:r>
            <a:endParaRPr lang="en-US"/>
          </a:p>
        </p:txBody>
      </p:sp>
      <p:sp>
        <p:nvSpPr>
          <p:cNvPr id="3" name="Content Placeholder 2"/>
          <p:cNvSpPr>
            <a:spLocks noGrp="1"/>
          </p:cNvSpPr>
          <p:nvPr>
            <p:ph sz="half" idx="1"/>
          </p:nvPr>
        </p:nvSpPr>
        <p:spPr>
          <a:xfrm>
            <a:off x="-108520" y="1664256"/>
            <a:ext cx="4038600" cy="4933096"/>
          </a:xfrm>
        </p:spPr>
        <p:txBody>
          <a:bodyPr>
            <a:normAutofit fontScale="85000" lnSpcReduction="10000"/>
          </a:bodyPr>
          <a:lstStyle/>
          <a:p>
            <a:r>
              <a:rPr lang="en-US" dirty="0"/>
              <a:t>Alaska is the largest state in the United States in land area at 663,268 square miles. Counting territorial waters, Alaska is larger than the combined area of the next three largest states: Texas, California, and Montana. It is also larger than the combined area of the 22 smallest U.S. states.</a:t>
            </a:r>
          </a:p>
        </p:txBody>
      </p:sp>
      <p:pic>
        <p:nvPicPr>
          <p:cNvPr id="1026" name="Picture 2" descr="D:\Alaska\alask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1628800"/>
            <a:ext cx="5112568" cy="3845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4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Alaska natives, </a:t>
            </a:r>
            <a:r>
              <a:rPr lang="en-US" dirty="0" smtClean="0"/>
              <a:t>languages</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a:t>Numerous indigenous peoples occupied Alaska for thousands of years before the arrival of European peoples </a:t>
            </a:r>
            <a:r>
              <a:rPr lang="en-US" dirty="0" smtClean="0"/>
              <a:t>to </a:t>
            </a:r>
            <a:r>
              <a:rPr lang="en-US" dirty="0"/>
              <a:t>the area. </a:t>
            </a:r>
            <a:endParaRPr lang="en-US" dirty="0" smtClean="0"/>
          </a:p>
          <a:p>
            <a:r>
              <a:rPr lang="en-US" dirty="0"/>
              <a:t>According to the 2011 American Community Survey, 82.4% of people over the age of five speak only English at home. About 3.5% speak Spanish at home. About 2.2% speak another Indo-European language at home and about 4.3% speak an Asian language at home</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436096" y="1628800"/>
            <a:ext cx="3417714" cy="5026049"/>
          </a:xfrm>
        </p:spPr>
      </p:pic>
    </p:spTree>
    <p:extLst>
      <p:ext uri="{BB962C8B-B14F-4D97-AF65-F5344CB8AC3E}">
        <p14:creationId xmlns:p14="http://schemas.microsoft.com/office/powerpoint/2010/main" val="3940810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a:t>
            </a:r>
            <a:endParaRPr lang="en-US" dirty="0"/>
          </a:p>
        </p:txBody>
      </p:sp>
      <p:sp>
        <p:nvSpPr>
          <p:cNvPr id="3" name="Content Placeholder 2"/>
          <p:cNvSpPr>
            <a:spLocks noGrp="1"/>
          </p:cNvSpPr>
          <p:nvPr>
            <p:ph sz="half" idx="1"/>
          </p:nvPr>
        </p:nvSpPr>
        <p:spPr>
          <a:xfrm>
            <a:off x="251520" y="1700808"/>
            <a:ext cx="4464496" cy="4968552"/>
          </a:xfrm>
        </p:spPr>
        <p:txBody>
          <a:bodyPr>
            <a:normAutofit fontScale="85000" lnSpcReduction="20000"/>
          </a:bodyPr>
          <a:lstStyle/>
          <a:p>
            <a:r>
              <a:rPr lang="en-US" dirty="0"/>
              <a:t>According to statistics collected by the Association of Religion Data Archives from 2010, about 34% of Alaska residents were members of religious congregations. 100,960 people identified as Evangelical Protestants, 50,866 as Roman Catholic, and 32,550 as mainline </a:t>
            </a:r>
            <a:r>
              <a:rPr lang="en-US" dirty="0" smtClean="0"/>
              <a:t>Protestants. Roughly </a:t>
            </a:r>
            <a:r>
              <a:rPr lang="en-US" dirty="0"/>
              <a:t>4% are Mormon, 0.5% are Jewish, 1% are Muslim, 0.5% are Buddhist, and 0.5% are Hindu.</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76056" y="1700808"/>
            <a:ext cx="3240360" cy="4682601"/>
          </a:xfrm>
        </p:spPr>
      </p:pic>
    </p:spTree>
    <p:extLst>
      <p:ext uri="{BB962C8B-B14F-4D97-AF65-F5344CB8AC3E}">
        <p14:creationId xmlns:p14="http://schemas.microsoft.com/office/powerpoint/2010/main" val="3397663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Iditarod Trail Sled Dog Race</a:t>
            </a:r>
          </a:p>
        </p:txBody>
      </p:sp>
      <p:sp>
        <p:nvSpPr>
          <p:cNvPr id="3" name="Content Placeholder 2"/>
          <p:cNvSpPr>
            <a:spLocks noGrp="1"/>
          </p:cNvSpPr>
          <p:nvPr>
            <p:ph sz="half" idx="1"/>
          </p:nvPr>
        </p:nvSpPr>
        <p:spPr>
          <a:xfrm>
            <a:off x="179512" y="1700808"/>
            <a:ext cx="4038600" cy="4407408"/>
          </a:xfrm>
        </p:spPr>
        <p:txBody>
          <a:bodyPr/>
          <a:lstStyle/>
          <a:p>
            <a:r>
              <a:rPr lang="en-US" dirty="0"/>
              <a:t>Some of Alaska's popular annual events are the Iditarod Trail Sled Dog Race that starts in Anchorage and ends in </a:t>
            </a:r>
            <a:r>
              <a:rPr lang="en-US" dirty="0" smtClean="0"/>
              <a:t>Nome.</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235354" y="1988840"/>
            <a:ext cx="4730454" cy="3240360"/>
          </a:xfrm>
        </p:spPr>
      </p:pic>
    </p:spTree>
    <p:extLst>
      <p:ext uri="{BB962C8B-B14F-4D97-AF65-F5344CB8AC3E}">
        <p14:creationId xmlns:p14="http://schemas.microsoft.com/office/powerpoint/2010/main" val="323675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60672" cy="1039427"/>
          </a:xfrm>
        </p:spPr>
        <p:txBody>
          <a:bodyPr>
            <a:normAutofit fontScale="90000"/>
          </a:bodyPr>
          <a:lstStyle/>
          <a:p>
            <a:r>
              <a:rPr lang="en-US" dirty="0"/>
              <a:t>The wildlife of Alaska is diverse and abundant.</a:t>
            </a:r>
            <a:br>
              <a:rPr lang="en-US" dirty="0"/>
            </a:br>
            <a:endParaRPr lang="en-US" dirty="0"/>
          </a:p>
        </p:txBody>
      </p:sp>
      <p:sp>
        <p:nvSpPr>
          <p:cNvPr id="3" name="Content Placeholder 2"/>
          <p:cNvSpPr>
            <a:spLocks noGrp="1"/>
          </p:cNvSpPr>
          <p:nvPr>
            <p:ph sz="half" idx="1"/>
          </p:nvPr>
        </p:nvSpPr>
        <p:spPr>
          <a:xfrm>
            <a:off x="0" y="1700808"/>
            <a:ext cx="4038600" cy="4680520"/>
          </a:xfrm>
        </p:spPr>
        <p:txBody>
          <a:bodyPr>
            <a:normAutofit fontScale="92500" lnSpcReduction="20000"/>
          </a:bodyPr>
          <a:lstStyle/>
          <a:p>
            <a:r>
              <a:rPr lang="en-US" dirty="0" smtClean="0"/>
              <a:t>Alaska </a:t>
            </a:r>
            <a:r>
              <a:rPr lang="en-US" dirty="0"/>
              <a:t>contains about 98% of the U.S. brown bear population and 70% of the total North American population</a:t>
            </a:r>
            <a:r>
              <a:rPr lang="en-US" dirty="0" smtClean="0"/>
              <a:t>.</a:t>
            </a:r>
          </a:p>
          <a:p>
            <a:r>
              <a:rPr lang="en-US" dirty="0"/>
              <a:t>The black bear is much smaller than the brown bear. They are found in larger numbers on the mainland of Alaska</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779912" y="1628800"/>
            <a:ext cx="5138754" cy="2880320"/>
          </a:xfrm>
        </p:spPr>
      </p:pic>
    </p:spTree>
    <p:extLst>
      <p:ext uri="{BB962C8B-B14F-4D97-AF65-F5344CB8AC3E}">
        <p14:creationId xmlns:p14="http://schemas.microsoft.com/office/powerpoint/2010/main" val="3877275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polar bear </a:t>
            </a:r>
          </a:p>
        </p:txBody>
      </p:sp>
      <p:sp>
        <p:nvSpPr>
          <p:cNvPr id="3" name="Content Placeholder 2"/>
          <p:cNvSpPr>
            <a:spLocks noGrp="1"/>
          </p:cNvSpPr>
          <p:nvPr>
            <p:ph sz="half" idx="1"/>
          </p:nvPr>
        </p:nvSpPr>
        <p:spPr>
          <a:xfrm>
            <a:off x="13914" y="1844824"/>
            <a:ext cx="3312368" cy="3600400"/>
          </a:xfrm>
        </p:spPr>
        <p:txBody>
          <a:bodyPr/>
          <a:lstStyle/>
          <a:p>
            <a:r>
              <a:rPr lang="en-US" dirty="0"/>
              <a:t>Alaska's polar bear populations are concentrated along its Arctic </a:t>
            </a:r>
            <a:r>
              <a:rPr lang="en-US" dirty="0" smtClean="0"/>
              <a:t>coastlines.</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563888" y="1628800"/>
            <a:ext cx="5325208" cy="4265854"/>
          </a:xfrm>
        </p:spPr>
      </p:pic>
    </p:spTree>
    <p:extLst>
      <p:ext uri="{BB962C8B-B14F-4D97-AF65-F5344CB8AC3E}">
        <p14:creationId xmlns:p14="http://schemas.microsoft.com/office/powerpoint/2010/main" val="1578224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Caribou</a:t>
            </a:r>
          </a:p>
        </p:txBody>
      </p:sp>
      <p:sp>
        <p:nvSpPr>
          <p:cNvPr id="3" name="Content Placeholder 2"/>
          <p:cNvSpPr>
            <a:spLocks noGrp="1"/>
          </p:cNvSpPr>
          <p:nvPr>
            <p:ph sz="half" idx="1"/>
          </p:nvPr>
        </p:nvSpPr>
        <p:spPr>
          <a:xfrm>
            <a:off x="107504" y="1700808"/>
            <a:ext cx="3816424" cy="5040560"/>
          </a:xfrm>
        </p:spPr>
        <p:txBody>
          <a:bodyPr>
            <a:normAutofit fontScale="70000" lnSpcReduction="20000"/>
          </a:bodyPr>
          <a:lstStyle/>
          <a:p>
            <a:r>
              <a:rPr lang="en-US" dirty="0"/>
              <a:t>Alaska is home to the Rangifer </a:t>
            </a:r>
            <a:r>
              <a:rPr lang="en-US" dirty="0" err="1"/>
              <a:t>tarandus</a:t>
            </a:r>
            <a:r>
              <a:rPr lang="en-US" dirty="0"/>
              <a:t> </a:t>
            </a:r>
            <a:r>
              <a:rPr lang="en-US" dirty="0" err="1"/>
              <a:t>granti</a:t>
            </a:r>
            <a:r>
              <a:rPr lang="en-US" dirty="0"/>
              <a:t> subspecies of </a:t>
            </a:r>
            <a:r>
              <a:rPr lang="en-US" dirty="0" smtClean="0"/>
              <a:t>caribou. Caribou </a:t>
            </a:r>
            <a:r>
              <a:rPr lang="en-US" dirty="0"/>
              <a:t>in Alaska generally are found in tundra and mountain regions, where there are few trees. However, many herds spend the winter months in the boreal forest areas. Caribou are large-scale migratory animals and have been known to travel up to 50 miles (80 km) a day. The migratory activities of caribou are usually driven by weather conditions and food availability.</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23928" y="1700808"/>
            <a:ext cx="5057052" cy="3312368"/>
          </a:xfrm>
        </p:spPr>
      </p:pic>
    </p:spTree>
    <p:extLst>
      <p:ext uri="{BB962C8B-B14F-4D97-AF65-F5344CB8AC3E}">
        <p14:creationId xmlns:p14="http://schemas.microsoft.com/office/powerpoint/2010/main" val="3652781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04403"/>
          </a:xfrm>
        </p:spPr>
        <p:txBody>
          <a:bodyPr/>
          <a:lstStyle/>
          <a:p>
            <a:r>
              <a:rPr lang="en-US" dirty="0" smtClean="0"/>
              <a:t>Birds</a:t>
            </a:r>
            <a:endParaRPr lang="en-US" dirty="0"/>
          </a:p>
        </p:txBody>
      </p:sp>
      <p:sp>
        <p:nvSpPr>
          <p:cNvPr id="3" name="Content Placeholder 2"/>
          <p:cNvSpPr>
            <a:spLocks noGrp="1"/>
          </p:cNvSpPr>
          <p:nvPr>
            <p:ph sz="half" idx="1"/>
          </p:nvPr>
        </p:nvSpPr>
        <p:spPr>
          <a:xfrm>
            <a:off x="426128" y="1719071"/>
            <a:ext cx="8466352" cy="629809"/>
          </a:xfrm>
        </p:spPr>
        <p:txBody>
          <a:bodyPr>
            <a:normAutofit/>
          </a:bodyPr>
          <a:lstStyle/>
          <a:p>
            <a:r>
              <a:rPr lang="en-US" dirty="0"/>
              <a:t>Hundreds of species of birds inhabit Alaska</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390256" y="2219466"/>
            <a:ext cx="4515232" cy="1346200"/>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3565666"/>
            <a:ext cx="3901440" cy="226771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0223" y="2195858"/>
            <a:ext cx="2573825" cy="362851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508" y="2195858"/>
            <a:ext cx="2425013" cy="3637520"/>
          </a:xfrm>
          <a:prstGeom prst="rect">
            <a:avLst/>
          </a:prstGeom>
        </p:spPr>
      </p:pic>
    </p:spTree>
    <p:extLst>
      <p:ext uri="{BB962C8B-B14F-4D97-AF65-F5344CB8AC3E}">
        <p14:creationId xmlns:p14="http://schemas.microsoft.com/office/powerpoint/2010/main" val="19491790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294</TotalTime>
  <Words>597</Words>
  <Application>Microsoft Office PowerPoint</Application>
  <PresentationFormat>On-screen Show (4:3)</PresentationFormat>
  <Paragraphs>28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Apothecary</vt:lpstr>
      <vt:lpstr>Alaska</vt:lpstr>
      <vt:lpstr>Alaska</vt:lpstr>
      <vt:lpstr>Alaska natives, languages</vt:lpstr>
      <vt:lpstr>Religion</vt:lpstr>
      <vt:lpstr>Iditarod Trail Sled Dog Race</vt:lpstr>
      <vt:lpstr>The wildlife of Alaska is diverse and abundant. </vt:lpstr>
      <vt:lpstr>polar bear </vt:lpstr>
      <vt:lpstr>Caribou</vt:lpstr>
      <vt:lpstr>Birds</vt:lpstr>
      <vt:lpstr>Mendenhall ice caves in Alaska</vt:lpstr>
      <vt:lpstr>Mendenhall ice caves in Alaska</vt:lpstr>
      <vt:lpstr>northern lights</vt:lpstr>
      <vt:lpstr>northern lights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Elena Vasylenko</dc:creator>
  <cp:lastModifiedBy>Elena Vasylenko</cp:lastModifiedBy>
  <cp:revision>12</cp:revision>
  <dcterms:created xsi:type="dcterms:W3CDTF">2014-12-13T10:40:20Z</dcterms:created>
  <dcterms:modified xsi:type="dcterms:W3CDTF">2015-02-10T17:26:06Z</dcterms:modified>
</cp:coreProperties>
</file>