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8" r:id="rId8"/>
    <p:sldId id="269" r:id="rId9"/>
    <p:sldId id="267" r:id="rId10"/>
    <p:sldId id="264" r:id="rId11"/>
    <p:sldId id="270" r:id="rId12"/>
    <p:sldId id="265" r:id="rId13"/>
    <p:sldId id="266" r:id="rId14"/>
    <p:sldId id="263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20"/>
    <p:restoredTop sz="94660"/>
  </p:normalViewPr>
  <p:slideViewPr>
    <p:cSldViewPr>
      <p:cViewPr>
        <p:scale>
          <a:sx n="50" d="100"/>
          <a:sy n="50" d="100"/>
        </p:scale>
        <p:origin x="312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013176"/>
            <a:ext cx="8077200" cy="1673352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err="1" smtClean="0">
                <a:solidFill>
                  <a:srgbClr val="7030A0"/>
                </a:solidFill>
              </a:rPr>
              <a:t>ПОДГОТОВИЛа</a:t>
            </a:r>
            <a:r>
              <a:rPr lang="ru-RU" sz="2000" dirty="0" smtClean="0">
                <a:solidFill>
                  <a:srgbClr val="7030A0"/>
                </a:solidFill>
              </a:rPr>
              <a:t>: Воронкова В</a:t>
            </a:r>
            <a:r>
              <a:rPr lang="uk-UA" sz="2000" dirty="0" err="1" smtClean="0">
                <a:solidFill>
                  <a:srgbClr val="7030A0"/>
                </a:solidFill>
              </a:rPr>
              <a:t>ікторія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2069" y="260648"/>
            <a:ext cx="1880643" cy="923330"/>
          </a:xfrm>
          <a:prstGeom prst="rect">
            <a:avLst/>
          </a:prstGeom>
          <a:noFill/>
          <a:effectLst>
            <a:glow rad="1905000">
              <a:schemeClr val="accent4">
                <a:satMod val="175000"/>
                <a:alpha val="0"/>
              </a:schemeClr>
            </a:glow>
            <a:softEdge rad="12700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92D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ГОТЫ</a:t>
            </a:r>
            <a:endParaRPr lang="ru-RU" sz="5400" b="1" cap="none" spc="0" dirty="0">
              <a:ln>
                <a:prstDash val="solid"/>
              </a:ln>
              <a:solidFill>
                <a:srgbClr val="92D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" name="Picture 6" descr="http://basik.ru/images/3498/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848" y="1268760"/>
            <a:ext cx="2788912" cy="3857652"/>
          </a:xfrm>
          <a:prstGeom prst="rect">
            <a:avLst/>
          </a:prstGeom>
          <a:noFill/>
        </p:spPr>
      </p:pic>
      <p:pic>
        <p:nvPicPr>
          <p:cNvPr id="7" name="Picture 8" descr="http://4.bp.blogspot.com/-RnVK5-JYZPQ/TspOeD-W86I/AAAAAAAACaY/49UZNvgCScY/s1600/0931ea81e2e89640f41008be973e3ab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663" y="2348880"/>
            <a:ext cx="2357454" cy="3862041"/>
          </a:xfrm>
          <a:prstGeom prst="rect">
            <a:avLst/>
          </a:prstGeom>
          <a:noFill/>
        </p:spPr>
      </p:pic>
      <p:pic>
        <p:nvPicPr>
          <p:cNvPr id="8" name="Picture 10" descr="http://nevsedoma.com.ua/images/2009/93/3/Goths_17.jpg"/>
          <p:cNvPicPr>
            <a:picLocks noChangeAspect="1" noChangeArrowheads="1"/>
          </p:cNvPicPr>
          <p:nvPr/>
        </p:nvPicPr>
        <p:blipFill>
          <a:blip r:embed="rId4"/>
          <a:srcRect l="5291" t="2268" r="4535" b="3402"/>
          <a:stretch>
            <a:fillRect/>
          </a:stretch>
        </p:blipFill>
        <p:spPr bwMode="auto">
          <a:xfrm>
            <a:off x="6381158" y="0"/>
            <a:ext cx="2762842" cy="3853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5259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8823">
        <p14:flythrough/>
      </p:transition>
    </mc:Choice>
    <mc:Fallback>
      <p:transition spd="slow" advTm="88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3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3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624735"/>
          </a:xfrm>
        </p:spPr>
        <p:txBody>
          <a:bodyPr/>
          <a:lstStyle/>
          <a:p>
            <a:pPr marL="118872" indent="0">
              <a:buNone/>
            </a:pPr>
            <a:r>
              <a:rPr lang="ru-RU" b="1" dirty="0" smtClean="0">
                <a:solidFill>
                  <a:srgbClr val="00B0F0"/>
                </a:solidFill>
              </a:rPr>
              <a:t>АНТИКВАРНЫЕ ГОТЫ</a:t>
            </a:r>
          </a:p>
          <a:p>
            <a:pPr marL="118872" indent="0">
              <a:buNone/>
            </a:pPr>
            <a:r>
              <a:rPr lang="ru-RU" sz="2400" dirty="0">
                <a:solidFill>
                  <a:srgbClr val="00B0F0"/>
                </a:solidFill>
              </a:rPr>
              <a:t>имеются в виду </a:t>
            </a:r>
            <a:r>
              <a:rPr lang="ru-RU" sz="2400" b="1" dirty="0" smtClean="0">
                <a:solidFill>
                  <a:srgbClr val="00B0F0"/>
                </a:solidFill>
              </a:rPr>
              <a:t>готы </a:t>
            </a:r>
            <a:r>
              <a:rPr lang="ru-RU" sz="2400" dirty="0" smtClean="0">
                <a:solidFill>
                  <a:srgbClr val="00B0F0"/>
                </a:solidFill>
              </a:rPr>
              <a:t>отдающие </a:t>
            </a:r>
            <a:r>
              <a:rPr lang="ru-RU" sz="2400" dirty="0">
                <a:solidFill>
                  <a:srgbClr val="00B0F0"/>
                </a:solidFill>
              </a:rPr>
              <a:t>в имидже предпочтение стилю определенных исторических эпох — в целом это один из наиболее эффектных и красивых готических стилей.</a:t>
            </a:r>
          </a:p>
        </p:txBody>
      </p:sp>
      <p:pic>
        <p:nvPicPr>
          <p:cNvPr id="7170" name="Picture 2" descr="http://stat19.privet.ru/lr/0b13860a31e9f41dc3e1a534af5e3ef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4355976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media.vorotila.ru/ru/items/t1@4dbb5be2-822d-4504-b76e-c9813a874d66/Goticheskiy-makiyazh--holodnaya-ekstravagantno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99456"/>
            <a:ext cx="438509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988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2260">
        <p14:prism/>
      </p:transition>
    </mc:Choice>
    <mc:Fallback>
      <p:transition spd="slow" advTm="122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6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6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4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4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hitby Goth 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-8359"/>
            <a:ext cx="5508104" cy="686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Фестиваль Whitby Gothic Weekend. ФОТО Фото - Кадры из жизни Mignews.com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67"/>
            <a:ext cx="3635896" cy="683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997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8048">
        <p14:doors dir="vert"/>
      </p:transition>
    </mc:Choice>
    <mc:Fallback>
      <p:transition spd="slow" advTm="80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1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1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9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9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624735"/>
          </a:xfrm>
        </p:spPr>
        <p:txBody>
          <a:bodyPr/>
          <a:lstStyle/>
          <a:p>
            <a:pPr marL="118872" indent="0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Кибер</a:t>
            </a:r>
            <a:r>
              <a:rPr lang="ru-RU" b="1" dirty="0" smtClean="0">
                <a:solidFill>
                  <a:srgbClr val="FF0000"/>
                </a:solidFill>
              </a:rPr>
              <a:t>-готы</a:t>
            </a:r>
          </a:p>
          <a:p>
            <a:pPr marL="118872" indent="0">
              <a:buNone/>
            </a:pPr>
            <a:r>
              <a:rPr lang="ru-RU" dirty="0">
                <a:solidFill>
                  <a:srgbClr val="FF0000"/>
                </a:solidFill>
              </a:rPr>
              <a:t>субкультура, образованная в начале 90-х </a:t>
            </a:r>
            <a:r>
              <a:rPr lang="ru-RU" dirty="0" smtClean="0">
                <a:solidFill>
                  <a:srgbClr val="FF0000"/>
                </a:solidFill>
              </a:rPr>
              <a:t>гг</a:t>
            </a:r>
            <a:r>
              <a:rPr lang="ru-RU" dirty="0">
                <a:solidFill>
                  <a:srgbClr val="FF0000"/>
                </a:solidFill>
              </a:rPr>
              <a:t>. Строго говоря, от готов у них осталось только название </a:t>
            </a:r>
            <a:r>
              <a:rPr lang="ru-RU" dirty="0" smtClean="0">
                <a:solidFill>
                  <a:srgbClr val="FF0000"/>
                </a:solidFill>
              </a:rPr>
              <a:t>и </a:t>
            </a:r>
            <a:r>
              <a:rPr lang="ru-RU" dirty="0">
                <a:solidFill>
                  <a:srgbClr val="FF0000"/>
                </a:solidFill>
              </a:rPr>
              <a:t>некоторые </a:t>
            </a:r>
            <a:r>
              <a:rPr lang="ru-RU" dirty="0" smtClean="0">
                <a:solidFill>
                  <a:srgbClr val="FF0000"/>
                </a:solidFill>
              </a:rPr>
              <a:t>идейные </a:t>
            </a:r>
            <a:r>
              <a:rPr lang="ru-RU" dirty="0">
                <a:solidFill>
                  <a:srgbClr val="FF0000"/>
                </a:solidFill>
              </a:rPr>
              <a:t>моменты 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marL="118872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4248472" cy="435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s://pp.vk.me/c621228/v621228540/dd96/BRvZMeBgPA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4286250" cy="435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874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3612">
        <p14:prism isInverted="1"/>
      </p:transition>
    </mc:Choice>
    <mc:Fallback>
      <p:transition spd="slow" advTm="136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333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37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28" tmFilter="0, 0; 0.125,0.2665; 0.25,0.4; 0.375,0.465; 0.5,0.5;  0.625,0.535; 0.75,0.6; 0.875,0.7335; 1,1">
                                          <p:stCondLst>
                                            <p:cond delay="122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14" tmFilter="0, 0; 0.125,0.2665; 0.25,0.4; 0.375,0.465; 0.5,0.5;  0.625,0.535; 0.75,0.6; 0.875,0.7335; 1,1">
                                          <p:stCondLst>
                                            <p:cond delay="244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3" tmFilter="0, 0; 0.125,0.2665; 0.25,0.4; 0.375,0.465; 0.5,0.5;  0.625,0.535; 0.75,0.6; 0.875,0.7335; 1,1">
                                          <p:stCondLst>
                                            <p:cond delay="30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48">
                                          <p:stCondLst>
                                            <p:cond delay="120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307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48">
                                          <p:stCondLst>
                                            <p:cond delay="2427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307" decel="50000">
                                          <p:stCondLst>
                                            <p:cond delay="2475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48">
                                          <p:stCondLst>
                                            <p:cond delay="30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307" decel="50000">
                                          <p:stCondLst>
                                            <p:cond delay="308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48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307" decel="50000">
                                          <p:stCondLst>
                                            <p:cond delay="3393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2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46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461" tmFilter="0, 0; 0.125,0.2665; 0.25,0.4; 0.375,0.465; 0.5,0.5;  0.625,0.535; 0.75,0.6; 0.875,0.7335; 1,1">
                                          <p:stCondLst>
                                            <p:cond delay="1461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30" tmFilter="0, 0; 0.125,0.2665; 0.25,0.4; 0.375,0.465; 0.5,0.5;  0.625,0.535; 0.75,0.6; 0.875,0.7335; 1,1">
                                          <p:stCondLst>
                                            <p:cond delay="2913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61" tmFilter="0, 0; 0.125,0.2665; 0.25,0.4; 0.375,0.465; 0.5,0.5;  0.625,0.535; 0.75,0.6; 0.875,0.7335; 1,1">
                                          <p:stCondLst>
                                            <p:cond delay="3643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57">
                                          <p:stCondLst>
                                            <p:cond delay="143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365" decel="50000">
                                          <p:stCondLst>
                                            <p:cond delay="1487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57">
                                          <p:stCondLst>
                                            <p:cond delay="288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365" decel="50000">
                                          <p:stCondLst>
                                            <p:cond delay="294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57">
                                          <p:stCondLst>
                                            <p:cond delay="36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365" decel="50000">
                                          <p:stCondLst>
                                            <p:cond delay="367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57">
                                          <p:stCondLst>
                                            <p:cond delay="397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365" decel="50000">
                                          <p:stCondLst>
                                            <p:cond delay="4035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624735"/>
          </a:xfrm>
        </p:spPr>
        <p:txBody>
          <a:bodyPr/>
          <a:lstStyle/>
          <a:p>
            <a:pPr marL="118872" indent="0">
              <a:buNone/>
            </a:pPr>
            <a:r>
              <a:rPr lang="ru-RU" b="1" dirty="0" smtClean="0">
                <a:solidFill>
                  <a:srgbClr val="00B0F0"/>
                </a:solidFill>
              </a:rPr>
              <a:t>Панк-готы</a:t>
            </a:r>
            <a:endParaRPr lang="ru-RU" dirty="0" smtClean="0">
              <a:solidFill>
                <a:srgbClr val="00B0F0"/>
              </a:solidFill>
            </a:endParaRPr>
          </a:p>
          <a:p>
            <a:pPr marL="118872" indent="0">
              <a:buNone/>
            </a:pPr>
            <a:r>
              <a:rPr lang="ru-RU" dirty="0" smtClean="0">
                <a:solidFill>
                  <a:srgbClr val="00B0F0"/>
                </a:solidFill>
              </a:rPr>
              <a:t>Внешне</a:t>
            </a:r>
            <a:r>
              <a:rPr lang="ru-RU" dirty="0">
                <a:solidFill>
                  <a:srgbClr val="00B0F0"/>
                </a:solidFill>
              </a:rPr>
              <a:t> напоминают обычных панков в черной одежде. Используется вся панковская атрибутика, но в </a:t>
            </a:r>
            <a:r>
              <a:rPr lang="ru-RU" dirty="0" smtClean="0">
                <a:solidFill>
                  <a:srgbClr val="00B0F0"/>
                </a:solidFill>
              </a:rPr>
              <a:t>более утонченном</a:t>
            </a:r>
            <a:r>
              <a:rPr lang="ru-RU" dirty="0">
                <a:solidFill>
                  <a:srgbClr val="00B0F0"/>
                </a:solidFill>
              </a:rPr>
              <a:t> и мрачном виде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</a:p>
          <a:p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08" y="2204864"/>
            <a:ext cx="2514067" cy="438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://punk.org.ua/wp-content/uploads/2012/10/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04864"/>
            <a:ext cx="5904656" cy="43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093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1807">
        <p14:warp dir="in"/>
      </p:transition>
    </mc:Choice>
    <mc:Fallback>
      <p:transition spd="slow" advTm="118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9036496" cy="6624735"/>
          </a:xfrm>
        </p:spPr>
        <p:txBody>
          <a:bodyPr/>
          <a:lstStyle/>
          <a:p>
            <a:pPr marL="118872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СУБКУЛЬТУРА ГОТОВ – </a:t>
            </a:r>
            <a:r>
              <a:rPr lang="ru-RU" sz="2000" b="1" dirty="0" smtClean="0">
                <a:solidFill>
                  <a:srgbClr val="FF0000"/>
                </a:solidFill>
              </a:rPr>
              <a:t>ПРАКТИЧЕСКИ </a:t>
            </a:r>
            <a:r>
              <a:rPr lang="ru-RU" sz="2000" b="1" dirty="0">
                <a:solidFill>
                  <a:srgbClr val="FF0000"/>
                </a:solidFill>
              </a:rPr>
              <a:t>САМАЯ ЗАГАДОЧНАЯ И НЕОБЫЧНАЯ ИЗ ВСЕХ </a:t>
            </a:r>
            <a:r>
              <a:rPr lang="ru-RU" sz="2000" b="1" dirty="0" smtClean="0">
                <a:solidFill>
                  <a:srgbClr val="FF0000"/>
                </a:solidFill>
              </a:rPr>
              <a:t>СУЩЕСТВУЮЩИХ </a:t>
            </a:r>
            <a:r>
              <a:rPr lang="ru-RU" sz="2000" b="1" dirty="0">
                <a:solidFill>
                  <a:srgbClr val="FF0000"/>
                </a:solidFill>
              </a:rPr>
              <a:t>В НАШЕ ВРЕМЯ. </a:t>
            </a:r>
            <a:r>
              <a:rPr lang="ru-RU" sz="2000" b="1" dirty="0" smtClean="0">
                <a:solidFill>
                  <a:srgbClr val="FF0000"/>
                </a:solidFill>
              </a:rPr>
              <a:t>ГЛАВНОЕ </a:t>
            </a:r>
            <a:r>
              <a:rPr lang="ru-RU" sz="2000" b="1" dirty="0">
                <a:solidFill>
                  <a:srgbClr val="FF0000"/>
                </a:solidFill>
              </a:rPr>
              <a:t>ОТЛИЧИЕ ГОТА ОТ ОБЫЧНОГО  ЧЕЛОВЕКА-ЭТО ГОТИЧЕСКИЕ ЖИЗ- НЕННЫЕ ПРИНЦИПЫ, КОТОРЫЕ МОГУТ ПОКАЗАТЬСЯ БЕЗОБРАЗ- НЫМИ. ОДИН ИЗ НИХ, </a:t>
            </a:r>
            <a:r>
              <a:rPr lang="en-US" sz="2000" b="1" dirty="0">
                <a:solidFill>
                  <a:srgbClr val="FF0000"/>
                </a:solidFill>
              </a:rPr>
              <a:t>“CARPE DIEM”</a:t>
            </a:r>
            <a:r>
              <a:rPr lang="ru-RU" sz="2000" b="1" dirty="0">
                <a:solidFill>
                  <a:srgbClr val="FF0000"/>
                </a:solidFill>
              </a:rPr>
              <a:t>, ГЛАСИТ, ЧТО </a:t>
            </a:r>
            <a:r>
              <a:rPr lang="ru-RU" sz="2000" b="1" dirty="0" smtClean="0">
                <a:solidFill>
                  <a:srgbClr val="FF0000"/>
                </a:solidFill>
              </a:rPr>
              <a:t>СЕГОДНЯШНИЙ </a:t>
            </a:r>
            <a:r>
              <a:rPr lang="ru-RU" sz="2000" b="1" dirty="0">
                <a:solidFill>
                  <a:srgbClr val="FF0000"/>
                </a:solidFill>
              </a:rPr>
              <a:t>ДЕНЬ МОЖЕТ БЫТЬ </a:t>
            </a:r>
            <a:r>
              <a:rPr lang="ru-RU" sz="2000" b="1" dirty="0" smtClean="0">
                <a:solidFill>
                  <a:srgbClr val="FF0000"/>
                </a:solidFill>
              </a:rPr>
              <a:t>ПОСЛЕДНИМ </a:t>
            </a:r>
            <a:r>
              <a:rPr lang="ru-RU" sz="2000" b="1" dirty="0">
                <a:solidFill>
                  <a:srgbClr val="FF0000"/>
                </a:solidFill>
              </a:rPr>
              <a:t>В ЖИЗНИ, ПОЭТОМУ ПРОЖИТЬ ЕГО НУЖНО СООТВЕТСТВЕННО.</a:t>
            </a:r>
          </a:p>
          <a:p>
            <a:endParaRPr lang="ru-RU" dirty="0"/>
          </a:p>
        </p:txBody>
      </p:sp>
      <p:pic>
        <p:nvPicPr>
          <p:cNvPr id="6146" name="Picture 2" descr="http://cs311823.vk.me/v311823540/8ded/M4BbAaO7H7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39" y="2132856"/>
            <a:ext cx="423989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copypast.ru/fotografii/foto_prikoli/shokirujuwij_festival_v_lejpcige_/shokirujuwij_festival_v_lejpcige_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446" y="2492896"/>
            <a:ext cx="4500594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1918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6450">
        <p14:vortex dir="r"/>
      </p:transition>
    </mc:Choice>
    <mc:Fallback>
      <p:transition spd="slow" advTm="164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300" accel="5000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00" accel="5000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00" accel="5000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6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00" accel="5000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7999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marL="118872" indent="0">
              <a:buNone/>
            </a:pPr>
            <a:r>
              <a:rPr lang="ru-RU" dirty="0" smtClean="0"/>
              <a:t>                                   </a:t>
            </a:r>
            <a:r>
              <a:rPr lang="ru-RU" sz="4000" b="1" dirty="0" smtClean="0">
                <a:solidFill>
                  <a:srgbClr val="7030A0"/>
                </a:solidFill>
              </a:rPr>
              <a:t>Спасибо, что не уснули ;</a:t>
            </a:r>
            <a:r>
              <a:rPr lang="en-US" sz="4000" b="1" dirty="0" smtClean="0">
                <a:solidFill>
                  <a:srgbClr val="7030A0"/>
                </a:solidFill>
              </a:rPr>
              <a:t>)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75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6627">
        <p14:glitter pattern="hexagon"/>
      </p:transition>
    </mc:Choice>
    <mc:Fallback>
      <p:transition spd="slow" advTm="66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3"/>
            <a:ext cx="9001000" cy="5085184"/>
          </a:xfrm>
        </p:spPr>
        <p:txBody>
          <a:bodyPr>
            <a:normAutofit/>
          </a:bodyPr>
          <a:lstStyle/>
          <a:p>
            <a:pPr marL="118872" indent="0">
              <a:spcBef>
                <a:spcPts val="600"/>
              </a:spcBef>
              <a:buNone/>
            </a:pPr>
            <a:r>
              <a:rPr lang="ru-RU" altLang="ru-RU" sz="1600" b="1" dirty="0">
                <a:solidFill>
                  <a:srgbClr val="FF0000"/>
                </a:solidFill>
              </a:rPr>
              <a:t>ГОТЫ-ПРЕДСТАВИТЕЛИ ГОТИЧЕСКОЙ СУБКУЛЬТУРЫ, </a:t>
            </a:r>
          </a:p>
          <a:p>
            <a:pPr marL="118872" indent="0">
              <a:spcBef>
                <a:spcPts val="600"/>
              </a:spcBef>
              <a:buNone/>
            </a:pPr>
            <a:r>
              <a:rPr lang="ru-RU" altLang="ru-RU" sz="1600" b="1" dirty="0">
                <a:solidFill>
                  <a:srgbClr val="FF0000"/>
                </a:solidFill>
              </a:rPr>
              <a:t>ЗАРОДИВШЕЙСЯ В КОНЦЕ 70-Х ГОДОВ </a:t>
            </a:r>
            <a:r>
              <a:rPr lang="en-US" altLang="ru-RU" sz="1600" b="1" dirty="0">
                <a:solidFill>
                  <a:srgbClr val="FF0000"/>
                </a:solidFill>
              </a:rPr>
              <a:t>XX</a:t>
            </a:r>
            <a:r>
              <a:rPr lang="ru-RU" altLang="ru-RU" sz="1600" b="1" dirty="0">
                <a:solidFill>
                  <a:srgbClr val="FF0000"/>
                </a:solidFill>
              </a:rPr>
              <a:t>-ГО ВЕКА НА ВОЛ-</a:t>
            </a:r>
          </a:p>
          <a:p>
            <a:pPr marL="118872" indent="0">
              <a:spcBef>
                <a:spcPts val="600"/>
              </a:spcBef>
              <a:buNone/>
            </a:pPr>
            <a:r>
              <a:rPr lang="ru-RU" altLang="ru-RU" sz="1600" b="1" dirty="0">
                <a:solidFill>
                  <a:srgbClr val="FF0000"/>
                </a:solidFill>
              </a:rPr>
              <a:t>НЕ ПОСТ-ПАНКА. ГОТИЧЕСКАЯ СУБКУЛЬТУРА РАЗНООБРАЗ-</a:t>
            </a:r>
          </a:p>
          <a:p>
            <a:pPr marL="118872" indent="0">
              <a:spcBef>
                <a:spcPts val="600"/>
              </a:spcBef>
              <a:buNone/>
            </a:pPr>
            <a:r>
              <a:rPr lang="ru-RU" altLang="ru-RU" sz="1600" b="1" dirty="0">
                <a:solidFill>
                  <a:srgbClr val="FF0000"/>
                </a:solidFill>
              </a:rPr>
              <a:t>НА И НЕОДНОРОДНА, БЛАГОДАРЯ ТОМУ, ЧТО КУЛЬТИВИ-</a:t>
            </a:r>
          </a:p>
          <a:p>
            <a:pPr marL="118872" indent="0">
              <a:spcBef>
                <a:spcPts val="600"/>
              </a:spcBef>
              <a:buNone/>
            </a:pPr>
            <a:r>
              <a:rPr lang="ru-RU" altLang="ru-RU" sz="1600" b="1" dirty="0">
                <a:solidFill>
                  <a:srgbClr val="FF0000"/>
                </a:solidFill>
              </a:rPr>
              <a:t>РУЕТ ИНДИВИДУАЛЬНОСТЬ</a:t>
            </a:r>
            <a:r>
              <a:rPr lang="en-US" altLang="ru-RU" sz="1600" b="1" dirty="0">
                <a:solidFill>
                  <a:srgbClr val="FF0000"/>
                </a:solidFill>
              </a:rPr>
              <a:t>;</a:t>
            </a:r>
            <a:r>
              <a:rPr lang="ru-RU" altLang="ru-RU" sz="1600" b="1" dirty="0">
                <a:solidFill>
                  <a:srgbClr val="FF0000"/>
                </a:solidFill>
              </a:rPr>
              <a:t> ВЫДЕЛЯЮТСЯ ОБЩИЕ ЧЕРТЫ,</a:t>
            </a:r>
          </a:p>
          <a:p>
            <a:pPr marL="118872" indent="0">
              <a:spcBef>
                <a:spcPts val="600"/>
              </a:spcBef>
              <a:buNone/>
            </a:pPr>
            <a:r>
              <a:rPr lang="ru-RU" altLang="ru-RU" sz="1600" b="1" dirty="0">
                <a:solidFill>
                  <a:srgbClr val="FF0000"/>
                </a:solidFill>
              </a:rPr>
              <a:t>ТАКИЕ КАК ЛЮБОВЬ К ГОТИЧЕСКОЙ МУЗЫКЕ, МРАЧНЫЙ</a:t>
            </a:r>
          </a:p>
          <a:p>
            <a:pPr marL="118872" indent="0">
              <a:spcBef>
                <a:spcPts val="600"/>
              </a:spcBef>
              <a:buNone/>
            </a:pPr>
            <a:r>
              <a:rPr lang="ru-RU" altLang="ru-RU" sz="1600" b="1" dirty="0">
                <a:solidFill>
                  <a:srgbClr val="FF0000"/>
                </a:solidFill>
              </a:rPr>
              <a:t>ИМИДЖ, ЛЮБОВЬ К ХОРРОР-ЛИТЕРАТУРЕ И ФИЛЬМАМ.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5826398" cy="393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static.diary.ru/userdir/1/2/4/2/1242270/528270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40768"/>
            <a:ext cx="2771800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599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5740">
        <p14:prism isContent="1" isInverted="1"/>
      </p:transition>
    </mc:Choice>
    <mc:Fallback>
      <p:transition spd="slow" advTm="157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3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5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7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7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7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7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7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39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grpId="0" nodeType="withEffect">
                                  <p:stCondLst>
                                    <p:cond delay="8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grpId="0" nodeType="withEffect">
                                  <p:stCondLst>
                                    <p:cond delay="10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856984" cy="6552727"/>
          </a:xfrm>
        </p:spPr>
        <p:txBody>
          <a:bodyPr/>
          <a:lstStyle/>
          <a:p>
            <a:pPr marL="118872" indent="0" algn="just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ru-RU" sz="2400" b="1" dirty="0">
                <a:solidFill>
                  <a:srgbClr val="00B0F0"/>
                </a:solidFill>
              </a:rPr>
              <a:t>Готическая мода очень разнообразна, однако общими чертами являются преобладание черного цвета в одежде, специфическая атрибутика и особый макияж.</a:t>
            </a:r>
          </a:p>
          <a:p>
            <a:endParaRPr lang="ru-RU" dirty="0"/>
          </a:p>
        </p:txBody>
      </p:sp>
      <p:pic>
        <p:nvPicPr>
          <p:cNvPr id="3074" name="Picture 2" descr="http://i79.beon.ru/42/70/1657042/34/94642434/1286545876_got00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12776"/>
            <a:ext cx="420902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ontent.foto.mail.ru/mail/vedma_zlobinka/_blogs/i-14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191000" cy="491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253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795">
        <p14:window dir="vert"/>
      </p:transition>
    </mc:Choice>
    <mc:Fallback>
      <p:transition spd="slow" advTm="107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496" y="116632"/>
            <a:ext cx="9073008" cy="6696743"/>
          </a:xfrm>
        </p:spPr>
        <p:txBody>
          <a:bodyPr>
            <a:normAutofit/>
          </a:bodyPr>
          <a:lstStyle/>
          <a:p>
            <a:pPr algn="just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</a:rPr>
              <a:t>У ДЕВУШЕК ЯРКИЙ СТИЛЬ ВАМП – ЧЁРНАЯ КОСМЕТИКА,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</a:rPr>
              <a:t>СПЕКТР ЦВЕТОВ ПОМАДЫ И НОГТЕЙ – ОТ ЯРКО-КРАСНОГО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</a:rPr>
              <a:t>ДО ЧЁРНОГО. ДЕВУШКА-ГОТ (ГОТЕССА) ВЫГЛЯДИТ КАК 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</a:rPr>
              <a:t>ИСКУСИТЕЛЬНАЯ МОНАХИНЯ ИЛИ СРЕДНЕВЕКОВАЯ КОРОЛЕ-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</a:rPr>
              <a:t>ВА. </a:t>
            </a:r>
          </a:p>
        </p:txBody>
      </p:sp>
      <p:pic>
        <p:nvPicPr>
          <p:cNvPr id="4098" name="Picture 2" descr="http://img0.liveinternet.ru/images/attach/c/4/81/205/81205414_g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321945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.io.ua/img_su/large/0020/70/00207001_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59" y="2443559"/>
            <a:ext cx="504825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548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00">
        <p14:prism isContent="1"/>
      </p:transition>
    </mc:Choice>
    <mc:Fallback>
      <p:transition spd="slow" advTm="149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1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6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6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6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2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9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9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496" y="44624"/>
            <a:ext cx="9073008" cy="6768751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ru-RU" sz="2400" dirty="0">
                <a:solidFill>
                  <a:srgbClr val="00B0F0"/>
                </a:solidFill>
              </a:rPr>
              <a:t>Особого внимания заслуживает </a:t>
            </a:r>
            <a:r>
              <a:rPr lang="ru-RU" sz="2400" dirty="0" smtClean="0">
                <a:solidFill>
                  <a:srgbClr val="00B0F0"/>
                </a:solidFill>
              </a:rPr>
              <a:t>процесс </a:t>
            </a:r>
            <a:r>
              <a:rPr lang="ru-RU" sz="2400" dirty="0">
                <a:solidFill>
                  <a:srgbClr val="00B0F0"/>
                </a:solidFill>
              </a:rPr>
              <a:t>бракосочетания готов. </a:t>
            </a:r>
            <a:endParaRPr lang="ru-RU" sz="2400" dirty="0" smtClean="0">
              <a:solidFill>
                <a:srgbClr val="00B0F0"/>
              </a:solidFill>
            </a:endParaRPr>
          </a:p>
          <a:p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Picture 8" descr="http://stat17.privet.ru/lr/091719c5e244b82209119218dbd38caa"/>
          <p:cNvPicPr>
            <a:picLocks noChangeAspect="1" noChangeArrowheads="1"/>
          </p:cNvPicPr>
          <p:nvPr/>
        </p:nvPicPr>
        <p:blipFill>
          <a:blip r:embed="rId2"/>
          <a:srcRect l="4108" t="4123" r="10270" b="4123"/>
          <a:stretch>
            <a:fillRect/>
          </a:stretch>
        </p:blipFill>
        <p:spPr bwMode="auto">
          <a:xfrm>
            <a:off x="1187624" y="3622225"/>
            <a:ext cx="2071702" cy="3085250"/>
          </a:xfrm>
          <a:prstGeom prst="rect">
            <a:avLst/>
          </a:prstGeom>
          <a:noFill/>
        </p:spPr>
      </p:pic>
      <p:pic>
        <p:nvPicPr>
          <p:cNvPr id="5" name="Picture 12" descr="http://vsyako-razno.ru/uploads/posts/2009-02/1235750106_hiop.ru_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1880" y="3066915"/>
            <a:ext cx="2664296" cy="3746462"/>
          </a:xfrm>
          <a:prstGeom prst="rect">
            <a:avLst/>
          </a:prstGeom>
          <a:noFill/>
        </p:spPr>
      </p:pic>
      <p:pic>
        <p:nvPicPr>
          <p:cNvPr id="6" name="Picture 2" descr="http://cdn.trinixy.ru/pics4/20090805/goth-wedding_01.jpg"/>
          <p:cNvPicPr>
            <a:picLocks noChangeAspect="1" noChangeArrowheads="1"/>
          </p:cNvPicPr>
          <p:nvPr/>
        </p:nvPicPr>
        <p:blipFill>
          <a:blip r:embed="rId4"/>
          <a:srcRect l="5906" t="1643" r="19685" b="6571"/>
          <a:stretch>
            <a:fillRect/>
          </a:stretch>
        </p:blipFill>
        <p:spPr bwMode="auto">
          <a:xfrm>
            <a:off x="539552" y="553971"/>
            <a:ext cx="2664296" cy="3068254"/>
          </a:xfrm>
          <a:prstGeom prst="rect">
            <a:avLst/>
          </a:prstGeom>
          <a:noFill/>
        </p:spPr>
      </p:pic>
      <p:pic>
        <p:nvPicPr>
          <p:cNvPr id="7" name="Picture 4" descr="http://belveder.name/blog/wp-content/uploads/2010/06/IMG_0238.jpg"/>
          <p:cNvPicPr>
            <a:picLocks noChangeAspect="1" noChangeArrowheads="1"/>
          </p:cNvPicPr>
          <p:nvPr/>
        </p:nvPicPr>
        <p:blipFill>
          <a:blip r:embed="rId5"/>
          <a:srcRect b="4961"/>
          <a:stretch>
            <a:fillRect/>
          </a:stretch>
        </p:blipFill>
        <p:spPr bwMode="auto">
          <a:xfrm>
            <a:off x="6228184" y="3069829"/>
            <a:ext cx="2714644" cy="3743548"/>
          </a:xfrm>
          <a:prstGeom prst="rect">
            <a:avLst/>
          </a:prstGeom>
          <a:noFill/>
        </p:spPr>
      </p:pic>
      <p:pic>
        <p:nvPicPr>
          <p:cNvPr id="8" name="Picture 6" descr="http://www.inpic.ru/pic/1878-edfed249.jpg"/>
          <p:cNvPicPr>
            <a:picLocks noChangeAspect="1" noChangeArrowheads="1"/>
          </p:cNvPicPr>
          <p:nvPr/>
        </p:nvPicPr>
        <p:blipFill>
          <a:blip r:embed="rId6"/>
          <a:srcRect t="9431" b="7254"/>
          <a:stretch>
            <a:fillRect/>
          </a:stretch>
        </p:blipFill>
        <p:spPr bwMode="auto">
          <a:xfrm>
            <a:off x="3419872" y="548875"/>
            <a:ext cx="2214578" cy="2471101"/>
          </a:xfrm>
          <a:prstGeom prst="rect">
            <a:avLst/>
          </a:prstGeom>
          <a:noFill/>
        </p:spPr>
      </p:pic>
      <p:pic>
        <p:nvPicPr>
          <p:cNvPr id="9" name="Picture 10" descr="http://vsyako-razno.ru/uploads/posts/2009-02/1235750106_hiop.ru_t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78331" y="612709"/>
            <a:ext cx="3365669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6809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6818">
        <p14:conveyor dir="l"/>
      </p:transition>
    </mc:Choice>
    <mc:Fallback>
      <p:transition spd="slow" advTm="168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92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2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9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accel="5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accel="5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8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300"/>
                            </p:stCondLst>
                            <p:childTnLst>
                              <p:par>
                                <p:cTn id="5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3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0" accel="100000" fill="hold">
                                          <p:stCondLst>
                                            <p:cond delay="15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624735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В настоящее время существует немало фестивалей, посвященных главным образом музыке, популярной среди готов. К наиболее известным из них относится британский </a:t>
            </a:r>
            <a:r>
              <a:rPr lang="ru-RU" sz="2000" dirty="0" err="1">
                <a:solidFill>
                  <a:srgbClr val="FF0000"/>
                </a:solidFill>
              </a:rPr>
              <a:t>Whitby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Gothic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Weekend</a:t>
            </a:r>
            <a:r>
              <a:rPr lang="ru-RU" sz="2000" dirty="0">
                <a:solidFill>
                  <a:srgbClr val="FF0000"/>
                </a:solidFill>
              </a:rPr>
              <a:t>, который проводится с 1995 года и каждый раз привлекает около двух тысяч зрителей. Это мероприятие, которое проходит в английском городке </a:t>
            </a:r>
            <a:r>
              <a:rPr lang="ru-RU" sz="2000" dirty="0" err="1">
                <a:solidFill>
                  <a:srgbClr val="FF0000"/>
                </a:solidFill>
              </a:rPr>
              <a:t>Уитби</a:t>
            </a:r>
            <a:r>
              <a:rPr lang="ru-RU" sz="2000" dirty="0">
                <a:solidFill>
                  <a:srgbClr val="FF0000"/>
                </a:solidFill>
              </a:rPr>
              <a:t> дважды в год, славится качественной организацией. В </a:t>
            </a:r>
            <a:r>
              <a:rPr lang="ru-RU" sz="2000" dirty="0" err="1">
                <a:solidFill>
                  <a:srgbClr val="FF0000"/>
                </a:solidFill>
              </a:rPr>
              <a:t>Whitby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Gothic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Weekend</a:t>
            </a:r>
            <a:r>
              <a:rPr lang="ru-RU" sz="2000" dirty="0">
                <a:solidFill>
                  <a:srgbClr val="FF0000"/>
                </a:solidFill>
              </a:rPr>
              <a:t> репутация «престижного» фестиваля, и от его посетителей требуют «вкуса и утонченности» в одежде и </a:t>
            </a:r>
            <a:r>
              <a:rPr lang="ru-RU" sz="2000" dirty="0" smtClean="0">
                <a:solidFill>
                  <a:srgbClr val="FF0000"/>
                </a:solidFill>
              </a:rPr>
              <a:t>поведении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88940"/>
            <a:ext cx="4927558" cy="333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i.dailymail.co.uk/i/pix/2013/04/29/article-2316396-1986E28E000005DC-131_634x5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780928"/>
            <a:ext cx="369634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186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3049">
        <p14:shred/>
      </p:transition>
    </mc:Choice>
    <mc:Fallback>
      <p:transition spd="slow" advTm="230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3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4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Фестиваль Whitby Gothic Weekend (18 фото) - ЛоЛс.ру - Позитивный смешарик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917"/>
            <a:ext cx="9036496" cy="658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883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4539">
        <p14:switch dir="r"/>
      </p:transition>
    </mc:Choice>
    <mc:Fallback>
      <p:transition spd="slow" advTm="45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8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Фото &quot; Страница 460 &quot; ok.ya1.ru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9" y="0"/>
            <a:ext cx="9121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621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212">
        <p14:flip dir="r"/>
      </p:transition>
    </mc:Choice>
    <mc:Fallback>
      <p:transition spd="slow" advTm="42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8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8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Фестиваль Whitby Gothic Weekend (18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" y="90314"/>
            <a:ext cx="9143976" cy="674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475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205">
        <p14:gallery dir="l"/>
      </p:transition>
    </mc:Choice>
    <mc:Fallback>
      <p:transition spd="slow" advTm="52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3681</TotalTime>
  <Words>293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Горизонт</vt:lpstr>
      <vt:lpstr>    ПОДГОТОВИЛа: Воронкова Вікторія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ПОДГОТОВИЛ: ЧАЙКА РОМАН</dc:title>
  <dc:creator>user</dc:creator>
  <cp:lastModifiedBy>ITS</cp:lastModifiedBy>
  <cp:revision>16</cp:revision>
  <dcterms:created xsi:type="dcterms:W3CDTF">2015-02-12T19:49:18Z</dcterms:created>
  <dcterms:modified xsi:type="dcterms:W3CDTF">2015-04-24T22:40:06Z</dcterms:modified>
</cp:coreProperties>
</file>