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3" r:id="rId6"/>
    <p:sldId id="274" r:id="rId7"/>
    <p:sldId id="275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8" r:id="rId16"/>
    <p:sldId id="269" r:id="rId17"/>
    <p:sldId id="267" r:id="rId18"/>
    <p:sldId id="272" r:id="rId19"/>
    <p:sldId id="270" r:id="rId20"/>
    <p:sldId id="271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EE67DEB3-3778-4744-B018-3BA2182C2E2B}">
          <p14:sldIdLst>
            <p14:sldId id="256"/>
            <p14:sldId id="257"/>
            <p14:sldId id="258"/>
            <p14:sldId id="259"/>
            <p14:sldId id="273"/>
            <p14:sldId id="274"/>
            <p14:sldId id="275"/>
            <p14:sldId id="260"/>
            <p14:sldId id="261"/>
            <p14:sldId id="262"/>
            <p14:sldId id="263"/>
            <p14:sldId id="264"/>
            <p14:sldId id="265"/>
            <p14:sldId id="266"/>
            <p14:sldId id="268"/>
            <p14:sldId id="269"/>
            <p14:sldId id="267"/>
            <p14:sldId id="272"/>
            <p14:sldId id="270"/>
            <p14:sldId id="27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271109D-6C73-40DC-AD15-36CDA6AD7A2F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3224F43-AF2D-402E-96D3-ADE06A328C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1109D-6C73-40DC-AD15-36CDA6AD7A2F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4F43-AF2D-402E-96D3-ADE06A328C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1109D-6C73-40DC-AD15-36CDA6AD7A2F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4F43-AF2D-402E-96D3-ADE06A328C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271109D-6C73-40DC-AD15-36CDA6AD7A2F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4F43-AF2D-402E-96D3-ADE06A328C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271109D-6C73-40DC-AD15-36CDA6AD7A2F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3224F43-AF2D-402E-96D3-ADE06A328CE7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271109D-6C73-40DC-AD15-36CDA6AD7A2F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3224F43-AF2D-402E-96D3-ADE06A328C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271109D-6C73-40DC-AD15-36CDA6AD7A2F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3224F43-AF2D-402E-96D3-ADE06A328CE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1109D-6C73-40DC-AD15-36CDA6AD7A2F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4F43-AF2D-402E-96D3-ADE06A328C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271109D-6C73-40DC-AD15-36CDA6AD7A2F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3224F43-AF2D-402E-96D3-ADE06A328C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271109D-6C73-40DC-AD15-36CDA6AD7A2F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3224F43-AF2D-402E-96D3-ADE06A328CE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271109D-6C73-40DC-AD15-36CDA6AD7A2F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3224F43-AF2D-402E-96D3-ADE06A328CE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271109D-6C73-40DC-AD15-36CDA6AD7A2F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3224F43-AF2D-402E-96D3-ADE06A328CE7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8.xml"/><Relationship Id="rId5" Type="http://schemas.openxmlformats.org/officeDocument/2006/relationships/slide" Target="slide14.xml"/><Relationship Id="rId4" Type="http://schemas.openxmlformats.org/officeDocument/2006/relationships/slide" Target="slide1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Классическая школа управления.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Подготовили</a:t>
            </a:r>
          </a:p>
          <a:p>
            <a:r>
              <a:rPr lang="ru-RU" dirty="0" smtClean="0"/>
              <a:t>Ученицы 10-Б класса</a:t>
            </a:r>
          </a:p>
          <a:p>
            <a:r>
              <a:rPr lang="ru-RU" dirty="0" smtClean="0"/>
              <a:t>ЭМЛ</a:t>
            </a:r>
          </a:p>
          <a:p>
            <a:r>
              <a:rPr lang="ru-RU" dirty="0" smtClean="0"/>
              <a:t>Таран Кристина</a:t>
            </a:r>
          </a:p>
          <a:p>
            <a:r>
              <a:rPr lang="ru-RU" dirty="0" smtClean="0"/>
              <a:t>Стрельникова Алина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1894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5014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 конце XIX столетия обстановка в экономике наиболее развитых стран была неблагоприятной. Появление новых машин, двигателей внутреннего сгорания, металлообрабатывающих быстродействующих станков и другой техники не давало ожидаемых результатов в виде роста производительности труда. Концентрация и специализация производства не приводили к приросту прибыли на вложенный капитал. К изучению причин сложившегося положения привлекли ученых. Так на рубеже веков произошло научное становление управления.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2810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Основные положения классической школы управления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Классическая школа включает научное управление и административный подход. Сущность научного управления была изложена в работах Ф. Тейлора, Ф. Гилберта, Л. Гилберта, Г. </a:t>
            </a:r>
            <a:r>
              <a:rPr lang="ru-RU" dirty="0" err="1" smtClean="0"/>
              <a:t>Гантта</a:t>
            </a:r>
            <a:r>
              <a:rPr lang="ru-RU" dirty="0" smtClean="0"/>
              <a:t>, М. Вебера, С. Паркинсона, Г. Форда и др. Они считали, что, используя наблюдения, замеры, логику и анализ, можно усовершенствовать многие операции ручного труда, добиваясь их более эффективного выполнения, проводили анализ содержания работы и определяли ее основные компоненты. Основываясь на полученной информации, представители научного управления изменяли рабочие операции, чтобы устранить лишние непродуктивные движения, используя стандартные процедуры и оборудование, стремились повысить эффективность работы, достигая при этом существенных результатов.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7913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721499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В научном управлении учитывался и человеческий фактор. Предполагалось материальное стимулирование увеличения производительности труда и объемов производства. Предусматривалась также возможность отдыха и неизбежных перерывов в производстве. В результате появлялась возможность устанавливать разумные нормы производства и платить дополнительно тем, кто их перевыполняет. Авторы работ по научному управлению признавали также важность отбора людей, которые физически и интеллектуально соответствовали бы выполняемой работе, подчеркивали большое значение обучения работников.</a:t>
            </a:r>
            <a:br>
              <a:rPr lang="ru-RU" dirty="0" smtClean="0"/>
            </a:br>
            <a:r>
              <a:rPr lang="ru-RU" dirty="0" smtClean="0"/>
              <a:t>Важным моментом научного подхода является признание авторами того, что работа по управлению — это определенная специальность, и каждая группа работников должна сосредоточиться на том, что она делает успешнее всего. В результате управление было признано самостоятельной областью научных исследований. Руководители и ученые убедились в том, что методы и подходы, используемые в науке и на производстве, могут быть эффективно использованы в практике достижения целей.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39242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Авторы теории административного подхода классической школы управления — А. </a:t>
            </a:r>
            <a:r>
              <a:rPr lang="ru-RU" dirty="0" err="1" smtClean="0"/>
              <a:t>Файоль</a:t>
            </a:r>
            <a:r>
              <a:rPr lang="ru-RU" dirty="0" smtClean="0"/>
              <a:t>, Л. </a:t>
            </a:r>
            <a:r>
              <a:rPr lang="ru-RU" dirty="0" err="1" smtClean="0"/>
              <a:t>Урвик</a:t>
            </a:r>
            <a:r>
              <a:rPr lang="ru-RU" dirty="0" smtClean="0"/>
              <a:t>, Д. </a:t>
            </a:r>
            <a:r>
              <a:rPr lang="ru-RU" dirty="0" err="1" smtClean="0"/>
              <a:t>Муни</a:t>
            </a:r>
            <a:r>
              <a:rPr lang="ru-RU" dirty="0" smtClean="0"/>
              <a:t> и др. — имели опыт работы в качестве руководителей высшего звена управления в большом бизнесе. Они в значительной степени исходили из личных наблюдений, а не основывались на научной методологии, старались взглянуть на организации с точки зрения перспективы, определить их общие характеристики и закономерности. Целью этих ученых было создание универсальных принципов управления, которые затрагивали бы два основных аспекта. Первый аспект — разработка рациональной системы управления. Определяя основные функции управления, авторы находили лучший способ разделения организации на подразделения или рабочие группы. Второй аспект касался структуры организации и управления работниками. А. </a:t>
            </a:r>
            <a:r>
              <a:rPr lang="ru-RU" dirty="0" err="1" smtClean="0"/>
              <a:t>Файоль</a:t>
            </a:r>
            <a:r>
              <a:rPr lang="ru-RU" dirty="0" smtClean="0"/>
              <a:t> выделил такие принципы управления, как единоначалие, ответственность руководителя за деятельность коллектива, материальное стимулирование, единство цели для всех работников организации и др.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4856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5121"/>
            <a:ext cx="8229600" cy="1399032"/>
          </a:xfrm>
        </p:spPr>
        <p:txBody>
          <a:bodyPr>
            <a:normAutofit/>
          </a:bodyPr>
          <a:lstStyle/>
          <a:p>
            <a:r>
              <a:rPr lang="ru-RU" b="1" dirty="0" smtClean="0"/>
              <a:t>Принципы и функции управления </a:t>
            </a:r>
            <a:r>
              <a:rPr lang="ru-RU" b="1" dirty="0" err="1" smtClean="0"/>
              <a:t>Файоля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1340768"/>
            <a:ext cx="5112568" cy="4785395"/>
          </a:xfrm>
        </p:spPr>
        <p:txBody>
          <a:bodyPr>
            <a:noAutofit/>
          </a:bodyPr>
          <a:lstStyle/>
          <a:p>
            <a:r>
              <a:rPr lang="ru-RU" sz="2000" dirty="0" smtClean="0"/>
              <a:t>А. </a:t>
            </a:r>
            <a:r>
              <a:rPr lang="ru-RU" sz="2000" dirty="0" err="1" smtClean="0"/>
              <a:t>Файоль</a:t>
            </a:r>
            <a:r>
              <a:rPr lang="ru-RU" sz="2000" dirty="0" smtClean="0"/>
              <a:t> (1841-1925) разделил весь процесс управления на пять основных функций, которые мы до сих пор используем в управлении организацией: это планирование, организация, подбор и расстановка кадров, руководство (мотивация) и контроль. На базе учения А. </a:t>
            </a:r>
            <a:r>
              <a:rPr lang="ru-RU" sz="2000" dirty="0" err="1" smtClean="0"/>
              <a:t>Файоля</a:t>
            </a:r>
            <a:r>
              <a:rPr lang="ru-RU" sz="2000" dirty="0" smtClean="0"/>
              <a:t> в 20-е </a:t>
            </a:r>
            <a:r>
              <a:rPr lang="ru-RU" sz="2000" dirty="0" err="1" smtClean="0"/>
              <a:t>г.г</a:t>
            </a:r>
            <a:r>
              <a:rPr lang="ru-RU" sz="2000" dirty="0" smtClean="0"/>
              <a:t>. было сформулировано и понятие организационной структуры фирмы, элементы которой представляют систему взаимосвязей, серию непрерывных взаимосвязанных действий - функций управления. </a:t>
            </a:r>
            <a:endParaRPr lang="ru-RU" sz="20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844824"/>
            <a:ext cx="3193289" cy="4265488"/>
          </a:xfrm>
        </p:spPr>
      </p:pic>
    </p:spTree>
    <p:extLst>
      <p:ext uri="{BB962C8B-B14F-4D97-AF65-F5344CB8AC3E}">
        <p14:creationId xmlns:p14="http://schemas.microsoft.com/office/powerpoint/2010/main" val="2848495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50144"/>
          </a:xfrm>
        </p:spPr>
        <p:txBody>
          <a:bodyPr>
            <a:normAutofit/>
          </a:bodyPr>
          <a:lstStyle/>
          <a:p>
            <a:r>
              <a:rPr lang="ru-RU" dirty="0" smtClean="0"/>
              <a:t>Разработанные А. </a:t>
            </a:r>
            <a:r>
              <a:rPr lang="ru-RU" dirty="0" err="1" smtClean="0"/>
              <a:t>Файолем</a:t>
            </a:r>
            <a:r>
              <a:rPr lang="ru-RU" dirty="0" smtClean="0"/>
              <a:t> принципы управления следует признать самостоятельным результатом науки управления, "администрирования" (отсюда и название "административная школа"). Не случайно американцы называют француза А. </a:t>
            </a:r>
            <a:r>
              <a:rPr lang="ru-RU" dirty="0" err="1" smtClean="0"/>
              <a:t>Файоля</a:t>
            </a:r>
            <a:r>
              <a:rPr lang="ru-RU" dirty="0" smtClean="0"/>
              <a:t> отцом менеджмента.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9579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215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Им была создана «административная наука», которая основывалась на 14 положениях-принципах: </a:t>
            </a:r>
            <a:br>
              <a:rPr lang="ru-RU" dirty="0" smtClean="0"/>
            </a:br>
            <a:r>
              <a:rPr lang="ru-RU" dirty="0" smtClean="0"/>
              <a:t>1. Разделение труда. </a:t>
            </a:r>
            <a:br>
              <a:rPr lang="ru-RU" dirty="0" smtClean="0"/>
            </a:br>
            <a:r>
              <a:rPr lang="ru-RU" dirty="0" smtClean="0"/>
              <a:t>2. Полномочия и ответственность. </a:t>
            </a:r>
            <a:br>
              <a:rPr lang="ru-RU" dirty="0" smtClean="0"/>
            </a:br>
            <a:r>
              <a:rPr lang="ru-RU" dirty="0" smtClean="0"/>
              <a:t>3. Дисциплина. </a:t>
            </a:r>
            <a:br>
              <a:rPr lang="ru-RU" dirty="0" smtClean="0"/>
            </a:br>
            <a:r>
              <a:rPr lang="ru-RU" dirty="0" smtClean="0"/>
              <a:t>4. Единоначалие. </a:t>
            </a:r>
            <a:br>
              <a:rPr lang="ru-RU" dirty="0" smtClean="0"/>
            </a:br>
            <a:r>
              <a:rPr lang="ru-RU" dirty="0" smtClean="0"/>
              <a:t>5. Единство направлений. </a:t>
            </a:r>
            <a:br>
              <a:rPr lang="ru-RU" dirty="0" smtClean="0"/>
            </a:br>
            <a:r>
              <a:rPr lang="ru-RU" dirty="0" smtClean="0"/>
              <a:t>6. Подчиненность личных интересов общим. </a:t>
            </a:r>
            <a:br>
              <a:rPr lang="ru-RU" dirty="0" smtClean="0"/>
            </a:br>
            <a:r>
              <a:rPr lang="ru-RU" dirty="0" smtClean="0"/>
              <a:t>7.Вознаграждение персонала. </a:t>
            </a:r>
            <a:br>
              <a:rPr lang="ru-RU" dirty="0" smtClean="0"/>
            </a:br>
            <a:r>
              <a:rPr lang="ru-RU" dirty="0" smtClean="0"/>
              <a:t>8.Централизация. </a:t>
            </a:r>
            <a:br>
              <a:rPr lang="ru-RU" dirty="0" smtClean="0"/>
            </a:br>
            <a:r>
              <a:rPr lang="ru-RU" dirty="0" smtClean="0"/>
              <a:t>9. Скалярная цепь </a:t>
            </a:r>
            <a:br>
              <a:rPr lang="ru-RU" dirty="0" smtClean="0"/>
            </a:br>
            <a:r>
              <a:rPr lang="ru-RU" dirty="0" smtClean="0"/>
              <a:t>10. Порядок.</a:t>
            </a:r>
            <a:br>
              <a:rPr lang="ru-RU" dirty="0" smtClean="0"/>
            </a:br>
            <a:r>
              <a:rPr lang="ru-RU" dirty="0" smtClean="0"/>
              <a:t>11. Справедливость. </a:t>
            </a:r>
            <a:br>
              <a:rPr lang="ru-RU" dirty="0" smtClean="0"/>
            </a:br>
            <a:r>
              <a:rPr lang="ru-RU" dirty="0" smtClean="0"/>
              <a:t>12. Стабильность рабочего места для персонала. </a:t>
            </a:r>
            <a:br>
              <a:rPr lang="ru-RU" dirty="0" smtClean="0"/>
            </a:br>
            <a:r>
              <a:rPr lang="ru-RU" dirty="0" smtClean="0"/>
              <a:t>13. Инициатива.</a:t>
            </a:r>
            <a:br>
              <a:rPr lang="ru-RU" dirty="0" smtClean="0"/>
            </a:br>
            <a:r>
              <a:rPr lang="ru-RU" dirty="0" smtClean="0"/>
              <a:t>14. Корпоративный дух.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39508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215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На основе разработок </a:t>
            </a:r>
            <a:r>
              <a:rPr lang="ru-RU" dirty="0" err="1" smtClean="0"/>
              <a:t>Файоля</a:t>
            </a:r>
            <a:r>
              <a:rPr lang="ru-RU" dirty="0" smtClean="0"/>
              <a:t> и его последователей сформировалась административная модель организации, базирующейся на четырех главных принципах: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–четкое функциональное разделение труда;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–передача команд и распоряжений сверху вниз;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–единство распорядительства («никто не работает более чем на одного босса»);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–соблюдение «диапазона контроля» (осуществление руководства ограниченным числом подчиненных). 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95000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Заключение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Управление как исторический процесс развивалось с того момента, когда появилась необходимость регулировать совместную деятельность коллективов людей.</a:t>
            </a:r>
          </a:p>
          <a:p>
            <a:r>
              <a:rPr lang="ru-RU" dirty="0" smtClean="0"/>
              <a:t>Сложились в основном 5 направлений: школа научного управления, школа административного управления, школа с позиции человеческих отношений и психологии человека, школа с позиции поведения человека в производстве, количественный подход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26200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813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"Школа научного управления" может рассматриваться как предтеча к формированию организационной психологии. </a:t>
            </a:r>
            <a:endParaRPr lang="ru-RU" dirty="0"/>
          </a:p>
          <a:p>
            <a:r>
              <a:rPr lang="ru-RU" dirty="0" smtClean="0"/>
              <a:t>Сущность предложенной системы основывается на следующих четырех положениях: </a:t>
            </a:r>
            <a:br>
              <a:rPr lang="ru-RU" dirty="0" smtClean="0"/>
            </a:br>
            <a:r>
              <a:rPr lang="ru-RU" dirty="0" smtClean="0"/>
              <a:t>1. Развитие научно обоснованного знания о трудовой деятельности.</a:t>
            </a:r>
            <a:br>
              <a:rPr lang="ru-RU" dirty="0" smtClean="0"/>
            </a:br>
            <a:r>
              <a:rPr lang="ru-RU" dirty="0" smtClean="0"/>
              <a:t>2. Отбор и обучение работников. </a:t>
            </a:r>
            <a:br>
              <a:rPr lang="ru-RU" dirty="0" smtClean="0"/>
            </a:br>
            <a:r>
              <a:rPr lang="ru-RU" dirty="0" smtClean="0"/>
              <a:t>3. Сочетание знания о трудовой деятельности с возросшими трудовыми возможностями отобранных работников. </a:t>
            </a:r>
            <a:br>
              <a:rPr lang="ru-RU" dirty="0" smtClean="0"/>
            </a:br>
            <a:r>
              <a:rPr lang="ru-RU" dirty="0" smtClean="0"/>
              <a:t>4. Специализация видов трудовой и организационной деятельности в форме распределения ответственности между руководителями и работниками.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7925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hlinkClick r:id="rId2" action="ppaction://hlinksldjump"/>
              </a:rPr>
              <a:t>Введение</a:t>
            </a:r>
            <a:r>
              <a:rPr lang="ru-RU" dirty="0" smtClean="0"/>
              <a:t>                                                                                     </a:t>
            </a:r>
            <a:br>
              <a:rPr lang="ru-RU" dirty="0" smtClean="0"/>
            </a:br>
            <a:r>
              <a:rPr lang="ru-RU" dirty="0" smtClean="0"/>
              <a:t>1.</a:t>
            </a:r>
            <a:r>
              <a:rPr lang="ru-RU" dirty="0" smtClean="0">
                <a:hlinkClick r:id="rId3" action="ppaction://hlinksldjump"/>
              </a:rPr>
              <a:t>Исторические предпосылки возникновения </a:t>
            </a:r>
            <a:r>
              <a:rPr lang="ru-RU" dirty="0" smtClean="0"/>
              <a:t>                        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2. </a:t>
            </a:r>
            <a:r>
              <a:rPr lang="ru-RU" dirty="0" smtClean="0">
                <a:hlinkClick r:id="rId4" action="ppaction://hlinksldjump"/>
              </a:rPr>
              <a:t>Основные положения классической школы управления   </a:t>
            </a:r>
            <a:r>
              <a:rPr lang="ru-RU" dirty="0" smtClean="0"/>
              <a:t> 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3. </a:t>
            </a:r>
            <a:r>
              <a:rPr lang="ru-RU" dirty="0" smtClean="0">
                <a:hlinkClick r:id="rId5" action="ppaction://hlinksldjump"/>
              </a:rPr>
              <a:t>Принципы и функции управления А. </a:t>
            </a:r>
            <a:r>
              <a:rPr lang="ru-RU" dirty="0" err="1" smtClean="0">
                <a:hlinkClick r:id="rId5" action="ppaction://hlinksldjump"/>
              </a:rPr>
              <a:t>Файоля</a:t>
            </a:r>
            <a:r>
              <a:rPr lang="ru-RU" dirty="0" smtClean="0">
                <a:hlinkClick r:id="rId5" action="ppaction://hlinksldjump"/>
              </a:rPr>
              <a:t> </a:t>
            </a:r>
            <a:endParaRPr lang="ru-RU" dirty="0" smtClean="0"/>
          </a:p>
          <a:p>
            <a:r>
              <a:rPr lang="ru-RU" dirty="0" smtClean="0">
                <a:hlinkClick r:id="rId6" action="ppaction://hlinksldjump"/>
              </a:rPr>
              <a:t>Заключение  </a:t>
            </a:r>
            <a:r>
              <a:rPr lang="ru-RU" dirty="0" smtClean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11783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539552" y="2348880"/>
            <a:ext cx="8229600" cy="1143000"/>
          </a:xfrm>
        </p:spPr>
        <p:txBody>
          <a:bodyPr/>
          <a:lstStyle/>
          <a:p>
            <a:r>
              <a:rPr lang="ru-RU" dirty="0" smtClean="0"/>
              <a:t>Спасибо за внимание! 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9806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Введение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Классическая или администра­тивная школа в управлении занимает отрезок времени с 1920 по 1950 гг. Родоначальником этой школы считается Анри </a:t>
            </a:r>
            <a:r>
              <a:rPr lang="ru-RU" dirty="0" err="1" smtClean="0"/>
              <a:t>Файоль</a:t>
            </a:r>
            <a:r>
              <a:rPr lang="ru-RU" dirty="0" smtClean="0"/>
              <a:t>, французский горный инже­нер, выдающийся менеджер-практик, один из основопо­ложников теории управления. </a:t>
            </a:r>
          </a:p>
          <a:p>
            <a:r>
              <a:rPr lang="ru-RU" dirty="0" smtClean="0"/>
              <a:t>Целью классической школы было создание универ­сальных принципов управления.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2085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052736"/>
            <a:ext cx="8229600" cy="45720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Авторы, которые писали о научном управлении, в основном посвящали свои исследования тому, что называется управлением производством. Они занимались повышением эффективности на уровне ниже управленческого. С возникновением административной школы специалисты начали постоянно вырабатывать подходы к совершенствованию управления организацией в целом.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1164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764704"/>
            <a:ext cx="8517632" cy="540060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Приверженцы классической школы, как и те, кто писал о научном управлении, не очень заботились о социальных аспектах управления. Более того, их работы в значительной степени исходили из личных наблюдений, а не основывались на научной методологии. «Классики» старались взглянуть на организации с точки зрения широкой перспективы, пытаясь определить общие характеристики и закономерности организаций. Целью классической школы было создание универсальных принципов управления. При этом она исходила из идеи, что следование этим принципам, несомненно, приведет организацию к успеху.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4572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76672"/>
            <a:ext cx="8517632" cy="576064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Эти принципы затрагивали два основных аспекта. Одним из них была разработка рациональной системы управления организацией. Определяя основные функции бизнеса, теоретики-«классики» были уверены в том, что могут определить лучший способ разделения организации на подразделения или рабочие группы. Традиционно такими функциями считались финансы, производство и маркетинг. С этим было тесно связано и определение основных функций управления. Главный вклад </a:t>
            </a:r>
            <a:r>
              <a:rPr lang="ru-RU" dirty="0" err="1" smtClean="0"/>
              <a:t>Файоля</a:t>
            </a:r>
            <a:r>
              <a:rPr lang="ru-RU" dirty="0" smtClean="0"/>
              <a:t> в теорию управления состоял в том, что он рассмотрел управление как универсальный процесс, состоящий из нескольких взаимосвязанных функций, таких как планирование и организация. В следующем разделе данной главы мы более подробно рассмотрим собственно функции управления.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1280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34120"/>
          </a:xfrm>
        </p:spPr>
        <p:txBody>
          <a:bodyPr>
            <a:normAutofit/>
          </a:bodyPr>
          <a:lstStyle/>
          <a:p>
            <a:r>
              <a:rPr lang="ru-RU" dirty="0" smtClean="0"/>
              <a:t>Вторая категория классических принципов касалась построения структуры организации и управления работниками. Примером может служить принцип единоначалия, согласно которому человек должен получать приказы только от одного начальника и подчиняться только ему одному.</a:t>
            </a:r>
            <a:br>
              <a:rPr lang="ru-RU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8755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Исторические предпосылки возникновения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72000"/>
          </a:xfrm>
        </p:spPr>
        <p:txBody>
          <a:bodyPr>
            <a:noAutofit/>
          </a:bodyPr>
          <a:lstStyle/>
          <a:p>
            <a:r>
              <a:rPr lang="ru-RU" sz="2000" dirty="0" smtClean="0"/>
              <a:t>На разных этапах мировой истории существовали государственные крупные образования, например Македония, Персия, Римская империя и др. С годами управление подобными образованиями становилось более четким и сложным, а сами образования — более сильными и устойчивыми. Так, например, в армии Римской империи были отработанная структура управления, планирования и совершенная дисциплина. Ее легионы легко побеждали плохо организованные армии стран Европы и Среднего Востока. Завоеванные территории отдавались под управление губернаторов, подчинявшихся Риму. Строились дороги, позволяющие улучшить связь окраин с Римом, оперативно собирать налоги в пользу императора, а в случае необходимости быстро перемещать легионы в окраинные провинции, если местные жители или администрация восставали против римского правления.</a:t>
            </a:r>
            <a:br>
              <a:rPr lang="ru-RU" sz="2000" dirty="0" smtClean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625472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332656"/>
            <a:ext cx="8689800" cy="6336704"/>
          </a:xfrm>
        </p:spPr>
        <p:txBody>
          <a:bodyPr>
            <a:normAutofit/>
          </a:bodyPr>
          <a:lstStyle/>
          <a:p>
            <a:r>
              <a:rPr lang="ru-RU" sz="2400" dirty="0"/>
              <a:t>Практический опыт управления был изучен: </a:t>
            </a:r>
          </a:p>
          <a:p>
            <a:pPr marL="64008" indent="0">
              <a:buNone/>
            </a:pPr>
            <a:r>
              <a:rPr lang="ru-RU" sz="2400" dirty="0"/>
              <a:t>Ф. Энгельсом          К. Марксом           Р. Оуэном</a:t>
            </a:r>
          </a:p>
          <a:p>
            <a:pPr marL="64008" indent="0">
              <a:buNone/>
            </a:pPr>
            <a:endParaRPr lang="ru-RU" dirty="0"/>
          </a:p>
          <a:p>
            <a:pPr marL="64008" indent="0">
              <a:buNone/>
            </a:pPr>
            <a:endParaRPr lang="ru-RU" dirty="0" smtClean="0"/>
          </a:p>
          <a:p>
            <a:pPr marL="64008" indent="0">
              <a:buNone/>
            </a:pPr>
            <a:endParaRPr lang="ru-RU" dirty="0" smtClean="0"/>
          </a:p>
          <a:p>
            <a:pPr marL="64008" indent="0">
              <a:buNone/>
            </a:pPr>
            <a:endParaRPr lang="ru-RU" dirty="0"/>
          </a:p>
          <a:p>
            <a:pPr marL="64008" indent="0">
              <a:buNone/>
            </a:pPr>
            <a:endParaRPr lang="ru-RU" dirty="0" smtClean="0"/>
          </a:p>
          <a:p>
            <a:pPr marL="64008" indent="0">
              <a:buNone/>
            </a:pPr>
            <a:r>
              <a:rPr lang="ru-RU" dirty="0" err="1" smtClean="0"/>
              <a:t>Р.Беббиджем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188" y="1268760"/>
            <a:ext cx="1949200" cy="268214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095" y="1268879"/>
            <a:ext cx="2024270" cy="266429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268761"/>
            <a:ext cx="2017743" cy="276403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985" y="4509120"/>
            <a:ext cx="1566489" cy="2244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16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78</TotalTime>
  <Words>1105</Words>
  <Application>Microsoft Office PowerPoint</Application>
  <PresentationFormat>Экран (4:3)</PresentationFormat>
  <Paragraphs>47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Яркая</vt:lpstr>
      <vt:lpstr>Классическая школа управления.</vt:lpstr>
      <vt:lpstr>Содержание</vt:lpstr>
      <vt:lpstr> Введение </vt:lpstr>
      <vt:lpstr>Презентация PowerPoint</vt:lpstr>
      <vt:lpstr>Презентация PowerPoint</vt:lpstr>
      <vt:lpstr>Презентация PowerPoint</vt:lpstr>
      <vt:lpstr>Презентация PowerPoint</vt:lpstr>
      <vt:lpstr> Исторические предпосылки возникновения </vt:lpstr>
      <vt:lpstr>Презентация PowerPoint</vt:lpstr>
      <vt:lpstr>Презентация PowerPoint</vt:lpstr>
      <vt:lpstr>Основные положения классической школы управления</vt:lpstr>
      <vt:lpstr>Презентация PowerPoint</vt:lpstr>
      <vt:lpstr>Презентация PowerPoint</vt:lpstr>
      <vt:lpstr>Принципы и функции управления Файоля</vt:lpstr>
      <vt:lpstr>Презентация PowerPoint</vt:lpstr>
      <vt:lpstr>Презентация PowerPoint</vt:lpstr>
      <vt:lpstr>Презентация PowerPoint</vt:lpstr>
      <vt:lpstr>Заключение</vt:lpstr>
      <vt:lpstr>Презентация PowerPoint</vt:lpstr>
      <vt:lpstr>Спасибо за внимание! ☺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Kristina</dc:creator>
  <cp:lastModifiedBy>Kristina</cp:lastModifiedBy>
  <cp:revision>7</cp:revision>
  <dcterms:created xsi:type="dcterms:W3CDTF">2013-10-23T16:56:14Z</dcterms:created>
  <dcterms:modified xsi:type="dcterms:W3CDTF">2013-10-23T18:14:55Z</dcterms:modified>
</cp:coreProperties>
</file>