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A292564-E4B8-4C7F-80A0-20FB997F666F}" type="datetimeFigureOut">
              <a:rPr lang="ru-RU" smtClean="0"/>
              <a:pPr/>
              <a:t>23.09.2011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2005EFD-658F-43F8-8A56-49AB631E85F5}" type="slidenum">
              <a:rPr lang="ru-RU" smtClean="0"/>
              <a:pPr/>
              <a:t>‹#›</a:t>
            </a:fld>
            <a:endParaRPr lang="ru-RU"/>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A292564-E4B8-4C7F-80A0-20FB997F666F}" type="datetimeFigureOut">
              <a:rPr lang="ru-RU" smtClean="0"/>
              <a:pPr/>
              <a:t>23.09.2011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2005EFD-658F-43F8-8A56-49AB631E85F5}" type="slidenum">
              <a:rPr lang="ru-RU" smtClean="0"/>
              <a:pPr/>
              <a:t>‹#›</a:t>
            </a:fld>
            <a:endParaRPr lang="ru-RU"/>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A292564-E4B8-4C7F-80A0-20FB997F666F}" type="datetimeFigureOut">
              <a:rPr lang="ru-RU" smtClean="0"/>
              <a:pPr/>
              <a:t>23.09.2011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2005EFD-658F-43F8-8A56-49AB631E85F5}" type="slidenum">
              <a:rPr lang="ru-RU" smtClean="0"/>
              <a:pPr/>
              <a:t>‹#›</a:t>
            </a:fld>
            <a:endParaRPr lang="ru-RU"/>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A292564-E4B8-4C7F-80A0-20FB997F666F}" type="datetimeFigureOut">
              <a:rPr lang="ru-RU" smtClean="0"/>
              <a:pPr/>
              <a:t>23.09.2011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2005EFD-658F-43F8-8A56-49AB631E85F5}" type="slidenum">
              <a:rPr lang="ru-RU" smtClean="0"/>
              <a:pPr/>
              <a:t>‹#›</a:t>
            </a:fld>
            <a:endParaRPr lang="ru-RU"/>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A292564-E4B8-4C7F-80A0-20FB997F666F}" type="datetimeFigureOut">
              <a:rPr lang="ru-RU" smtClean="0"/>
              <a:pPr/>
              <a:t>23.09.2011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2005EFD-658F-43F8-8A56-49AB631E85F5}" type="slidenum">
              <a:rPr lang="ru-RU" smtClean="0"/>
              <a:pPr/>
              <a:t>‹#›</a:t>
            </a:fld>
            <a:endParaRPr lang="ru-RU"/>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A292564-E4B8-4C7F-80A0-20FB997F666F}" type="datetimeFigureOut">
              <a:rPr lang="ru-RU" smtClean="0"/>
              <a:pPr/>
              <a:t>23.09.2011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2005EFD-658F-43F8-8A56-49AB631E85F5}" type="slidenum">
              <a:rPr lang="ru-RU" smtClean="0"/>
              <a:pPr/>
              <a:t>‹#›</a:t>
            </a:fld>
            <a:endParaRPr lang="ru-RU"/>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A292564-E4B8-4C7F-80A0-20FB997F666F}" type="datetimeFigureOut">
              <a:rPr lang="ru-RU" smtClean="0"/>
              <a:pPr/>
              <a:t>23.09.2011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2005EFD-658F-43F8-8A56-49AB631E85F5}" type="slidenum">
              <a:rPr lang="ru-RU" smtClean="0"/>
              <a:pPr/>
              <a:t>‹#›</a:t>
            </a:fld>
            <a:endParaRPr lang="ru-RU"/>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A292564-E4B8-4C7F-80A0-20FB997F666F}" type="datetimeFigureOut">
              <a:rPr lang="ru-RU" smtClean="0"/>
              <a:pPr/>
              <a:t>23.09.2011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2005EFD-658F-43F8-8A56-49AB631E85F5}" type="slidenum">
              <a:rPr lang="ru-RU" smtClean="0"/>
              <a:pPr/>
              <a:t>‹#›</a:t>
            </a:fld>
            <a:endParaRPr lang="ru-RU"/>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A292564-E4B8-4C7F-80A0-20FB997F666F}" type="datetimeFigureOut">
              <a:rPr lang="ru-RU" smtClean="0"/>
              <a:pPr/>
              <a:t>23.09.2011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2005EFD-658F-43F8-8A56-49AB631E85F5}" type="slidenum">
              <a:rPr lang="ru-RU" smtClean="0"/>
              <a:pPr/>
              <a:t>‹#›</a:t>
            </a:fld>
            <a:endParaRPr lang="ru-RU"/>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A292564-E4B8-4C7F-80A0-20FB997F666F}" type="datetimeFigureOut">
              <a:rPr lang="ru-RU" smtClean="0"/>
              <a:pPr/>
              <a:t>23.09.2011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2005EFD-658F-43F8-8A56-49AB631E85F5}" type="slidenum">
              <a:rPr lang="ru-RU" smtClean="0"/>
              <a:pPr/>
              <a:t>‹#›</a:t>
            </a:fld>
            <a:endParaRPr lang="ru-RU"/>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A292564-E4B8-4C7F-80A0-20FB997F666F}" type="datetimeFigureOut">
              <a:rPr lang="ru-RU" smtClean="0"/>
              <a:pPr/>
              <a:t>23.09.2011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2005EFD-658F-43F8-8A56-49AB631E85F5}" type="slidenum">
              <a:rPr lang="ru-RU" smtClean="0"/>
              <a:pPr/>
              <a:t>‹#›</a:t>
            </a:fld>
            <a:endParaRPr lang="ru-RU"/>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292564-E4B8-4C7F-80A0-20FB997F666F}" type="datetimeFigureOut">
              <a:rPr lang="ru-RU" smtClean="0"/>
              <a:pPr/>
              <a:t>23.09.2011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005EFD-658F-43F8-8A56-49AB631E85F5}"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285728"/>
            <a:ext cx="7772400" cy="1470025"/>
          </a:xfrm>
        </p:spPr>
        <p:txBody>
          <a:bodyPr>
            <a:noAutofit/>
          </a:bodyPr>
          <a:lstStyle/>
          <a:p>
            <a:r>
              <a:rPr lang="uk-UA" sz="5400" b="1" dirty="0" smtClean="0">
                <a:ln>
                  <a:solidFill>
                    <a:schemeClr val="tx1"/>
                  </a:solidFill>
                </a:ln>
                <a:solidFill>
                  <a:srgbClr val="FF0000"/>
                </a:solidFill>
                <a:effectLst>
                  <a:outerShdw blurRad="38100" dist="38100" dir="2700000" algn="tl">
                    <a:srgbClr val="000000">
                      <a:alpha val="43137"/>
                    </a:srgbClr>
                  </a:outerShdw>
                </a:effectLst>
                <a:latin typeface="Franklin Gothic Heavy" pitchFamily="34" charset="0"/>
              </a:rPr>
              <a:t>Захист </a:t>
            </a:r>
            <a:r>
              <a:rPr lang="uk-UA" sz="5400" b="1" dirty="0" smtClean="0">
                <a:solidFill>
                  <a:srgbClr val="FF0000"/>
                </a:solidFill>
                <a:effectLst>
                  <a:outerShdw blurRad="38100" dist="38100" dir="2700000" algn="tl">
                    <a:srgbClr val="000000">
                      <a:alpha val="43137"/>
                    </a:srgbClr>
                  </a:outerShdw>
                </a:effectLst>
                <a:latin typeface="Franklin Gothic Heavy" pitchFamily="34" charset="0"/>
              </a:rPr>
              <a:t/>
            </a:r>
            <a:br>
              <a:rPr lang="uk-UA" sz="5400" b="1" dirty="0" smtClean="0">
                <a:solidFill>
                  <a:srgbClr val="FF0000"/>
                </a:solidFill>
                <a:effectLst>
                  <a:outerShdw blurRad="38100" dist="38100" dir="2700000" algn="tl">
                    <a:srgbClr val="000000">
                      <a:alpha val="43137"/>
                    </a:srgbClr>
                  </a:outerShdw>
                </a:effectLst>
                <a:latin typeface="Franklin Gothic Heavy" pitchFamily="34" charset="0"/>
              </a:rPr>
            </a:br>
            <a:r>
              <a:rPr lang="uk-UA" sz="5400" b="1" dirty="0" smtClean="0">
                <a:ln>
                  <a:solidFill>
                    <a:schemeClr val="tx1"/>
                  </a:solidFill>
                </a:ln>
                <a:solidFill>
                  <a:srgbClr val="FF0000"/>
                </a:solidFill>
                <a:effectLst>
                  <a:outerShdw blurRad="38100" dist="38100" dir="2700000" algn="tl">
                    <a:srgbClr val="000000">
                      <a:alpha val="43137"/>
                    </a:srgbClr>
                  </a:outerShdw>
                </a:effectLst>
                <a:latin typeface="Franklin Gothic Heavy" pitchFamily="34" charset="0"/>
              </a:rPr>
              <a:t>безпритульних</a:t>
            </a:r>
            <a:r>
              <a:rPr lang="uk-UA" sz="5400" b="1" dirty="0" smtClean="0">
                <a:solidFill>
                  <a:srgbClr val="FF0000"/>
                </a:solidFill>
                <a:effectLst>
                  <a:outerShdw blurRad="38100" dist="38100" dir="2700000" algn="tl">
                    <a:srgbClr val="000000">
                      <a:alpha val="43137"/>
                    </a:srgbClr>
                  </a:outerShdw>
                </a:effectLst>
                <a:latin typeface="Franklin Gothic Heavy" pitchFamily="34" charset="0"/>
              </a:rPr>
              <a:t> </a:t>
            </a:r>
            <a:r>
              <a:rPr lang="uk-UA" sz="5400" b="1" dirty="0" smtClean="0">
                <a:ln>
                  <a:solidFill>
                    <a:schemeClr val="tx1"/>
                  </a:solidFill>
                </a:ln>
                <a:solidFill>
                  <a:srgbClr val="FF0000"/>
                </a:solidFill>
                <a:effectLst>
                  <a:outerShdw blurRad="38100" dist="38100" dir="2700000" algn="tl">
                    <a:srgbClr val="000000">
                      <a:alpha val="43137"/>
                    </a:srgbClr>
                  </a:outerShdw>
                </a:effectLst>
                <a:latin typeface="Franklin Gothic Heavy" pitchFamily="34" charset="0"/>
              </a:rPr>
              <a:t>тварин</a:t>
            </a:r>
            <a:endParaRPr lang="uk-UA" sz="5400" b="1" dirty="0">
              <a:ln>
                <a:solidFill>
                  <a:schemeClr val="tx1"/>
                </a:solidFill>
              </a:ln>
              <a:solidFill>
                <a:srgbClr val="FF0000"/>
              </a:solidFill>
              <a:effectLst>
                <a:outerShdw blurRad="38100" dist="38100" dir="2700000" algn="tl">
                  <a:srgbClr val="000000">
                    <a:alpha val="43137"/>
                  </a:srgbClr>
                </a:outerShdw>
              </a:effectLst>
              <a:latin typeface="Franklin Gothic Heavy" pitchFamily="34" charset="0"/>
            </a:endParaRPr>
          </a:p>
        </p:txBody>
      </p:sp>
      <p:sp>
        <p:nvSpPr>
          <p:cNvPr id="3" name="Подзаголовок 2"/>
          <p:cNvSpPr>
            <a:spLocks noGrp="1"/>
          </p:cNvSpPr>
          <p:nvPr>
            <p:ph type="subTitle" idx="1"/>
          </p:nvPr>
        </p:nvSpPr>
        <p:spPr>
          <a:xfrm>
            <a:off x="3571868" y="5105400"/>
            <a:ext cx="6400800" cy="1752600"/>
          </a:xfrm>
        </p:spPr>
        <p:txBody>
          <a:bodyPr/>
          <a:lstStyle/>
          <a:p>
            <a:r>
              <a:rPr lang="uk-UA" dirty="0" smtClean="0">
                <a:solidFill>
                  <a:schemeClr val="bg1"/>
                </a:solidFill>
                <a:effectLst>
                  <a:outerShdw blurRad="38100" dist="38100" dir="2700000" algn="tl">
                    <a:srgbClr val="000000">
                      <a:alpha val="43137"/>
                    </a:srgbClr>
                  </a:outerShdw>
                </a:effectLst>
              </a:rPr>
              <a:t>Підготувала учениця </a:t>
            </a:r>
          </a:p>
          <a:p>
            <a:r>
              <a:rPr lang="uk-UA" dirty="0" smtClean="0">
                <a:solidFill>
                  <a:schemeClr val="bg1"/>
                </a:solidFill>
                <a:effectLst>
                  <a:outerShdw blurRad="38100" dist="38100" dir="2700000" algn="tl">
                    <a:srgbClr val="000000">
                      <a:alpha val="43137"/>
                    </a:srgbClr>
                  </a:outerShdw>
                </a:effectLst>
              </a:rPr>
              <a:t>10 правознавчого класу</a:t>
            </a:r>
          </a:p>
          <a:p>
            <a:r>
              <a:rPr lang="uk-UA" dirty="0" smtClean="0">
                <a:solidFill>
                  <a:schemeClr val="bg1"/>
                </a:solidFill>
                <a:effectLst>
                  <a:outerShdw blurRad="38100" dist="38100" dir="2700000" algn="tl">
                    <a:srgbClr val="000000">
                      <a:alpha val="43137"/>
                    </a:srgbClr>
                  </a:outerShdw>
                </a:effectLst>
              </a:rPr>
              <a:t>Юрченко Юлія</a:t>
            </a:r>
            <a:endParaRPr lang="ru-RU" dirty="0">
              <a:solidFill>
                <a:schemeClr val="bg1"/>
              </a:solidFill>
              <a:effectLst>
                <a:outerShdw blurRad="38100" dist="38100" dir="2700000" algn="tl">
                  <a:srgbClr val="000000">
                    <a:alpha val="43137"/>
                  </a:srgbClr>
                </a:outerShdw>
              </a:effectLs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to="" calcmode="lin" valueType="num">
                                      <p:cBhvr>
                                        <p:cTn id="11" dur="1" fill="hold"/>
                                        <p:tgtEl>
                                          <p:spTgt spid="3">
                                            <p:txEl>
                                              <p:pRg st="0" end="0"/>
                                            </p:txEl>
                                          </p:spTgt>
                                        </p:tgtEl>
                                        <p:attrNameLst>
                                          <p:attrName/>
                                        </p:attrNameLst>
                                      </p:cBhvr>
                                    </p:anim>
                                  </p:childTnLst>
                                </p:cTn>
                              </p:par>
                            </p:childTnLst>
                          </p:cTn>
                        </p:par>
                        <p:par>
                          <p:cTn id="12" fill="hold">
                            <p:stCondLst>
                              <p:cond delay="0"/>
                            </p:stCondLst>
                            <p:childTnLst>
                              <p:par>
                                <p:cTn id="13" presetID="24"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to="" calcmode="lin" valueType="num">
                                      <p:cBhvr>
                                        <p:cTn id="15" dur="1" fill="hold"/>
                                        <p:tgtEl>
                                          <p:spTgt spid="3">
                                            <p:txEl>
                                              <p:pRg st="1" end="1"/>
                                            </p:txEl>
                                          </p:spTgt>
                                        </p:tgtEl>
                                        <p:attrNameLst>
                                          <p:attrName/>
                                        </p:attrNameLst>
                                      </p:cBhvr>
                                    </p:anim>
                                  </p:childTnLst>
                                </p:cTn>
                              </p:par>
                            </p:childTnLst>
                          </p:cTn>
                        </p:par>
                        <p:par>
                          <p:cTn id="16" fill="hold">
                            <p:stCondLst>
                              <p:cond delay="0"/>
                            </p:stCondLst>
                            <p:childTnLst>
                              <p:par>
                                <p:cTn id="17" presetID="24"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to="" calcmode="lin" valueType="num">
                                      <p:cBhvr>
                                        <p:cTn id="19"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8000"/>
            <a:lum/>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ВБИВСТВО ТВАРИН</a:t>
            </a:r>
            <a:r>
              <a:rPr lang="ru-RU" b="1" dirty="0">
                <a:solidFill>
                  <a:schemeClr val="bg1"/>
                </a:solidFill>
                <a:effectLst>
                  <a:outerShdw blurRad="38100" dist="38100" dir="2700000" algn="tl">
                    <a:srgbClr val="000000">
                      <a:alpha val="43137"/>
                    </a:srgbClr>
                  </a:outerShdw>
                </a:effectLst>
              </a:rPr>
              <a:t/>
            </a:r>
            <a:br>
              <a:rPr lang="ru-RU" b="1" dirty="0">
                <a:solidFill>
                  <a:schemeClr val="bg1"/>
                </a:solidFill>
                <a:effectLst>
                  <a:outerShdw blurRad="38100" dist="38100" dir="2700000" algn="tl">
                    <a:srgbClr val="000000">
                      <a:alpha val="43137"/>
                    </a:srgbClr>
                  </a:outerShdw>
                </a:effectLst>
              </a:rPr>
            </a:br>
            <a:endParaRPr lang="ru-RU" b="1" dirty="0">
              <a:solidFill>
                <a:schemeClr val="bg1"/>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457200" y="1142984"/>
            <a:ext cx="4471990" cy="5286412"/>
          </a:xfrm>
        </p:spPr>
        <p:txBody>
          <a:bodyPr/>
          <a:lstStyle/>
          <a:p>
            <a:r>
              <a:rPr lang="uk-UA" b="1" dirty="0">
                <a:effectLst>
                  <a:outerShdw blurRad="38100" dist="38100" dir="2700000" algn="tl">
                    <a:srgbClr val="000000">
                      <a:alpha val="43137"/>
                    </a:srgbClr>
                  </a:outerShdw>
                </a:effectLst>
                <a:latin typeface="Times New Roman" pitchFamily="18" charset="0"/>
                <a:cs typeface="Times New Roman" pitchFamily="18" charset="0"/>
              </a:rPr>
              <a:t>«Прийде час, коли людина буде дивитись на вбивство тварини так, як зараз дивиться на вбивство людини.»</a:t>
            </a:r>
            <a:endParaRPr lang="ru-RU" b="1" dirty="0">
              <a:effectLst>
                <a:outerShdw blurRad="38100" dist="38100" dir="2700000" algn="tl">
                  <a:srgbClr val="000000">
                    <a:alpha val="43137"/>
                  </a:srgbClr>
                </a:outerShdw>
              </a:effectLst>
              <a:latin typeface="Times New Roman" pitchFamily="18" charset="0"/>
              <a:cs typeface="Times New Roman" pitchFamily="18" charset="0"/>
            </a:endParaRPr>
          </a:p>
          <a:p>
            <a:r>
              <a:rPr lang="uk-UA" b="1" dirty="0">
                <a:effectLst>
                  <a:outerShdw blurRad="38100" dist="38100" dir="2700000" algn="tl">
                    <a:srgbClr val="000000">
                      <a:alpha val="43137"/>
                    </a:srgbClr>
                  </a:outerShdw>
                </a:effectLst>
                <a:latin typeface="Times New Roman" pitchFamily="18" charset="0"/>
                <a:cs typeface="Times New Roman" pitchFamily="18" charset="0"/>
              </a:rPr>
              <a:t>Леонардо </a:t>
            </a:r>
            <a:r>
              <a:rPr lang="uk-UA" b="1" dirty="0" err="1">
                <a:effectLst>
                  <a:outerShdw blurRad="38100" dist="38100" dir="2700000" algn="tl">
                    <a:srgbClr val="000000">
                      <a:alpha val="43137"/>
                    </a:srgbClr>
                  </a:outerShdw>
                </a:effectLst>
                <a:latin typeface="Times New Roman" pitchFamily="18" charset="0"/>
                <a:cs typeface="Times New Roman" pitchFamily="18" charset="0"/>
              </a:rPr>
              <a:t>да</a:t>
            </a:r>
            <a:r>
              <a:rPr lang="uk-UA" b="1" dirty="0">
                <a:effectLst>
                  <a:outerShdw blurRad="38100" dist="38100" dir="2700000" algn="tl">
                    <a:srgbClr val="000000">
                      <a:alpha val="43137"/>
                    </a:srgbClr>
                  </a:outerShdw>
                </a:effectLst>
                <a:latin typeface="Times New Roman" pitchFamily="18" charset="0"/>
                <a:cs typeface="Times New Roman" pitchFamily="18" charset="0"/>
              </a:rPr>
              <a:t> Вінчі</a:t>
            </a:r>
            <a:endParaRPr lang="ru-RU" b="1" dirty="0">
              <a:effectLst>
                <a:outerShdw blurRad="38100" dist="38100" dir="2700000" algn="tl">
                  <a:srgbClr val="000000">
                    <a:alpha val="43137"/>
                  </a:srgbClr>
                </a:outerShdw>
              </a:effectLst>
              <a:latin typeface="Times New Roman" pitchFamily="18" charset="0"/>
              <a:cs typeface="Times New Roman" pitchFamily="18" charset="0"/>
            </a:endParaRPr>
          </a:p>
          <a:p>
            <a:endParaRPr lang="ru-RU" dirty="0"/>
          </a:p>
        </p:txBody>
      </p:sp>
      <p:pic>
        <p:nvPicPr>
          <p:cNvPr id="4" name="Рисунок 3" descr="0b03cc055f430f642c1e662723d27f78.jpg"/>
          <p:cNvPicPr>
            <a:picLocks noChangeAspect="1"/>
          </p:cNvPicPr>
          <p:nvPr/>
        </p:nvPicPr>
        <p:blipFill>
          <a:blip r:embed="rId3" cstate="print"/>
          <a:stretch>
            <a:fillRect/>
          </a:stretch>
        </p:blipFill>
        <p:spPr>
          <a:xfrm>
            <a:off x="4857752" y="1000108"/>
            <a:ext cx="4019548" cy="5667372"/>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to="" calcmode="lin" valueType="num">
                                      <p:cBhvr>
                                        <p:cTn id="11" dur="1" fill="hold"/>
                                        <p:tgtEl>
                                          <p:spTgt spid="4"/>
                                        </p:tgtEl>
                                        <p:attrNameLst>
                                          <p:attrName/>
                                        </p:attrNameLst>
                                      </p:cBhvr>
                                    </p:anim>
                                  </p:childTnLst>
                                </p:cTn>
                              </p:par>
                            </p:childTnLst>
                          </p:cTn>
                        </p:par>
                        <p:par>
                          <p:cTn id="12" fill="hold">
                            <p:stCondLst>
                              <p:cond delay="0"/>
                            </p:stCondLst>
                            <p:childTnLst>
                              <p:par>
                                <p:cTn id="13" presetID="24"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to="" calcmode="lin" valueType="num">
                                      <p:cBhvr>
                                        <p:cTn id="15" dur="1" fill="hold"/>
                                        <p:tgtEl>
                                          <p:spTgt spid="3">
                                            <p:txEl>
                                              <p:pRg st="0" end="0"/>
                                            </p:txEl>
                                          </p:spTgt>
                                        </p:tgtEl>
                                        <p:attrNameLst>
                                          <p:attrName/>
                                        </p:attrNameLst>
                                      </p:cBhvr>
                                    </p:anim>
                                  </p:childTnLst>
                                </p:cTn>
                              </p:par>
                            </p:childTnLst>
                          </p:cTn>
                        </p:par>
                        <p:par>
                          <p:cTn id="16" fill="hold">
                            <p:stCondLst>
                              <p:cond delay="0"/>
                            </p:stCondLst>
                            <p:childTnLst>
                              <p:par>
                                <p:cTn id="17" presetID="24"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to="" calcmode="lin" valueType="num">
                                      <p:cBhvr>
                                        <p:cTn id="19"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БЕЗПРИТУЛЬНІ ТВАРИНИ</a:t>
            </a:r>
            <a:r>
              <a:rPr lang="ru-RU"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r>
            <a:br>
              <a:rPr lang="ru-RU"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endParaRPr lang="ru-RU"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Содержимое 2"/>
          <p:cNvSpPr>
            <a:spLocks noGrp="1"/>
          </p:cNvSpPr>
          <p:nvPr>
            <p:ph idx="1"/>
          </p:nvPr>
        </p:nvSpPr>
        <p:spPr>
          <a:xfrm>
            <a:off x="214282" y="1285860"/>
            <a:ext cx="8715436" cy="5357850"/>
          </a:xfrm>
        </p:spPr>
        <p:txBody>
          <a:bodyPr>
            <a:normAutofit fontScale="92500" lnSpcReduction="20000"/>
          </a:bodyPr>
          <a:lstStyle/>
          <a:p>
            <a:r>
              <a:rPr lang="uk-UA"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1. тварини, що народилися на вулиці, і ніколи </a:t>
            </a:r>
            <a:r>
              <a:rPr lang="uk-UA"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не були домашніми;</a:t>
            </a:r>
            <a:endParaRPr lang="ru-RU"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r>
              <a:rPr lang="uk-UA"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2. тварини, колись мали господаря, але згодом опинилися на вулиці в силу будь-яких причин таких як:</a:t>
            </a:r>
            <a:endParaRPr lang="ru-RU"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r>
              <a:rPr lang="uk-UA"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uk-UA"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ненавмисна втрата тварини;</a:t>
            </a:r>
            <a:endParaRPr lang="ru-RU"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r>
              <a:rPr lang="uk-UA"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uk-UA"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навмисний відмову господаря від прав на тварину і </a:t>
            </a:r>
            <a:r>
              <a:rPr lang="uk-UA"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від, </a:t>
            </a:r>
            <a:r>
              <a:rPr lang="uk-UA"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супроводжуване випусканням тваринного у вільний проживання (тобто, викидання тварини);</a:t>
            </a:r>
            <a:endParaRPr lang="ru-RU"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r>
              <a:rPr lang="uk-UA"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смерть </a:t>
            </a:r>
            <a:r>
              <a:rPr lang="uk-UA"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господаря і подальше викидання тваринного спадкоємцями.</a:t>
            </a:r>
            <a:endParaRPr lang="ru-RU"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to="" calcmode="lin" valueType="num">
                                      <p:cBhvr>
                                        <p:cTn id="11" dur="1" fill="hold"/>
                                        <p:tgtEl>
                                          <p:spTgt spid="3">
                                            <p:txEl>
                                              <p:pRg st="0" end="0"/>
                                            </p:txEl>
                                          </p:spTgt>
                                        </p:tgtEl>
                                        <p:attrNameLst>
                                          <p:attrName/>
                                        </p:attrNameLst>
                                      </p:cBhvr>
                                    </p:anim>
                                  </p:childTnLst>
                                </p:cTn>
                              </p:par>
                            </p:childTnLst>
                          </p:cTn>
                        </p:par>
                        <p:par>
                          <p:cTn id="12" fill="hold">
                            <p:stCondLst>
                              <p:cond delay="0"/>
                            </p:stCondLst>
                            <p:childTnLst>
                              <p:par>
                                <p:cTn id="13" presetID="24"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to="" calcmode="lin" valueType="num">
                                      <p:cBhvr>
                                        <p:cTn id="15" dur="1" fill="hold"/>
                                        <p:tgtEl>
                                          <p:spTgt spid="3">
                                            <p:txEl>
                                              <p:pRg st="1" end="1"/>
                                            </p:txEl>
                                          </p:spTgt>
                                        </p:tgtEl>
                                        <p:attrNameLst>
                                          <p:attrName/>
                                        </p:attrNameLst>
                                      </p:cBhvr>
                                    </p:anim>
                                  </p:childTnLst>
                                </p:cTn>
                              </p:par>
                            </p:childTnLst>
                          </p:cTn>
                        </p:par>
                        <p:par>
                          <p:cTn id="16" fill="hold">
                            <p:stCondLst>
                              <p:cond delay="0"/>
                            </p:stCondLst>
                            <p:childTnLst>
                              <p:par>
                                <p:cTn id="17" presetID="24"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to="" calcmode="lin" valueType="num">
                                      <p:cBhvr>
                                        <p:cTn id="19" dur="1" fill="hold"/>
                                        <p:tgtEl>
                                          <p:spTgt spid="3">
                                            <p:txEl>
                                              <p:pRg st="2" end="2"/>
                                            </p:txEl>
                                          </p:spTgt>
                                        </p:tgtEl>
                                        <p:attrNameLst>
                                          <p:attrName/>
                                        </p:attrNameLst>
                                      </p:cBhvr>
                                    </p:anim>
                                  </p:childTnLst>
                                </p:cTn>
                              </p:par>
                            </p:childTnLst>
                          </p:cTn>
                        </p:par>
                        <p:par>
                          <p:cTn id="20" fill="hold">
                            <p:stCondLst>
                              <p:cond delay="0"/>
                            </p:stCondLst>
                            <p:childTnLst>
                              <p:par>
                                <p:cTn id="21" presetID="24"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to="" calcmode="lin" valueType="num">
                                      <p:cBhvr>
                                        <p:cTn id="23" dur="1" fill="hold"/>
                                        <p:tgtEl>
                                          <p:spTgt spid="3">
                                            <p:txEl>
                                              <p:pRg st="3" end="3"/>
                                            </p:txEl>
                                          </p:spTgt>
                                        </p:tgtEl>
                                        <p:attrNameLst>
                                          <p:attrName/>
                                        </p:attrNameLst>
                                      </p:cBhvr>
                                    </p:anim>
                                  </p:childTnLst>
                                </p:cTn>
                              </p:par>
                            </p:childTnLst>
                          </p:cTn>
                        </p:par>
                        <p:par>
                          <p:cTn id="24" fill="hold">
                            <p:stCondLst>
                              <p:cond delay="0"/>
                            </p:stCondLst>
                            <p:childTnLst>
                              <p:par>
                                <p:cTn id="25" presetID="24"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sz="49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ПРОБЛЕМА МІСТА</a:t>
            </a:r>
            <a:r>
              <a:rPr lang="ru-RU" dirty="0"/>
              <a:t/>
            </a:r>
            <a:br>
              <a:rPr lang="ru-RU" dirty="0"/>
            </a:br>
            <a:endParaRPr lang="ru-RU" dirty="0"/>
          </a:p>
        </p:txBody>
      </p:sp>
      <p:sp>
        <p:nvSpPr>
          <p:cNvPr id="3" name="Содержимое 2"/>
          <p:cNvSpPr>
            <a:spLocks noGrp="1"/>
          </p:cNvSpPr>
          <p:nvPr>
            <p:ph idx="1"/>
          </p:nvPr>
        </p:nvSpPr>
        <p:spPr/>
        <p:txBody>
          <a:bodyPr/>
          <a:lstStyle/>
          <a:p>
            <a:r>
              <a:rPr lang="uk-UA" b="1" dirty="0">
                <a:solidFill>
                  <a:schemeClr val="bg1"/>
                </a:solidFill>
                <a:effectLst>
                  <a:outerShdw blurRad="38100" dist="38100" dir="2700000" algn="tl">
                    <a:srgbClr val="000000">
                      <a:alpha val="43137"/>
                    </a:srgbClr>
                  </a:outerShdw>
                </a:effectLst>
              </a:rPr>
              <a:t>Заборонити – заборонили. </a:t>
            </a:r>
            <a:endParaRPr lang="uk-UA" b="1" dirty="0" smtClean="0">
              <a:solidFill>
                <a:schemeClr val="bg1"/>
              </a:solidFill>
              <a:effectLst>
                <a:outerShdw blurRad="38100" dist="38100" dir="2700000" algn="tl">
                  <a:srgbClr val="000000">
                    <a:alpha val="43137"/>
                  </a:srgbClr>
                </a:outerShdw>
              </a:effectLst>
            </a:endParaRPr>
          </a:p>
          <a:p>
            <a:r>
              <a:rPr lang="uk-UA" b="1" dirty="0" smtClean="0">
                <a:solidFill>
                  <a:schemeClr val="bg1"/>
                </a:solidFill>
                <a:effectLst>
                  <a:outerShdw blurRad="38100" dist="38100" dir="2700000" algn="tl">
                    <a:srgbClr val="000000">
                      <a:alpha val="43137"/>
                    </a:srgbClr>
                  </a:outerShdw>
                </a:effectLst>
              </a:rPr>
              <a:t>От </a:t>
            </a:r>
            <a:r>
              <a:rPr lang="uk-UA" b="1" dirty="0">
                <a:solidFill>
                  <a:schemeClr val="bg1"/>
                </a:solidFill>
                <a:effectLst>
                  <a:outerShdw blurRad="38100" dist="38100" dir="2700000" algn="tl">
                    <a:srgbClr val="000000">
                      <a:alpha val="43137"/>
                    </a:srgbClr>
                  </a:outerShdw>
                </a:effectLst>
              </a:rPr>
              <a:t>тільки формально…</a:t>
            </a:r>
            <a:endParaRPr lang="ru-RU" b="1" dirty="0">
              <a:solidFill>
                <a:schemeClr val="bg1"/>
              </a:solidFill>
              <a:effectLst>
                <a:outerShdw blurRad="38100" dist="38100" dir="2700000" algn="tl">
                  <a:srgbClr val="000000">
                    <a:alpha val="43137"/>
                  </a:srgbClr>
                </a:outerShdw>
              </a:effectLst>
            </a:endParaRPr>
          </a:p>
          <a:p>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to="" calcmode="lin" valueType="num">
                                      <p:cBhvr>
                                        <p:cTn id="11" dur="1" fill="hold"/>
                                        <p:tgtEl>
                                          <p:spTgt spid="3">
                                            <p:txEl>
                                              <p:pRg st="0" end="0"/>
                                            </p:txEl>
                                          </p:spTgt>
                                        </p:tgtEl>
                                        <p:attrNameLst>
                                          <p:attrName/>
                                        </p:attrNameLst>
                                      </p:cBhvr>
                                    </p:anim>
                                  </p:childTnLst>
                                </p:cTn>
                              </p:par>
                            </p:childTnLst>
                          </p:cTn>
                        </p:par>
                        <p:par>
                          <p:cTn id="12" fill="hold">
                            <p:stCondLst>
                              <p:cond delay="0"/>
                            </p:stCondLst>
                            <p:childTnLst>
                              <p:par>
                                <p:cTn id="13" presetID="24"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to="" calcmode="lin" valueType="num">
                                      <p:cBhvr>
                                        <p:cTn id="15"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28604"/>
            <a:ext cx="8229600" cy="1143000"/>
          </a:xfrm>
        </p:spPr>
        <p:txBody>
          <a:bodyPr>
            <a:normAutofit fontScale="90000"/>
          </a:bodyPr>
          <a:lstStyle/>
          <a:p>
            <a:r>
              <a:rPr lang="uk-UA" sz="49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ТОВАРИСТВО ПОРЯТУНКУ ПРИРОДИ</a:t>
            </a:r>
            <a:r>
              <a:rPr lang="ru-RU" dirty="0"/>
              <a:t/>
            </a:r>
            <a:br>
              <a:rPr lang="ru-RU" dirty="0"/>
            </a:br>
            <a:endParaRPr lang="ru-RU" dirty="0"/>
          </a:p>
        </p:txBody>
      </p:sp>
      <p:sp>
        <p:nvSpPr>
          <p:cNvPr id="3" name="Содержимое 2"/>
          <p:cNvSpPr>
            <a:spLocks noGrp="1"/>
          </p:cNvSpPr>
          <p:nvPr>
            <p:ph idx="1"/>
          </p:nvPr>
        </p:nvSpPr>
        <p:spPr>
          <a:xfrm>
            <a:off x="5786414" y="1428736"/>
            <a:ext cx="3357586" cy="5214974"/>
          </a:xfrm>
        </p:spPr>
        <p:txBody>
          <a:bodyPr>
            <a:normAutofit fontScale="92500" lnSpcReduction="10000"/>
          </a:bodyPr>
          <a:lstStyle/>
          <a:p>
            <a:r>
              <a:rPr lang="uk-UA" b="1" dirty="0">
                <a:effectLst>
                  <a:outerShdw blurRad="38100" dist="38100" dir="2700000" algn="tl">
                    <a:srgbClr val="000000">
                      <a:alpha val="43137"/>
                    </a:srgbClr>
                  </a:outerShdw>
                </a:effectLst>
                <a:latin typeface="Times New Roman" pitchFamily="18" charset="0"/>
                <a:cs typeface="Times New Roman" pitchFamily="18" charset="0"/>
              </a:rPr>
              <a:t>Мета діяльності - це допомога тваринам, що потрапили в небезпечні ситуації, лікування їх, перетримка, і відповідно передача відповідальним господарям.</a:t>
            </a:r>
            <a:endParaRPr lang="ru-RU"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to="" calcmode="lin" valueType="num">
                                      <p:cBhvr>
                                        <p:cTn id="11"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4000" b="-44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3857604"/>
            <a:ext cx="3714776" cy="3000396"/>
          </a:xfrm>
        </p:spPr>
        <p:txBody>
          <a:bodyPr>
            <a:normAutofit fontScale="77500" lnSpcReduction="20000"/>
          </a:bodyPr>
          <a:lstStyle/>
          <a:p>
            <a:r>
              <a:rPr lang="uk-UA" b="1" dirty="0">
                <a:effectLst>
                  <a:outerShdw blurRad="38100" dist="38100" dir="2700000" algn="tl">
                    <a:srgbClr val="000000">
                      <a:alpha val="43137"/>
                    </a:srgbClr>
                  </a:outerShdw>
                </a:effectLst>
                <a:latin typeface="Times New Roman" pitchFamily="18" charset="0"/>
                <a:cs typeface="Times New Roman" pitchFamily="18" charset="0"/>
              </a:rPr>
              <a:t>Мета діяльності - це допомога тваринам, що потрапили в небезпечні ситуації, лікування їх, перетримка, і відповідно передача відповідальним господарям.</a:t>
            </a:r>
            <a:endParaRPr lang="ru-RU"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564904"/>
            <a:ext cx="8229600" cy="1143000"/>
          </a:xfrm>
        </p:spPr>
        <p:txBody>
          <a:bodyPr>
            <a:noAutofit/>
          </a:bodyPr>
          <a:lstStyle/>
          <a:p>
            <a:r>
              <a:rPr lang="ru-RU" sz="8000" b="1" i="1" dirty="0" err="1" smtClean="0"/>
              <a:t>Дякую</a:t>
            </a:r>
            <a:r>
              <a:rPr lang="ru-RU" sz="8000" b="1" i="1" dirty="0" smtClean="0"/>
              <a:t> за </a:t>
            </a:r>
            <a:r>
              <a:rPr lang="ru-RU" sz="8000" b="1" i="1" dirty="0" err="1" smtClean="0"/>
              <a:t>увагу</a:t>
            </a:r>
            <a:r>
              <a:rPr lang="ru-RU" sz="8000" b="1" i="1" dirty="0" smtClean="0"/>
              <a:t>!</a:t>
            </a:r>
            <a:endParaRPr lang="ru-RU" sz="8000" b="1" i="1" dirty="0"/>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6000"/>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noAutofit/>
          </a:bodyPr>
          <a:lstStyle/>
          <a:p>
            <a:r>
              <a:rPr lang="uk-UA" sz="7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Вступ</a:t>
            </a:r>
            <a:endParaRPr lang="ru-RU" sz="72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Содержимое 2"/>
          <p:cNvSpPr>
            <a:spLocks noGrp="1"/>
          </p:cNvSpPr>
          <p:nvPr>
            <p:ph idx="1"/>
          </p:nvPr>
        </p:nvSpPr>
        <p:spPr>
          <a:xfrm>
            <a:off x="0" y="1142960"/>
            <a:ext cx="4643438" cy="5715040"/>
          </a:xfrm>
        </p:spPr>
        <p:txBody>
          <a:bodyPr>
            <a:normAutofit fontScale="92500" lnSpcReduction="20000"/>
          </a:bodyPr>
          <a:lstStyle/>
          <a:p>
            <a:pPr algn="ctr">
              <a:buNone/>
            </a:pPr>
            <a:r>
              <a:rPr lang="uk-UA" dirty="0" smtClean="0">
                <a:effectLst>
                  <a:outerShdw blurRad="38100" dist="38100" dir="2700000" algn="tl">
                    <a:srgbClr val="000000">
                      <a:alpha val="43137"/>
                    </a:srgbClr>
                  </a:outerShdw>
                </a:effectLst>
              </a:rPr>
              <a:t>Гострою </a:t>
            </a:r>
            <a:r>
              <a:rPr lang="uk-UA" dirty="0">
                <a:effectLst>
                  <a:outerShdw blurRad="38100" dist="38100" dir="2700000" algn="tl">
                    <a:srgbClr val="000000">
                      <a:alpha val="43137"/>
                    </a:srgbClr>
                  </a:outerShdw>
                </a:effectLst>
              </a:rPr>
              <a:t>проблемою сьогодення є проблема безпритульних тварин. Саме зараз, під час кризи, що вибухнула, коли люди зайняті вирішенням матеріальних проблем, стурбовані погіршенням матеріального добробуту, безпритульних, тварин на вулицях стає все більше. </a:t>
            </a:r>
            <a:endParaRPr lang="ru-RU" dirty="0">
              <a:effectLst>
                <a:outerShdw blurRad="38100" dist="38100" dir="2700000" algn="tl">
                  <a:srgbClr val="000000">
                    <a:alpha val="43137"/>
                  </a:srgbClr>
                </a:outerShdw>
              </a:effectLst>
            </a:endParaRPr>
          </a:p>
          <a:p>
            <a:endParaRPr lang="ru-RU" dirty="0"/>
          </a:p>
        </p:txBody>
      </p:sp>
      <p:pic>
        <p:nvPicPr>
          <p:cNvPr id="1027" name="Picture 3"/>
          <p:cNvPicPr>
            <a:picLocks noChangeAspect="1" noChangeArrowheads="1"/>
          </p:cNvPicPr>
          <p:nvPr/>
        </p:nvPicPr>
        <p:blipFill>
          <a:blip r:embed="rId3" cstate="print"/>
          <a:srcRect/>
          <a:stretch>
            <a:fillRect/>
          </a:stretch>
        </p:blipFill>
        <p:spPr bwMode="auto">
          <a:xfrm>
            <a:off x="4714876" y="1285860"/>
            <a:ext cx="4214842" cy="4786346"/>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to="" calcmode="lin" valueType="num">
                                      <p:cBhvr>
                                        <p:cTn id="11" dur="1" fill="hold"/>
                                        <p:tgtEl>
                                          <p:spTgt spid="3">
                                            <p:txEl>
                                              <p:pRg st="0" end="0"/>
                                            </p:txEl>
                                          </p:spTgt>
                                        </p:tgtEl>
                                        <p:attrNameLst>
                                          <p:attrName/>
                                        </p:attrNameLst>
                                      </p:cBhvr>
                                    </p:anim>
                                  </p:childTnLst>
                                </p:cTn>
                              </p:par>
                            </p:childTnLst>
                          </p:cTn>
                        </p:par>
                        <p:par>
                          <p:cTn id="12" fill="hold">
                            <p:stCondLst>
                              <p:cond delay="0"/>
                            </p:stCondLst>
                            <p:childTnLst>
                              <p:par>
                                <p:cTn id="13" presetID="24" presetClass="entr" presetSubtype="0" fill="hold" nodeType="afterEffect">
                                  <p:stCondLst>
                                    <p:cond delay="0"/>
                                  </p:stCondLst>
                                  <p:childTnLst>
                                    <p:set>
                                      <p:cBhvr>
                                        <p:cTn id="14" dur="1" fill="hold">
                                          <p:stCondLst>
                                            <p:cond delay="0"/>
                                          </p:stCondLst>
                                        </p:cTn>
                                        <p:tgtEl>
                                          <p:spTgt spid="1027"/>
                                        </p:tgtEl>
                                        <p:attrNameLst>
                                          <p:attrName>style.visibility</p:attrName>
                                        </p:attrNameLst>
                                      </p:cBhvr>
                                      <p:to>
                                        <p:strVal val="visible"/>
                                      </p:to>
                                    </p:set>
                                    <p:anim to="" calcmode="lin" valueType="num">
                                      <p:cBhvr>
                                        <p:cTn id="15" dur="1" fill="hold"/>
                                        <p:tgtEl>
                                          <p:spTgt spid="102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1000" b="-2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71480"/>
            <a:ext cx="8229600" cy="1143000"/>
          </a:xfrm>
        </p:spPr>
        <p:txBody>
          <a:bodyPr>
            <a:noAutofit/>
          </a:bodyPr>
          <a:lstStyle/>
          <a:p>
            <a:r>
              <a:rPr lang="uk-UA" b="1" cap="small" normalizeH="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ТВАРИНИ В НАШОМУ ЖИТТІ</a:t>
            </a:r>
            <a:r>
              <a:rPr lang="ru-RU"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r>
            <a:br>
              <a:rPr lang="ru-RU"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br>
            <a:endParaRPr lang="ru-RU"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Содержимое 2"/>
          <p:cNvSpPr>
            <a:spLocks noGrp="1"/>
          </p:cNvSpPr>
          <p:nvPr>
            <p:ph idx="1"/>
          </p:nvPr>
        </p:nvSpPr>
        <p:spPr>
          <a:xfrm rot="20812133">
            <a:off x="428596" y="1500174"/>
            <a:ext cx="8229600" cy="5097467"/>
          </a:xfrm>
        </p:spPr>
        <p:txBody>
          <a:bodyPr>
            <a:normAutofit/>
          </a:bodyPr>
          <a:lstStyle/>
          <a:p>
            <a:r>
              <a:rPr lang="uk-UA" sz="3600" b="1" dirty="0" smtClean="0">
                <a:solidFill>
                  <a:schemeClr val="tx1">
                    <a:lumMod val="95000"/>
                    <a:lumOff val="5000"/>
                  </a:schemeClr>
                </a:solidFill>
                <a:effectLst>
                  <a:outerShdw blurRad="38100" dist="38100" dir="2700000" algn="tl">
                    <a:srgbClr val="000000">
                      <a:alpha val="43137"/>
                    </a:srgbClr>
                  </a:outerShdw>
                </a:effectLst>
              </a:rPr>
              <a:t>Світ </a:t>
            </a:r>
            <a:r>
              <a:rPr lang="uk-UA" sz="3600" b="1" dirty="0">
                <a:solidFill>
                  <a:schemeClr val="tx1">
                    <a:lumMod val="95000"/>
                    <a:lumOff val="5000"/>
                  </a:schemeClr>
                </a:solidFill>
                <a:effectLst>
                  <a:outerShdw blurRad="38100" dist="38100" dir="2700000" algn="tl">
                    <a:srgbClr val="000000">
                      <a:alpha val="43137"/>
                    </a:srgbClr>
                  </a:outerShdw>
                </a:effectLst>
              </a:rPr>
              <a:t>тварин для нас</a:t>
            </a:r>
            <a:endParaRPr lang="ru-RU" sz="3600" b="1" dirty="0">
              <a:solidFill>
                <a:schemeClr val="tx1">
                  <a:lumMod val="95000"/>
                  <a:lumOff val="5000"/>
                </a:schemeClr>
              </a:solidFill>
              <a:effectLst>
                <a:outerShdw blurRad="38100" dist="38100" dir="2700000" algn="tl">
                  <a:srgbClr val="000000">
                    <a:alpha val="43137"/>
                  </a:srgbClr>
                </a:outerShdw>
              </a:effectLst>
            </a:endParaRPr>
          </a:p>
          <a:p>
            <a:r>
              <a:rPr lang="uk-UA" sz="3600" b="1" dirty="0">
                <a:solidFill>
                  <a:schemeClr val="tx1">
                    <a:lumMod val="95000"/>
                    <a:lumOff val="5000"/>
                  </a:schemeClr>
                </a:solidFill>
                <a:effectLst>
                  <a:outerShdw blurRad="38100" dist="38100" dir="2700000" algn="tl">
                    <a:srgbClr val="000000">
                      <a:alpha val="43137"/>
                    </a:srgbClr>
                  </a:outerShdw>
                </a:effectLst>
              </a:rPr>
              <a:t>- це перш за все осмислення, культурологічне осмислення понять справедливості, добра і милосердя відносно братів наших менших. </a:t>
            </a:r>
            <a:endParaRPr lang="ru-RU" sz="3600" b="1" dirty="0">
              <a:solidFill>
                <a:schemeClr val="tx1">
                  <a:lumMod val="95000"/>
                  <a:lumOff val="5000"/>
                </a:schemeClr>
              </a:solidFill>
              <a:effectLst>
                <a:outerShdw blurRad="38100" dist="38100" dir="2700000" algn="tl">
                  <a:srgbClr val="000000">
                    <a:alpha val="43137"/>
                  </a:srgbClr>
                </a:outerShdw>
              </a:effectLst>
            </a:endParaRPr>
          </a:p>
          <a:p>
            <a:r>
              <a:rPr lang="uk-UA" sz="3600" b="1" dirty="0">
                <a:solidFill>
                  <a:schemeClr val="tx1">
                    <a:lumMod val="95000"/>
                    <a:lumOff val="5000"/>
                  </a:schemeClr>
                </a:solidFill>
                <a:effectLst>
                  <a:outerShdw blurRad="38100" dist="38100" dir="2700000" algn="tl">
                    <a:srgbClr val="000000">
                      <a:alpha val="43137"/>
                    </a:srgbClr>
                  </a:outerShdw>
                </a:effectLst>
              </a:rPr>
              <a:t>- Зникаючий світ. Він тане на наших очах. </a:t>
            </a:r>
            <a:endParaRPr lang="ru-RU" sz="3600" b="1" dirty="0">
              <a:solidFill>
                <a:schemeClr val="tx1">
                  <a:lumMod val="95000"/>
                  <a:lumOff val="5000"/>
                </a:schemeClr>
              </a:solidFill>
              <a:effectLst>
                <a:outerShdw blurRad="38100" dist="38100" dir="2700000" algn="tl">
                  <a:srgbClr val="000000">
                    <a:alpha val="43137"/>
                  </a:srgbClr>
                </a:outerShdw>
              </a:effectLst>
            </a:endParaRPr>
          </a:p>
          <a:p>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to="" calcmode="lin" valueType="num">
                                      <p:cBhvr>
                                        <p:cTn id="11" dur="1" fill="hold"/>
                                        <p:tgtEl>
                                          <p:spTgt spid="3">
                                            <p:txEl>
                                              <p:pRg st="0" end="0"/>
                                            </p:txEl>
                                          </p:spTgt>
                                        </p:tgtEl>
                                        <p:attrNameLst>
                                          <p:attrName/>
                                        </p:attrNameLst>
                                      </p:cBhvr>
                                    </p:anim>
                                  </p:childTnLst>
                                </p:cTn>
                              </p:par>
                            </p:childTnLst>
                          </p:cTn>
                        </p:par>
                        <p:par>
                          <p:cTn id="12" fill="hold">
                            <p:stCondLst>
                              <p:cond delay="0"/>
                            </p:stCondLst>
                            <p:childTnLst>
                              <p:par>
                                <p:cTn id="13" presetID="24"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to="" calcmode="lin" valueType="num">
                                      <p:cBhvr>
                                        <p:cTn id="15" dur="1" fill="hold"/>
                                        <p:tgtEl>
                                          <p:spTgt spid="3">
                                            <p:txEl>
                                              <p:pRg st="1" end="1"/>
                                            </p:txEl>
                                          </p:spTgt>
                                        </p:tgtEl>
                                        <p:attrNameLst>
                                          <p:attrName/>
                                        </p:attrNameLst>
                                      </p:cBhvr>
                                    </p:anim>
                                  </p:childTnLst>
                                </p:cTn>
                              </p:par>
                            </p:childTnLst>
                          </p:cTn>
                        </p:par>
                        <p:par>
                          <p:cTn id="16" fill="hold">
                            <p:stCondLst>
                              <p:cond delay="0"/>
                            </p:stCondLst>
                            <p:childTnLst>
                              <p:par>
                                <p:cTn id="17" presetID="24"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to="" calcmode="lin" valueType="num">
                                      <p:cBhvr>
                                        <p:cTn id="19"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8000"/>
            <a:lum/>
          </a:blip>
          <a:srcRect/>
          <a:tile tx="0" ty="0" sx="100000" sy="100000" flip="none" algn="tl"/>
        </a:blipFill>
        <a:effectLst/>
      </p:bgPr>
    </p:bg>
    <p:spTree>
      <p:nvGrpSpPr>
        <p:cNvPr id="1" name=""/>
        <p:cNvGrpSpPr/>
        <p:nvPr/>
      </p:nvGrpSpPr>
      <p:grpSpPr>
        <a:xfrm>
          <a:off x="0" y="0"/>
          <a:ext cx="0" cy="0"/>
          <a:chOff x="0" y="0"/>
          <a:chExt cx="0" cy="0"/>
        </a:xfrm>
      </p:grpSpPr>
      <p:pic>
        <p:nvPicPr>
          <p:cNvPr id="2050" name="Picture 2" descr="Картинка 2 из 24246"/>
          <p:cNvPicPr>
            <a:picLocks noChangeAspect="1" noChangeArrowheads="1"/>
          </p:cNvPicPr>
          <p:nvPr/>
        </p:nvPicPr>
        <p:blipFill>
          <a:blip r:embed="rId3" cstate="print">
            <a:lum bright="30000"/>
          </a:blip>
          <a:srcRect/>
          <a:stretch>
            <a:fillRect/>
          </a:stretch>
        </p:blipFill>
        <p:spPr bwMode="auto">
          <a:xfrm>
            <a:off x="5357818" y="1214422"/>
            <a:ext cx="3581400" cy="47625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Заголовок 1"/>
          <p:cNvSpPr>
            <a:spLocks noGrp="1"/>
          </p:cNvSpPr>
          <p:nvPr>
            <p:ph type="title"/>
          </p:nvPr>
        </p:nvSpPr>
        <p:spPr/>
        <p:txBody>
          <a:bodyPr>
            <a:normAutofit fontScale="90000"/>
          </a:bodyPr>
          <a:lstStyle/>
          <a:p>
            <a:r>
              <a:rPr lang="uk-UA" sz="49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ПРИРУЧЕННЯ КІШОК</a:t>
            </a:r>
            <a:r>
              <a:rPr lang="ru-RU" b="1" dirty="0">
                <a:solidFill>
                  <a:srgbClr val="FF0000"/>
                </a:solidFill>
                <a:effectLst>
                  <a:outerShdw blurRad="38100" dist="38100" dir="2700000" algn="tl">
                    <a:srgbClr val="000000">
                      <a:alpha val="43137"/>
                    </a:srgbClr>
                  </a:outerShdw>
                </a:effectLst>
                <a:latin typeface="Monotype Corsiva" pitchFamily="66" charset="0"/>
              </a:rPr>
              <a:t/>
            </a:r>
            <a:br>
              <a:rPr lang="ru-RU" b="1" dirty="0">
                <a:solidFill>
                  <a:srgbClr val="FF0000"/>
                </a:solidFill>
                <a:effectLst>
                  <a:outerShdw blurRad="38100" dist="38100" dir="2700000" algn="tl">
                    <a:srgbClr val="000000">
                      <a:alpha val="43137"/>
                    </a:srgbClr>
                  </a:outerShdw>
                </a:effectLst>
                <a:latin typeface="Monotype Corsiva" pitchFamily="66" charset="0"/>
              </a:rPr>
            </a:br>
            <a:endParaRPr lang="ru-RU" b="1" dirty="0">
              <a:solidFill>
                <a:srgbClr val="FF0000"/>
              </a:solidFill>
              <a:effectLst>
                <a:outerShdw blurRad="38100" dist="38100" dir="2700000" algn="tl">
                  <a:srgbClr val="000000">
                    <a:alpha val="43137"/>
                  </a:srgbClr>
                </a:outerShdw>
              </a:effectLst>
              <a:latin typeface="Monotype Corsiva" pitchFamily="66" charset="0"/>
            </a:endParaRPr>
          </a:p>
        </p:txBody>
      </p:sp>
      <p:sp>
        <p:nvSpPr>
          <p:cNvPr id="3" name="Содержимое 2"/>
          <p:cNvSpPr>
            <a:spLocks noGrp="1"/>
          </p:cNvSpPr>
          <p:nvPr>
            <p:ph idx="1"/>
          </p:nvPr>
        </p:nvSpPr>
        <p:spPr>
          <a:xfrm rot="255367">
            <a:off x="285720" y="1071546"/>
            <a:ext cx="6643734" cy="5572164"/>
          </a:xfrm>
        </p:spPr>
        <p:txBody>
          <a:bodyPr>
            <a:normAutofit fontScale="92500" lnSpcReduction="10000"/>
          </a:bodyPr>
          <a:lstStyle/>
          <a:p>
            <a:r>
              <a:rPr lang="ru-RU" b="1" dirty="0">
                <a:effectLst>
                  <a:outerShdw blurRad="38100" dist="38100" dir="2700000" algn="tl">
                    <a:srgbClr val="000000">
                      <a:alpha val="43137"/>
                    </a:srgbClr>
                  </a:outerShdw>
                </a:effectLst>
              </a:rPr>
              <a:t>У </a:t>
            </a:r>
            <a:r>
              <a:rPr lang="ru-RU" b="1" dirty="0" err="1">
                <a:effectLst>
                  <a:outerShdw blurRad="38100" dist="38100" dir="2700000" algn="tl">
                    <a:srgbClr val="000000">
                      <a:alpha val="43137"/>
                    </a:srgbClr>
                  </a:outerShdw>
                </a:effectLst>
              </a:rPr>
              <a:t>стародавньому</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Єгипті</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кішка</a:t>
            </a:r>
            <a:r>
              <a:rPr lang="ru-RU" b="1" dirty="0">
                <a:effectLst>
                  <a:outerShdw blurRad="38100" dist="38100" dir="2700000" algn="tl">
                    <a:srgbClr val="000000">
                      <a:alpha val="43137"/>
                    </a:srgbClr>
                  </a:outerShdw>
                </a:effectLst>
              </a:rPr>
              <a:t> стала священною </a:t>
            </a:r>
            <a:r>
              <a:rPr lang="ru-RU" b="1" dirty="0" err="1">
                <a:effectLst>
                  <a:outerShdw blurRad="38100" dist="38100" dir="2700000" algn="tl">
                    <a:srgbClr val="000000">
                      <a:alpha val="43137"/>
                    </a:srgbClr>
                  </a:outerShdw>
                </a:effectLst>
              </a:rPr>
              <a:t>твариною</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охоронницею</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врожаю</a:t>
            </a:r>
            <a:r>
              <a:rPr lang="ru-RU" b="1" dirty="0">
                <a:effectLst>
                  <a:outerShdw blurRad="38100" dist="38100" dir="2700000" algn="tl">
                    <a:srgbClr val="000000">
                      <a:alpha val="43137"/>
                    </a:srgbClr>
                  </a:outerShdw>
                </a:effectLst>
              </a:rPr>
              <a:t> та </a:t>
            </a:r>
            <a:r>
              <a:rPr lang="ru-RU" b="1" dirty="0" err="1">
                <a:effectLst>
                  <a:outerShdw blurRad="38100" dist="38100" dir="2700000" algn="tl">
                    <a:srgbClr val="000000">
                      <a:alpha val="43137"/>
                    </a:srgbClr>
                  </a:outerShdw>
                </a:effectLst>
              </a:rPr>
              <a:t>домашнього</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вогнища</a:t>
            </a:r>
            <a:r>
              <a:rPr lang="ru-RU" b="1" dirty="0" smtClean="0">
                <a:effectLst>
                  <a:outerShdw blurRad="38100" dist="38100" dir="2700000" algn="tl">
                    <a:srgbClr val="000000">
                      <a:alpha val="43137"/>
                    </a:srgbClr>
                  </a:outerShdw>
                </a:effectLst>
              </a:rPr>
              <a:t>.</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Після</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кончини</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кішки</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ввід</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старості</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її</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власники</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занурювалися</a:t>
            </a:r>
            <a:r>
              <a:rPr lang="ru-RU" b="1" dirty="0">
                <a:effectLst>
                  <a:outerShdw blurRad="38100" dist="38100" dir="2700000" algn="tl">
                    <a:srgbClr val="000000">
                      <a:alpha val="43137"/>
                    </a:srgbClr>
                  </a:outerShdw>
                </a:effectLst>
              </a:rPr>
              <a:t> в траур - </a:t>
            </a:r>
            <a:r>
              <a:rPr lang="ru-RU" b="1" dirty="0" err="1">
                <a:effectLst>
                  <a:outerShdw blurRad="38100" dist="38100" dir="2700000" algn="tl">
                    <a:srgbClr val="000000">
                      <a:alpha val="43137"/>
                    </a:srgbClr>
                  </a:outerShdw>
                </a:effectLst>
              </a:rPr>
              <a:t>обрізали</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собі</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волосся</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і</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виголювали</a:t>
            </a:r>
            <a:r>
              <a:rPr lang="ru-RU" b="1" dirty="0">
                <a:effectLst>
                  <a:outerShdw blurRad="38100" dist="38100" dir="2700000" algn="tl">
                    <a:srgbClr val="000000">
                      <a:alpha val="43137"/>
                    </a:srgbClr>
                  </a:outerShdw>
                </a:effectLst>
              </a:rPr>
              <a:t> брови. </a:t>
            </a:r>
            <a:r>
              <a:rPr lang="ru-RU" b="1" dirty="0" err="1">
                <a:effectLst>
                  <a:outerShdw blurRad="38100" dist="38100" dir="2700000" algn="tl">
                    <a:srgbClr val="000000">
                      <a:alpha val="43137"/>
                    </a:srgbClr>
                  </a:outerShdw>
                </a:effectLst>
              </a:rPr>
              <a:t>Після</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смерті</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кішку</a:t>
            </a:r>
            <a:r>
              <a:rPr lang="ru-RU" b="1" dirty="0">
                <a:effectLst>
                  <a:outerShdw blurRad="38100" dist="38100" dir="2700000" algn="tl">
                    <a:srgbClr val="000000">
                      <a:alpha val="43137"/>
                    </a:srgbClr>
                  </a:outerShdw>
                </a:effectLst>
              </a:rPr>
              <a:t>, як </a:t>
            </a:r>
            <a:r>
              <a:rPr lang="ru-RU" b="1" dirty="0" err="1">
                <a:effectLst>
                  <a:outerShdw blurRad="38100" dist="38100" dir="2700000" algn="tl">
                    <a:srgbClr val="000000">
                      <a:alpha val="43137"/>
                    </a:srgbClr>
                  </a:outerShdw>
                </a:effectLst>
              </a:rPr>
              <a:t>і</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фараонів</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муміфікували</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Сучасні</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дослідники</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виявили</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цілі</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кладовища</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що</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складаються</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з</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котячих</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мумій</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Рахунок</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з</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йшов</a:t>
            </a:r>
            <a:r>
              <a:rPr lang="ru-RU" b="1" dirty="0">
                <a:effectLst>
                  <a:outerShdw blurRad="38100" dist="38100" dir="2700000" algn="tl">
                    <a:srgbClr val="000000">
                      <a:alpha val="43137"/>
                    </a:srgbClr>
                  </a:outerShdw>
                </a:effectLst>
              </a:rPr>
              <a:t> на </a:t>
            </a:r>
            <a:r>
              <a:rPr lang="ru-RU" b="1" dirty="0" err="1">
                <a:effectLst>
                  <a:outerShdw blurRad="38100" dist="38100" dir="2700000" algn="tl">
                    <a:srgbClr val="000000">
                      <a:alpha val="43137"/>
                    </a:srgbClr>
                  </a:outerShdw>
                </a:effectLst>
              </a:rPr>
              <a:t>сотні</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тисяч</a:t>
            </a:r>
            <a:r>
              <a:rPr lang="ru-RU" b="1" dirty="0">
                <a:effectLst>
                  <a:outerShdw blurRad="38100" dist="38100" dir="2700000" algn="tl">
                    <a:srgbClr val="000000">
                      <a:alpha val="43137"/>
                    </a:srgbClr>
                  </a:outerShdw>
                </a:effectLst>
              </a:rPr>
              <a:t>.</a:t>
            </a:r>
          </a:p>
          <a:p>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 to="" calcmode="lin" valueType="num">
                                      <p:cBhvr>
                                        <p:cTn id="11" dur="1" fill="hold"/>
                                        <p:tgtEl>
                                          <p:spTgt spid="2050"/>
                                        </p:tgtEl>
                                        <p:attrNameLst>
                                          <p:attrName/>
                                        </p:attrNameLst>
                                      </p:cBhvr>
                                    </p:anim>
                                  </p:childTnLst>
                                </p:cTn>
                              </p:par>
                            </p:childTnLst>
                          </p:cTn>
                        </p:par>
                        <p:par>
                          <p:cTn id="12" fill="hold">
                            <p:stCondLst>
                              <p:cond delay="0"/>
                            </p:stCondLst>
                            <p:childTnLst>
                              <p:par>
                                <p:cTn id="13" presetID="24"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to="" calcmode="lin" valueType="num">
                                      <p:cBhvr>
                                        <p:cTn id="15"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8000"/>
            <a:lum/>
          </a:blip>
          <a:srcRect/>
          <a:stretch>
            <a:fillRect t="-22000" b="-22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ln>
            <a:noFill/>
          </a:ln>
        </p:spPr>
        <p:txBody>
          <a:bodyPr>
            <a:noAutofit/>
          </a:bodyPr>
          <a:lstStyle/>
          <a:p>
            <a:r>
              <a:rPr lang="uk-UA"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ПРИРУЧЕННЯ СОБАК</a:t>
            </a:r>
            <a:r>
              <a:rPr lang="ru-RU"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r>
            <a:br>
              <a:rPr lang="ru-RU"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br>
            <a:endParaRPr lang="ru-RU"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Содержимое 2"/>
          <p:cNvSpPr>
            <a:spLocks noGrp="1"/>
          </p:cNvSpPr>
          <p:nvPr>
            <p:ph idx="1"/>
          </p:nvPr>
        </p:nvSpPr>
        <p:spPr>
          <a:xfrm rot="20718278">
            <a:off x="439470" y="1541295"/>
            <a:ext cx="8229600" cy="4525963"/>
          </a:xfrm>
        </p:spPr>
        <p:txBody>
          <a:bodyPr>
            <a:normAutofit/>
          </a:bodyPr>
          <a:lstStyle/>
          <a:p>
            <a:r>
              <a:rPr lang="uk-UA" b="1" dirty="0" smtClean="0">
                <a:effectLst>
                  <a:outerShdw blurRad="38100" dist="38100" dir="2700000" algn="tl">
                    <a:srgbClr val="000000">
                      <a:alpha val="43137"/>
                    </a:srgbClr>
                  </a:outerShdw>
                </a:effectLst>
                <a:latin typeface="Times New Roman" pitchFamily="18" charset="0"/>
                <a:cs typeface="Times New Roman" pitchFamily="18" charset="0"/>
              </a:rPr>
              <a:t>Спочатку </a:t>
            </a:r>
            <a:r>
              <a:rPr lang="uk-UA" b="1" dirty="0">
                <a:effectLst>
                  <a:outerShdw blurRad="38100" dist="38100" dir="2700000" algn="tl">
                    <a:srgbClr val="000000">
                      <a:alpha val="43137"/>
                    </a:srgbClr>
                  </a:outerShdw>
                </a:effectLst>
                <a:latin typeface="Times New Roman" pitchFamily="18" charset="0"/>
                <a:cs typeface="Times New Roman" pitchFamily="18" charset="0"/>
              </a:rPr>
              <a:t>були приручені ті підвиди вовків, які водилися в околицях поселень людей, а коли вони переміщалися на нове місце, відбувалося природне схрещування приручених тварин з місцевими різновидами.</a:t>
            </a:r>
            <a:endParaRPr lang="ru-RU" b="1" dirty="0">
              <a:effectLst>
                <a:outerShdw blurRad="38100" dist="38100" dir="2700000" algn="tl">
                  <a:srgbClr val="000000">
                    <a:alpha val="43137"/>
                  </a:srgbClr>
                </a:outerShdw>
              </a:effectLst>
              <a:latin typeface="Times New Roman" pitchFamily="18" charset="0"/>
              <a:cs typeface="Times New Roman" pitchFamily="18" charset="0"/>
            </a:endParaRPr>
          </a:p>
          <a:p>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to="" calcmode="lin" valueType="num">
                                      <p:cBhvr>
                                        <p:cTn id="11"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428604"/>
            <a:ext cx="8229600" cy="1143000"/>
          </a:xfrm>
        </p:spPr>
        <p:txBody>
          <a:bodyPr>
            <a:normAutofit fontScale="90000"/>
          </a:bodyPr>
          <a:lstStyle/>
          <a:p>
            <a:r>
              <a:rPr lang="uk-UA" dirty="0">
                <a:solidFill>
                  <a:schemeClr val="bg1"/>
                </a:solidFill>
                <a:latin typeface="Times New Roman" pitchFamily="18" charset="0"/>
                <a:cs typeface="Times New Roman" pitchFamily="18" charset="0"/>
              </a:rPr>
              <a:t>ЗМІНА ВІДНОШЕННЯ ДО БРАТІВ НАШИХ МЕНЬШИХ</a:t>
            </a:r>
            <a:r>
              <a:rPr lang="ru-RU" dirty="0"/>
              <a:t/>
            </a:r>
            <a:br>
              <a:rPr lang="ru-RU" dirty="0"/>
            </a:br>
            <a:endParaRPr lang="ru-RU" dirty="0"/>
          </a:p>
        </p:txBody>
      </p:sp>
      <p:sp>
        <p:nvSpPr>
          <p:cNvPr id="3" name="Содержимое 2"/>
          <p:cNvSpPr>
            <a:spLocks noGrp="1"/>
          </p:cNvSpPr>
          <p:nvPr>
            <p:ph idx="1"/>
          </p:nvPr>
        </p:nvSpPr>
        <p:spPr>
          <a:xfrm>
            <a:off x="428596" y="1428736"/>
            <a:ext cx="8229600" cy="4525963"/>
          </a:xfrm>
        </p:spPr>
        <p:txBody>
          <a:bodyPr/>
          <a:lstStyle/>
          <a:p>
            <a:r>
              <a:rPr lang="uk-UA" b="1" dirty="0">
                <a:solidFill>
                  <a:schemeClr val="bg1"/>
                </a:solidFill>
                <a:effectLst>
                  <a:outerShdw blurRad="38100" dist="38100" dir="2700000" algn="tl">
                    <a:srgbClr val="000000">
                      <a:alpha val="43137"/>
                    </a:srgbClr>
                  </a:outerShdw>
                </a:effectLst>
              </a:rPr>
              <a:t>Викинути на вулицю, собачку, яка тільки вчора була найулюбленіша, сьогодні, вона все стала непотрібною. </a:t>
            </a:r>
            <a:endParaRPr lang="ru-RU" b="1" dirty="0">
              <a:solidFill>
                <a:schemeClr val="bg1"/>
              </a:solidFill>
              <a:effectLst>
                <a:outerShdw blurRad="38100" dist="38100" dir="2700000" algn="tl">
                  <a:srgbClr val="000000">
                    <a:alpha val="43137"/>
                  </a:srgbClr>
                </a:outerShdw>
              </a:effectLs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to="" calcmode="lin" valueType="num">
                                      <p:cBhvr>
                                        <p:cTn id="11"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a:t>
            </a:r>
            <a:r>
              <a:rPr lang="ru-RU" dirty="0"/>
              <a:t/>
            </a:r>
            <a:br>
              <a:rPr lang="ru-RU" dirty="0"/>
            </a:br>
            <a:endParaRPr lang="ru-RU" dirty="0"/>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143000"/>
          </a:xfrm>
        </p:spPr>
        <p:txBody>
          <a:bodyPr>
            <a:noAutofit/>
          </a:bodyPr>
          <a:lstStyle/>
          <a:p>
            <a:r>
              <a:rPr lang="ru-RU" sz="8000" b="1"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Жорсток</a:t>
            </a:r>
            <a:r>
              <a:rPr lang="uk-UA" sz="8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і</a:t>
            </a:r>
            <a:r>
              <a:rPr lang="ru-RU" sz="8000" b="1"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сть</a:t>
            </a:r>
            <a:endParaRPr lang="ru-RU" sz="8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Содержимое 2"/>
          <p:cNvSpPr>
            <a:spLocks noGrp="1"/>
          </p:cNvSpPr>
          <p:nvPr>
            <p:ph idx="1"/>
          </p:nvPr>
        </p:nvSpPr>
        <p:spPr>
          <a:xfrm>
            <a:off x="0" y="1357298"/>
            <a:ext cx="8929718" cy="2571768"/>
          </a:xfrm>
        </p:spPr>
        <p:txBody>
          <a:bodyPr>
            <a:normAutofit fontScale="77500" lnSpcReduction="20000"/>
          </a:bodyPr>
          <a:lstStyle/>
          <a:p>
            <a:r>
              <a:rPr lang="uk-UA" b="1" dirty="0">
                <a:solidFill>
                  <a:schemeClr val="bg1"/>
                </a:solidFill>
                <a:effectLst>
                  <a:outerShdw blurRad="38100" dist="38100" dir="2700000" algn="tl">
                    <a:srgbClr val="000000">
                      <a:alpha val="43137"/>
                    </a:srgbClr>
                  </a:outerShdw>
                </a:effectLst>
              </a:rPr>
              <a:t>«Але скажи нам, про осіб, ми просимо тебе сказати нам, яке зло вчинили ми? Який закон ми порушили або яку причину дали тобі, що дозволяє тобі привласнювати собі право застосовувати проти нас силу і порушувати наші природні права, і нападати на нас, і вбивати нас, начебто ми були Загарбниками і не краще Злодіїв, Грабіжників або Убивць, яких треба змести з лиця землі? »</a:t>
            </a:r>
            <a:endParaRPr lang="ru-RU" b="1" dirty="0">
              <a:solidFill>
                <a:schemeClr val="bg1"/>
              </a:solidFill>
              <a:effectLst>
                <a:outerShdw blurRad="38100" dist="38100" dir="2700000" algn="tl">
                  <a:srgbClr val="000000">
                    <a:alpha val="43137"/>
                  </a:srgbClr>
                </a:outerShdw>
              </a:effectLst>
            </a:endParaRPr>
          </a:p>
          <a:p>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to="" calcmode="lin" valueType="num">
                                      <p:cBhvr>
                                        <p:cTn id="11"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4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ЗАКОН УКРАЇНИ</a:t>
            </a:r>
            <a:r>
              <a:rPr lang="ru-RU" sz="4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r>
            <a:br>
              <a:rPr lang="ru-RU" sz="4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endParaRPr lang="ru-RU" sz="4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Содержимое 2"/>
          <p:cNvSpPr>
            <a:spLocks noGrp="1"/>
          </p:cNvSpPr>
          <p:nvPr>
            <p:ph idx="1"/>
          </p:nvPr>
        </p:nvSpPr>
        <p:spPr>
          <a:xfrm>
            <a:off x="457200" y="1000108"/>
            <a:ext cx="8229600" cy="5857892"/>
          </a:xfrm>
        </p:spPr>
        <p:txBody>
          <a:bodyPr>
            <a:normAutofit fontScale="85000" lnSpcReduction="20000"/>
          </a:bodyPr>
          <a:lstStyle/>
          <a:p>
            <a:pPr algn="ctr"/>
            <a:r>
              <a:rPr lang="ru-RU"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жорстоке</a:t>
            </a:r>
            <a:r>
              <a:rPr lang="ru-RU"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поводження</a:t>
            </a:r>
            <a:r>
              <a:rPr lang="ru-RU"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з</a:t>
            </a:r>
            <a:r>
              <a:rPr lang="ru-RU"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тваринами</a:t>
            </a:r>
            <a:r>
              <a:rPr lang="ru-RU"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є</a:t>
            </a:r>
            <a:r>
              <a:rPr lang="ru-RU"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несумісним</a:t>
            </a:r>
            <a:r>
              <a:rPr lang="ru-RU"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з</a:t>
            </a:r>
            <a:r>
              <a:rPr lang="ru-RU"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вимогами</a:t>
            </a:r>
            <a:r>
              <a:rPr lang="ru-RU"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моральності</a:t>
            </a:r>
            <a:r>
              <a:rPr lang="ru-RU"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та </a:t>
            </a:r>
            <a:r>
              <a:rPr lang="ru-RU"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гуманності</a:t>
            </a:r>
            <a:r>
              <a:rPr lang="ru-RU"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спричиняє</a:t>
            </a:r>
            <a:r>
              <a:rPr lang="ru-RU"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моральну</a:t>
            </a:r>
            <a:r>
              <a:rPr lang="ru-RU"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шкоду </a:t>
            </a:r>
            <a:r>
              <a:rPr lang="ru-RU"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людині</a:t>
            </a:r>
            <a:r>
              <a:rPr lang="ru-RU"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p>
          <a:p>
            <a:pPr algn="ctr"/>
            <a:r>
              <a:rPr lang="uk-UA"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забезпечення умов   життя   тварин,   які   відповідають   їх </a:t>
            </a:r>
            <a:r>
              <a:rPr lang="ru-RU"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біологічним</a:t>
            </a:r>
            <a:r>
              <a:rPr lang="ru-RU"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видовим</a:t>
            </a:r>
            <a:r>
              <a:rPr lang="ru-RU"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та </a:t>
            </a:r>
            <a:r>
              <a:rPr lang="ru-RU"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індивідуальним</a:t>
            </a:r>
            <a:r>
              <a:rPr lang="ru-RU"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особливостям</a:t>
            </a:r>
            <a:r>
              <a:rPr lang="ru-RU"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p>
          <a:p>
            <a:pPr algn="ctr"/>
            <a:r>
              <a:rPr lang="ru-RU"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право </a:t>
            </a:r>
            <a:r>
              <a:rPr lang="ru-RU"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власності</a:t>
            </a:r>
            <a:r>
              <a:rPr lang="ru-RU"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та  </a:t>
            </a:r>
            <a:r>
              <a:rPr lang="ru-RU"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інші</a:t>
            </a:r>
            <a:r>
              <a:rPr lang="ru-RU"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речові</a:t>
            </a:r>
            <a:r>
              <a:rPr lang="ru-RU"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права  на  </a:t>
            </a:r>
            <a:r>
              <a:rPr lang="ru-RU"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тварин</a:t>
            </a:r>
            <a:r>
              <a:rPr lang="ru-RU"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у  </a:t>
            </a:r>
            <a:r>
              <a:rPr lang="ru-RU"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разі</a:t>
            </a:r>
            <a:r>
              <a:rPr lang="ru-RU"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жорстокого</a:t>
            </a:r>
            <a:r>
              <a:rPr lang="ru-RU"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поводження</a:t>
            </a:r>
            <a:r>
              <a:rPr lang="ru-RU"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з</a:t>
            </a:r>
            <a:r>
              <a:rPr lang="ru-RU"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ними </a:t>
            </a:r>
            <a:r>
              <a:rPr lang="ru-RU"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можуть</a:t>
            </a:r>
            <a:r>
              <a:rPr lang="ru-RU"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бути </a:t>
            </a:r>
            <a:r>
              <a:rPr lang="ru-RU"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припинені</a:t>
            </a:r>
            <a:r>
              <a:rPr lang="ru-RU"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відповідно</a:t>
            </a:r>
            <a:r>
              <a:rPr lang="ru-RU"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до </a:t>
            </a:r>
            <a:r>
              <a:rPr lang="ru-RU"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цього</a:t>
            </a:r>
            <a:r>
              <a:rPr lang="ru-RU"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Закону; </a:t>
            </a:r>
          </a:p>
          <a:p>
            <a:pPr algn="ctr"/>
            <a:r>
              <a:rPr lang="ru-RU"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заборона</a:t>
            </a:r>
            <a:r>
              <a:rPr lang="ru-RU"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жорстоких</a:t>
            </a:r>
            <a:r>
              <a:rPr lang="ru-RU"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методів</a:t>
            </a:r>
            <a:r>
              <a:rPr lang="ru-RU"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умертвіння</a:t>
            </a:r>
            <a:r>
              <a:rPr lang="ru-RU"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тварин</a:t>
            </a:r>
            <a:r>
              <a:rPr lang="ru-RU"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p>
          <a:p>
            <a:pPr algn="ctr"/>
            <a:r>
              <a:rPr lang="ru-RU"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відповідальність</a:t>
            </a:r>
            <a:r>
              <a:rPr lang="ru-RU"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за </a:t>
            </a:r>
            <a:r>
              <a:rPr lang="ru-RU"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жорстоке</a:t>
            </a:r>
            <a:r>
              <a:rPr lang="ru-RU"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поводження</a:t>
            </a:r>
            <a:r>
              <a:rPr lang="ru-RU"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з</a:t>
            </a:r>
            <a:r>
              <a:rPr lang="ru-RU"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тваринами</a:t>
            </a:r>
            <a:r>
              <a:rPr lang="ru-RU"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p>
          <a:p>
            <a:pPr algn="ctr"/>
            <a:r>
              <a:rPr lang="ru-RU"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утримання</a:t>
            </a:r>
            <a:r>
              <a:rPr lang="ru-RU"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і</a:t>
            </a:r>
            <a:r>
              <a:rPr lang="ru-RU"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поводження</a:t>
            </a:r>
            <a:r>
              <a:rPr lang="ru-RU"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з</a:t>
            </a:r>
            <a:r>
              <a:rPr lang="ru-RU"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домашніми</a:t>
            </a:r>
            <a:r>
              <a:rPr lang="ru-RU"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тваринами</a:t>
            </a:r>
            <a:r>
              <a:rPr lang="ru-RU"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без  мети </a:t>
            </a:r>
            <a:r>
              <a:rPr lang="ru-RU"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заподіяння</a:t>
            </a:r>
            <a:r>
              <a:rPr lang="ru-RU"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шкоди</a:t>
            </a:r>
            <a:r>
              <a:rPr lang="ru-RU"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як </a:t>
            </a:r>
            <a:r>
              <a:rPr lang="ru-RU"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оточуючим</a:t>
            </a:r>
            <a:r>
              <a:rPr lang="ru-RU"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так </a:t>
            </a:r>
            <a:r>
              <a:rPr lang="ru-RU"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і</a:t>
            </a:r>
            <a:r>
              <a:rPr lang="ru-RU"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самій</a:t>
            </a:r>
            <a:r>
              <a:rPr lang="ru-RU"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тварині</a:t>
            </a:r>
            <a:r>
              <a:rPr lang="ru-RU"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p>
          <a:p>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to="" calcmode="lin" valueType="num">
                                      <p:cBhvr>
                                        <p:cTn id="11" dur="1" fill="hold"/>
                                        <p:tgtEl>
                                          <p:spTgt spid="3">
                                            <p:txEl>
                                              <p:pRg st="0" end="0"/>
                                            </p:txEl>
                                          </p:spTgt>
                                        </p:tgtEl>
                                        <p:attrNameLst>
                                          <p:attrName/>
                                        </p:attrNameLst>
                                      </p:cBhvr>
                                    </p:anim>
                                  </p:childTnLst>
                                </p:cTn>
                              </p:par>
                            </p:childTnLst>
                          </p:cTn>
                        </p:par>
                        <p:par>
                          <p:cTn id="12" fill="hold">
                            <p:stCondLst>
                              <p:cond delay="0"/>
                            </p:stCondLst>
                            <p:childTnLst>
                              <p:par>
                                <p:cTn id="13" presetID="24"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to="" calcmode="lin" valueType="num">
                                      <p:cBhvr>
                                        <p:cTn id="15" dur="1" fill="hold"/>
                                        <p:tgtEl>
                                          <p:spTgt spid="3">
                                            <p:txEl>
                                              <p:pRg st="1" end="1"/>
                                            </p:txEl>
                                          </p:spTgt>
                                        </p:tgtEl>
                                        <p:attrNameLst>
                                          <p:attrName/>
                                        </p:attrNameLst>
                                      </p:cBhvr>
                                    </p:anim>
                                  </p:childTnLst>
                                </p:cTn>
                              </p:par>
                            </p:childTnLst>
                          </p:cTn>
                        </p:par>
                        <p:par>
                          <p:cTn id="16" fill="hold">
                            <p:stCondLst>
                              <p:cond delay="0"/>
                            </p:stCondLst>
                            <p:childTnLst>
                              <p:par>
                                <p:cTn id="17" presetID="24"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to="" calcmode="lin" valueType="num">
                                      <p:cBhvr>
                                        <p:cTn id="19" dur="1" fill="hold"/>
                                        <p:tgtEl>
                                          <p:spTgt spid="3">
                                            <p:txEl>
                                              <p:pRg st="2" end="2"/>
                                            </p:txEl>
                                          </p:spTgt>
                                        </p:tgtEl>
                                        <p:attrNameLst>
                                          <p:attrName/>
                                        </p:attrNameLst>
                                      </p:cBhvr>
                                    </p:anim>
                                  </p:childTnLst>
                                </p:cTn>
                              </p:par>
                            </p:childTnLst>
                          </p:cTn>
                        </p:par>
                        <p:par>
                          <p:cTn id="20" fill="hold">
                            <p:stCondLst>
                              <p:cond delay="0"/>
                            </p:stCondLst>
                            <p:childTnLst>
                              <p:par>
                                <p:cTn id="21" presetID="24"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to="" calcmode="lin" valueType="num">
                                      <p:cBhvr>
                                        <p:cTn id="23" dur="1" fill="hold"/>
                                        <p:tgtEl>
                                          <p:spTgt spid="3">
                                            <p:txEl>
                                              <p:pRg st="3" end="3"/>
                                            </p:txEl>
                                          </p:spTgt>
                                        </p:tgtEl>
                                        <p:attrNameLst>
                                          <p:attrName/>
                                        </p:attrNameLst>
                                      </p:cBhvr>
                                    </p:anim>
                                  </p:childTnLst>
                                </p:cTn>
                              </p:par>
                            </p:childTnLst>
                          </p:cTn>
                        </p:par>
                        <p:par>
                          <p:cTn id="24" fill="hold">
                            <p:stCondLst>
                              <p:cond delay="0"/>
                            </p:stCondLst>
                            <p:childTnLst>
                              <p:par>
                                <p:cTn id="25" presetID="24"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par>
                          <p:cTn id="28" fill="hold">
                            <p:stCondLst>
                              <p:cond delay="0"/>
                            </p:stCondLst>
                            <p:childTnLst>
                              <p:par>
                                <p:cTn id="29" presetID="24" presetClass="entr" presetSubtype="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to="" calcmode="lin" valueType="num">
                                      <p:cBhvr>
                                        <p:cTn id="31"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TotalTime>
  <Words>536</Words>
  <Application>Microsoft Office PowerPoint</Application>
  <PresentationFormat>Экран (4:3)</PresentationFormat>
  <Paragraphs>42</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Захист  безпритульних тварин</vt:lpstr>
      <vt:lpstr>Вступ</vt:lpstr>
      <vt:lpstr>ТВАРИНИ В НАШОМУ ЖИТТІ </vt:lpstr>
      <vt:lpstr>ПРИРУЧЕННЯ КІШОК </vt:lpstr>
      <vt:lpstr>ПРИРУЧЕННЯ СОБАК </vt:lpstr>
      <vt:lpstr>ЗМІНА ВІДНОШЕННЯ ДО БРАТІВ НАШИХ МЕНЬШИХ </vt:lpstr>
      <vt:lpstr>\ </vt:lpstr>
      <vt:lpstr>Жорстокість</vt:lpstr>
      <vt:lpstr>ЗАКОН УКРАЇНИ </vt:lpstr>
      <vt:lpstr>ВБИВСТВО ТВАРИН </vt:lpstr>
      <vt:lpstr>БЕЗПРИТУЛЬНІ ТВАРИНИ </vt:lpstr>
      <vt:lpstr>ПРОБЛЕМА МІСТА </vt:lpstr>
      <vt:lpstr>ТОВАРИСТВО ПОРЯТУНКУ ПРИРОДИ </vt:lpstr>
      <vt:lpstr>Слайд 14</vt:lpstr>
      <vt:lpstr>Дякую за увагу!</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Захист  безпритульних тварин</dc:title>
  <dc:creator>Yulia</dc:creator>
  <cp:lastModifiedBy>Юля</cp:lastModifiedBy>
  <cp:revision>19</cp:revision>
  <dcterms:created xsi:type="dcterms:W3CDTF">2011-05-17T15:52:58Z</dcterms:created>
  <dcterms:modified xsi:type="dcterms:W3CDTF">2011-09-23T03:53:46Z</dcterms:modified>
</cp:coreProperties>
</file>