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8098F6-2C9F-4825-AF27-D22ACFF43B6D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528E20-8B1D-4D99-888A-05AE5B3589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548680"/>
            <a:ext cx="6372200" cy="2868168"/>
          </a:xfrm>
        </p:spPr>
        <p:txBody>
          <a:bodyPr/>
          <a:lstStyle/>
          <a:p>
            <a:r>
              <a:rPr lang="ru-RU" sz="72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Металлисты</a:t>
            </a:r>
            <a:endParaRPr lang="ru-RU" sz="720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645024"/>
            <a:ext cx="5114778" cy="1101248"/>
          </a:xfrm>
        </p:spPr>
        <p:txBody>
          <a:bodyPr/>
          <a:lstStyle/>
          <a:p>
            <a:r>
              <a:rPr lang="ru-RU" dirty="0" smtClean="0"/>
              <a:t>Презентация на тему «Субкультуры»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6093296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ученица 11-Т класса</a:t>
            </a:r>
          </a:p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Боровикова Богдана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r="16915"/>
          <a:stretch>
            <a:fillRect/>
          </a:stretch>
        </p:blipFill>
        <p:spPr bwMode="auto">
          <a:xfrm>
            <a:off x="3419872" y="3717032"/>
            <a:ext cx="4752528" cy="2979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7704856" cy="484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Одежда металлистов во многом пересекается с </a:t>
            </a:r>
            <a:r>
              <a:rPr lang="ru-RU" sz="2000" dirty="0" err="1" smtClean="0"/>
              <a:t>байкерской</a:t>
            </a:r>
            <a:r>
              <a:rPr lang="ru-RU" sz="2000" dirty="0" smtClean="0"/>
              <a:t>. В первую очередь, общим у </a:t>
            </a:r>
            <a:r>
              <a:rPr lang="ru-RU" sz="2000" dirty="0" err="1" smtClean="0"/>
              <a:t>байкеров</a:t>
            </a:r>
            <a:r>
              <a:rPr lang="ru-RU" sz="2000" dirty="0" smtClean="0"/>
              <a:t> и металлистов элементом костюма является кожаная куртка-косуха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Однако одежда не является основным атрибутом представителей данной субкультуры. Среди поклонников «тяжёлой» музыки немало тех, кто равнодушно, иронично, а то и отрицательно относится к «</a:t>
            </a:r>
            <a:r>
              <a:rPr lang="ru-RU" sz="2000" dirty="0" err="1" smtClean="0"/>
              <a:t>дресс-коду</a:t>
            </a:r>
            <a:r>
              <a:rPr lang="ru-RU" sz="2000" dirty="0" smtClean="0"/>
              <a:t>», принятому в </a:t>
            </a:r>
            <a:r>
              <a:rPr lang="ru-RU" sz="2000" dirty="0" smtClean="0"/>
              <a:t>тусовке.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008784" cy="3006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692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Жест «коза»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00392" cy="484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Характерный </a:t>
            </a:r>
            <a:r>
              <a:rPr lang="ru-RU" sz="2000" dirty="0" smtClean="0"/>
              <a:t>жест металлистов, известный в России под названием «коза» — вскинутый вверх кулак с разжатым мизинцем и указательным пальцем. В обиход рокеров и металлистов «козу» ввёл певец </a:t>
            </a:r>
            <a:r>
              <a:rPr lang="ru-RU" sz="2000" dirty="0" err="1" smtClean="0"/>
              <a:t>Ронни</a:t>
            </a:r>
            <a:r>
              <a:rPr lang="ru-RU" sz="2000" dirty="0" smtClean="0"/>
              <a:t> Джеймс </a:t>
            </a:r>
            <a:r>
              <a:rPr lang="ru-RU" sz="2000" dirty="0" err="1" smtClean="0"/>
              <a:t>Дио.Ронни</a:t>
            </a:r>
            <a:r>
              <a:rPr lang="ru-RU" sz="2000" dirty="0" smtClean="0"/>
              <a:t> </a:t>
            </a:r>
            <a:r>
              <a:rPr lang="ru-RU" sz="2000" dirty="0" smtClean="0"/>
              <a:t>научила этому жесту его бабушка, суеверная итальянка. По воспоминаниям </a:t>
            </a:r>
            <a:r>
              <a:rPr lang="ru-RU" sz="2000" dirty="0" err="1" smtClean="0"/>
              <a:t>Ронни</a:t>
            </a:r>
            <a:r>
              <a:rPr lang="ru-RU" sz="2000" dirty="0" smtClean="0"/>
              <a:t>, она складывала этот знак, если встречала цыган и прочих подозрительных людей, а внуку объясняла, что это защищает от </a:t>
            </a:r>
            <a:r>
              <a:rPr lang="ru-RU" sz="2000" dirty="0" smtClean="0"/>
              <a:t>«</a:t>
            </a:r>
            <a:r>
              <a:rPr lang="ru-RU" sz="2000" dirty="0" smtClean="0"/>
              <a:t>дурного глаза</a:t>
            </a:r>
            <a:r>
              <a:rPr lang="ru-RU" sz="2000" dirty="0" smtClean="0"/>
              <a:t>».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57600"/>
            <a:ext cx="4810125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01760"/>
            <a:ext cx="2101154" cy="3156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поведения и образ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172400" cy="5589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Большинство металлистов, покупая билеты на концерт </a:t>
            </a:r>
            <a:r>
              <a:rPr lang="ru-RU" sz="2000" dirty="0" err="1" smtClean="0"/>
              <a:t>метал-группы</a:t>
            </a:r>
            <a:r>
              <a:rPr lang="ru-RU" sz="2000" dirty="0" smtClean="0"/>
              <a:t>, предпочитают не сидячие места, а танцевальный партер. Во время </a:t>
            </a:r>
            <a:r>
              <a:rPr lang="ru-RU" sz="2000" dirty="0" smtClean="0"/>
              <a:t>                                                                       концерта </a:t>
            </a:r>
            <a:r>
              <a:rPr lang="ru-RU" sz="2000" dirty="0" smtClean="0"/>
              <a:t>зрители </a:t>
            </a:r>
            <a:r>
              <a:rPr lang="ru-RU" sz="2000" dirty="0" smtClean="0"/>
              <a:t>в                                                                      </a:t>
            </a:r>
            <a:r>
              <a:rPr lang="ru-RU" sz="2000" dirty="0" err="1" smtClean="0"/>
              <a:t>танцполе</a:t>
            </a:r>
            <a:r>
              <a:rPr lang="ru-RU" sz="2000" dirty="0" smtClean="0"/>
              <a:t> </a:t>
            </a:r>
            <a:r>
              <a:rPr lang="ru-RU" sz="2000" dirty="0" smtClean="0"/>
              <a:t>танцуют</a:t>
            </a:r>
            <a:r>
              <a:rPr lang="ru-RU" sz="2000" dirty="0" smtClean="0"/>
              <a:t>, </a:t>
            </a:r>
            <a:r>
              <a:rPr lang="ru-RU" sz="2000" dirty="0" smtClean="0"/>
              <a:t>                                                                 прыгают</a:t>
            </a:r>
            <a:r>
              <a:rPr lang="ru-RU" sz="2000" dirty="0" smtClean="0"/>
              <a:t>, трясут </a:t>
            </a:r>
            <a:r>
              <a:rPr lang="ru-RU" sz="2000" dirty="0" smtClean="0"/>
              <a:t>                                                                             головой, подпевают,                                                                                                 громко </a:t>
            </a:r>
            <a:r>
              <a:rPr lang="ru-RU" sz="2000" dirty="0" smtClean="0"/>
              <a:t>кричат</a:t>
            </a:r>
            <a:r>
              <a:rPr lang="ru-RU" sz="2000" dirty="0" smtClean="0"/>
              <a:t>,                                                                         </a:t>
            </a:r>
            <a:r>
              <a:rPr lang="ru-RU" sz="2000" dirty="0" smtClean="0"/>
              <a:t>показывают «козу</a:t>
            </a:r>
            <a:r>
              <a:rPr lang="ru-RU" sz="2000" dirty="0" smtClean="0"/>
              <a:t>».                                                                  Музыканты                                                                           поддерживают такое                                                                      </a:t>
            </a:r>
            <a:r>
              <a:rPr lang="ru-RU" sz="2000" dirty="0" smtClean="0"/>
              <a:t>поведение </a:t>
            </a:r>
            <a:r>
              <a:rPr lang="ru-RU" sz="2000" dirty="0" smtClean="0"/>
              <a:t>поклон-                                                                          </a:t>
            </a:r>
            <a:r>
              <a:rPr lang="ru-RU" sz="2000" dirty="0" err="1" smtClean="0"/>
              <a:t>ников</a:t>
            </a:r>
            <a:r>
              <a:rPr lang="ru-RU" sz="2000" dirty="0" smtClean="0"/>
              <a:t>: часто </a:t>
            </a:r>
            <a:r>
              <a:rPr lang="ru-RU" sz="2000" dirty="0" smtClean="0"/>
              <a:t>                                                                                     вокалист                                                             поворачивает </a:t>
            </a:r>
            <a:r>
              <a:rPr lang="ru-RU" sz="2000" dirty="0" smtClean="0"/>
              <a:t>микрофон в зал, </a:t>
            </a:r>
            <a:r>
              <a:rPr lang="ru-RU" sz="2000" dirty="0" smtClean="0"/>
              <a:t>                                                                          чтобы </a:t>
            </a:r>
            <a:r>
              <a:rPr lang="ru-RU" sz="2000" dirty="0" smtClean="0"/>
              <a:t>зрители </a:t>
            </a:r>
            <a:r>
              <a:rPr lang="ru-RU" sz="2000" dirty="0" smtClean="0"/>
              <a:t>спели                                                                                                       </a:t>
            </a:r>
            <a:r>
              <a:rPr lang="ru-RU" sz="2000" dirty="0" smtClean="0"/>
              <a:t>несколько строк; </a:t>
            </a:r>
            <a:r>
              <a:rPr lang="ru-RU" sz="2000" dirty="0" smtClean="0"/>
              <a:t>после </a:t>
            </a:r>
            <a:r>
              <a:rPr lang="ru-RU" sz="2000" dirty="0" smtClean="0"/>
              <a:t>окончания концерта музыканты бросают в толпу медиаторы и барабанные палочки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339" r="2232"/>
          <a:stretch>
            <a:fillRect/>
          </a:stretch>
        </p:blipFill>
        <p:spPr bwMode="auto">
          <a:xfrm>
            <a:off x="2915816" y="2060848"/>
            <a:ext cx="5184576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172400" cy="484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Известна давняя связь культуры металлистов с культурой </a:t>
            </a:r>
            <a:r>
              <a:rPr lang="ru-RU" sz="2000" dirty="0" err="1" smtClean="0"/>
              <a:t>байкеров</a:t>
            </a:r>
            <a:r>
              <a:rPr lang="ru-RU" sz="2000" dirty="0" smtClean="0"/>
              <a:t>. Мотоциклы и скорость вообще воспеваются </a:t>
            </a:r>
            <a:r>
              <a:rPr lang="ru-RU" sz="2000" dirty="0" err="1" smtClean="0"/>
              <a:t>метал-группами</a:t>
            </a:r>
            <a:r>
              <a:rPr lang="ru-RU" sz="2000" dirty="0" smtClean="0"/>
              <a:t> как символ силы и независимости. В свою очередь, среди </a:t>
            </a:r>
            <a:r>
              <a:rPr lang="ru-RU" sz="2000" dirty="0" err="1" smtClean="0"/>
              <a:t>байкеров</a:t>
            </a:r>
            <a:r>
              <a:rPr lang="ru-RU" sz="2000" dirty="0" smtClean="0"/>
              <a:t> </a:t>
            </a:r>
            <a:r>
              <a:rPr lang="ru-RU" sz="2000" dirty="0" err="1" smtClean="0"/>
              <a:t>хэви-метал</a:t>
            </a:r>
            <a:r>
              <a:rPr lang="ru-RU" sz="2000" dirty="0" smtClean="0"/>
              <a:t> является наиболее популярной музыкой. </a:t>
            </a:r>
          </a:p>
          <a:p>
            <a:endParaRPr lang="ru-RU" sz="2000" dirty="0" smtClean="0"/>
          </a:p>
          <a:p>
            <a:r>
              <a:rPr lang="ru-RU" sz="2000" dirty="0" smtClean="0"/>
              <a:t>Среди </a:t>
            </a:r>
            <a:r>
              <a:rPr lang="ru-RU" sz="2000" dirty="0" smtClean="0"/>
              <a:t>металлистов популярна фантастическая и мистическая литература, мифология.</a:t>
            </a:r>
          </a:p>
          <a:p>
            <a:endParaRPr lang="ru-RU" sz="2000" dirty="0" smtClean="0"/>
          </a:p>
          <a:p>
            <a:r>
              <a:rPr lang="ru-RU" sz="2000" dirty="0" smtClean="0"/>
              <a:t>Металлисты обычно не ассоциируются с употреблением наркотиков, но считаются склонными к употреблению алкоголя (в особенности пива).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7885"/>
            <a:ext cx="5508104" cy="291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29675"/>
            <a:ext cx="1944216" cy="29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738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Мировоззрение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7992888" cy="2736304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В отличие от </a:t>
            </a:r>
            <a:r>
              <a:rPr lang="ru-RU" sz="2300" dirty="0" smtClean="0"/>
              <a:t>других </a:t>
            </a:r>
            <a:r>
              <a:rPr lang="ru-RU" sz="2300" dirty="0" smtClean="0"/>
              <a:t>субкультур, субкультура металлистов лишена ярко выраженной идеологии и сосредоточена только вокруг музыки. Тем не менее, есть некоторые особенности мировоззрения, которые можно назвать типичными для значительной части металлистов. Тексты </a:t>
            </a:r>
            <a:r>
              <a:rPr lang="ru-RU" sz="2300" dirty="0" err="1" smtClean="0"/>
              <a:t>метал-групп</a:t>
            </a:r>
            <a:r>
              <a:rPr lang="ru-RU" sz="2300" dirty="0" smtClean="0"/>
              <a:t> пропагандируют независимость, самостоятельность и уверенность в себе, культ «сильной личности». Для многих металлистов субкультура служит </a:t>
            </a:r>
            <a:r>
              <a:rPr lang="ru-RU" sz="2300" dirty="0" smtClean="0"/>
              <a:t>средством </a:t>
            </a:r>
            <a:r>
              <a:rPr lang="ru-RU" sz="2300" dirty="0" smtClean="0"/>
              <a:t>отчуждения от «серой реальности», формой молодёжного протеста.</a:t>
            </a:r>
            <a:endParaRPr lang="ru-RU" sz="2300" dirty="0" smtClean="0">
              <a:solidFill>
                <a:srgbClr val="FF0000"/>
              </a:solidFill>
            </a:endParaRPr>
          </a:p>
          <a:p>
            <a:endParaRPr lang="ru-RU" sz="2300" dirty="0" smtClean="0"/>
          </a:p>
          <a:p>
            <a:r>
              <a:rPr lang="ru-RU" sz="2300" dirty="0" smtClean="0"/>
              <a:t>В прессе появлялись исследования, утверждающие, что интеллектуальный уровень металлистов зачастую довольно высок, </a:t>
            </a:r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66650"/>
            <a:ext cx="2016224" cy="32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3573016"/>
            <a:ext cx="3851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основании чего делается вывод, что увлечение металлом может быть признаком интеллектуальности.</a:t>
            </a:r>
          </a:p>
          <a:p>
            <a:r>
              <a:rPr lang="ru-RU" dirty="0" smtClean="0"/>
              <a:t>По результатам опроса 1000 одарённых подростков, проведённого в 2007 году, многие из них ответили, что слушают метал и другую рок-музыку тяжелых направлений для снятия стресса.</a:t>
            </a:r>
            <a:endParaRPr lang="ru-RU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66650"/>
            <a:ext cx="2016224" cy="32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732240" cy="685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5805264"/>
            <a:ext cx="21602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5543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Кто такие металлисты?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72400" cy="4846320"/>
          </a:xfrm>
        </p:spPr>
        <p:txBody>
          <a:bodyPr>
            <a:normAutofit/>
          </a:bodyPr>
          <a:lstStyle/>
          <a:p>
            <a:r>
              <a:rPr lang="ru-RU" sz="2000" b="1" i="1" u="sng" dirty="0" smtClean="0"/>
              <a:t>Металлисты</a:t>
            </a:r>
            <a:r>
              <a:rPr lang="ru-RU" sz="2000" dirty="0" smtClean="0"/>
              <a:t> (</a:t>
            </a:r>
            <a:r>
              <a:rPr lang="ru-RU" sz="2000" dirty="0" err="1" smtClean="0"/>
              <a:t>металхэ́ды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металлеры</a:t>
            </a:r>
            <a:r>
              <a:rPr lang="ru-RU" sz="2000" dirty="0" smtClean="0"/>
              <a:t>) — субкультура, вдохновлённая музыкой в стиле метал, появившаяся в 1970-е годы.</a:t>
            </a:r>
          </a:p>
          <a:p>
            <a:endParaRPr lang="ru-RU" sz="2000" dirty="0" smtClean="0"/>
          </a:p>
          <a:p>
            <a:r>
              <a:rPr lang="ru-RU" sz="2000" dirty="0" smtClean="0"/>
              <a:t>Субкультура широко распространена </a:t>
            </a:r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Северной Европе, достаточно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широко </a:t>
            </a:r>
            <a:r>
              <a:rPr lang="ru-RU" sz="2000" dirty="0" smtClean="0"/>
              <a:t>— в России, Украине, Беларуси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 smtClean="0"/>
              <a:t>Северной Америке, есть </a:t>
            </a:r>
            <a:r>
              <a:rPr lang="ru-RU" sz="2000" dirty="0" smtClean="0"/>
              <a:t>значительное</a:t>
            </a:r>
          </a:p>
          <a:p>
            <a:pPr>
              <a:buNone/>
            </a:pPr>
            <a:r>
              <a:rPr lang="ru-RU" sz="2000" dirty="0" smtClean="0"/>
              <a:t>количество </a:t>
            </a:r>
            <a:r>
              <a:rPr lang="ru-RU" sz="2000" dirty="0" smtClean="0"/>
              <a:t>ее представителей в </a:t>
            </a:r>
            <a:r>
              <a:rPr lang="ru-RU" sz="2000" dirty="0" smtClean="0"/>
              <a:t>Южной</a:t>
            </a:r>
          </a:p>
          <a:p>
            <a:pPr>
              <a:buNone/>
            </a:pPr>
            <a:r>
              <a:rPr lang="ru-RU" sz="2000" dirty="0" smtClean="0"/>
              <a:t>Америке</a:t>
            </a:r>
            <a:r>
              <a:rPr lang="ru-RU" sz="2000" dirty="0" smtClean="0"/>
              <a:t>, Южной Европе и Японии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На </a:t>
            </a:r>
            <a:r>
              <a:rPr lang="ru-RU" sz="2000" dirty="0" smtClean="0"/>
              <a:t>Ближнем </a:t>
            </a:r>
            <a:r>
              <a:rPr lang="ru-RU" sz="2000" dirty="0" smtClean="0"/>
              <a:t>Востоке  </a:t>
            </a:r>
            <a:r>
              <a:rPr lang="ru-RU" sz="2000" dirty="0" smtClean="0"/>
              <a:t>металлисты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dirty="0" smtClean="0"/>
              <a:t>как и многие другие «неформалы»)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малочисленны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95500"/>
            <a:ext cx="3105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7920880" cy="44862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000" dirty="0" smtClean="0"/>
              <a:t>Слово «металлист» — русское, производная от </a:t>
            </a:r>
            <a:r>
              <a:rPr lang="ru-RU" sz="2000" dirty="0" smtClean="0"/>
              <a:t>                                                         слова </a:t>
            </a:r>
            <a:r>
              <a:rPr lang="ru-RU" sz="2000" dirty="0" smtClean="0"/>
              <a:t>«металл» с добавлением </a:t>
            </a:r>
            <a:r>
              <a:rPr lang="ru-RU" sz="2000" dirty="0" smtClean="0"/>
              <a:t>суффикса </a:t>
            </a:r>
            <a:r>
              <a:rPr lang="ru-RU" sz="2000" dirty="0" smtClean="0"/>
              <a:t>«-</a:t>
            </a:r>
            <a:r>
              <a:rPr lang="ru-RU" sz="2000" dirty="0" err="1" smtClean="0"/>
              <a:t>ист</a:t>
            </a:r>
            <a:r>
              <a:rPr lang="ru-RU" sz="2000" dirty="0" smtClean="0"/>
              <a:t>». Изначально оно означало «жестянщиков», работников </a:t>
            </a:r>
            <a:r>
              <a:rPr lang="ru-RU" sz="2000" dirty="0" smtClean="0"/>
              <a:t>                     металлургии</a:t>
            </a:r>
            <a:r>
              <a:rPr lang="ru-RU" sz="2000" dirty="0" smtClean="0"/>
              <a:t>. Металлист в значении «поклонник </a:t>
            </a:r>
            <a:r>
              <a:rPr lang="ru-RU" sz="2000" dirty="0" smtClean="0"/>
              <a:t>          тяжёлого </a:t>
            </a:r>
            <a:r>
              <a:rPr lang="ru-RU" sz="2000" dirty="0" smtClean="0"/>
              <a:t>металла» вошло в обиход в конце 1980-х.</a:t>
            </a:r>
          </a:p>
          <a:p>
            <a:endParaRPr lang="ru-RU" sz="2000" dirty="0" smtClean="0"/>
          </a:p>
          <a:p>
            <a:r>
              <a:rPr lang="ru-RU" sz="2000" dirty="0" smtClean="0"/>
              <a:t>В английском языке аналогом русского «металлист» является </a:t>
            </a:r>
            <a:r>
              <a:rPr lang="ru-RU" sz="2000" dirty="0" err="1" smtClean="0"/>
              <a:t>metalhead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металлоголовый</a:t>
            </a:r>
            <a:r>
              <a:rPr lang="ru-RU" sz="2000" dirty="0" smtClean="0"/>
              <a:t>», «помешанный на металле». Металлистов также называют жаргонными словами </a:t>
            </a:r>
            <a:r>
              <a:rPr lang="ru-RU" sz="2000" dirty="0" err="1" smtClean="0"/>
              <a:t>headbanger</a:t>
            </a:r>
            <a:r>
              <a:rPr lang="ru-RU" sz="2000" dirty="0" smtClean="0"/>
              <a:t> — «</a:t>
            </a:r>
            <a:r>
              <a:rPr lang="ru-RU" sz="2000" dirty="0" err="1" smtClean="0"/>
              <a:t>головотряс</a:t>
            </a:r>
            <a:r>
              <a:rPr lang="ru-RU" sz="2000" dirty="0" smtClean="0"/>
              <a:t>» и </a:t>
            </a:r>
            <a:r>
              <a:rPr lang="ru-RU" sz="2000" dirty="0" err="1" smtClean="0"/>
              <a:t>mosher</a:t>
            </a:r>
            <a:r>
              <a:rPr lang="ru-RU" sz="2000" dirty="0" smtClean="0"/>
              <a:t> — «толкающийся», в соответствии с поведением фанатов на концертах.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1899295" cy="271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98336"/>
          </a:xfrm>
        </p:spPr>
        <p:txBody>
          <a:bodyPr>
            <a:normAutofit/>
          </a:bodyPr>
          <a:lstStyle/>
          <a:p>
            <a:r>
              <a:rPr lang="ru-RU" dirty="0" smtClean="0"/>
              <a:t>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052736"/>
            <a:ext cx="8388424" cy="4846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Типичную моду среди металлистов можно описать </a:t>
            </a:r>
            <a:r>
              <a:rPr lang="ru-RU" sz="2400" dirty="0" smtClean="0"/>
              <a:t>так: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03519"/>
            <a:ext cx="6588224" cy="48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125316" cy="3125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64704"/>
            <a:ext cx="2567244" cy="3377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Длинные волосы у мужчин (распущенные или собранные в хвост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2232248" cy="337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689648"/>
            <a:ext cx="4752528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704856" cy="484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Преимущественно чёрный цвет в одежде</a:t>
            </a:r>
          </a:p>
          <a:p>
            <a:r>
              <a:rPr lang="ru-RU" sz="2000" dirty="0" smtClean="0"/>
              <a:t>Кожаная мотоциклетная куртка «косуха», кожаный жилет.</a:t>
            </a:r>
          </a:p>
          <a:p>
            <a:r>
              <a:rPr lang="ru-RU" sz="2000" dirty="0" err="1" smtClean="0"/>
              <a:t>Банданы</a:t>
            </a:r>
            <a:endParaRPr lang="ru-RU" sz="2000" dirty="0" smtClean="0"/>
          </a:p>
          <a:p>
            <a:r>
              <a:rPr lang="ru-RU" sz="2000" dirty="0" smtClean="0"/>
              <a:t>Чёрные футболки или балахоны с логотипом любимой металлической группы.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654441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2627784" y="2276872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172400" cy="48463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Напульсники — кожаные браслеты с </a:t>
            </a:r>
            <a:r>
              <a:rPr lang="ru-RU" sz="2000" dirty="0" smtClean="0"/>
              <a:t>шипами, </a:t>
            </a:r>
            <a:r>
              <a:rPr lang="ru-RU" sz="2000" dirty="0" err="1" smtClean="0"/>
              <a:t>шипастые</a:t>
            </a:r>
            <a:r>
              <a:rPr lang="ru-RU" sz="2000" dirty="0" smtClean="0"/>
              <a:t>, проклёпанные ремни, цепи на джинсах. </a:t>
            </a:r>
          </a:p>
          <a:p>
            <a:r>
              <a:rPr lang="ru-RU" sz="2000" dirty="0" smtClean="0"/>
              <a:t>Короткие </a:t>
            </a:r>
            <a:r>
              <a:rPr lang="ru-RU" sz="2000" dirty="0" smtClean="0"/>
              <a:t>или высокие сапоги с цепями — «казаки». Тяжелая обувь — «</a:t>
            </a:r>
            <a:r>
              <a:rPr lang="ru-RU" sz="2000" dirty="0" err="1" smtClean="0"/>
              <a:t>камелоты</a:t>
            </a:r>
            <a:r>
              <a:rPr lang="ru-RU" sz="2000" dirty="0" smtClean="0"/>
              <a:t>», «</a:t>
            </a:r>
            <a:r>
              <a:rPr lang="ru-RU" sz="2000" dirty="0" err="1" smtClean="0"/>
              <a:t>керзы</a:t>
            </a:r>
            <a:r>
              <a:rPr lang="ru-RU" sz="2000" dirty="0" smtClean="0"/>
              <a:t>», «</a:t>
            </a:r>
            <a:r>
              <a:rPr lang="ru-RU" sz="2000" dirty="0" err="1" smtClean="0"/>
              <a:t>гриндерсы</a:t>
            </a:r>
            <a:r>
              <a:rPr lang="ru-RU" sz="2000" dirty="0" smtClean="0"/>
              <a:t>», «</a:t>
            </a:r>
            <a:r>
              <a:rPr lang="ru-RU" sz="2000" dirty="0" err="1" smtClean="0"/>
              <a:t>мартинсы</a:t>
            </a:r>
            <a:r>
              <a:rPr lang="ru-RU" sz="2000" dirty="0" smtClean="0"/>
              <a:t>», «</a:t>
            </a:r>
            <a:r>
              <a:rPr lang="ru-RU" sz="2000" dirty="0" err="1" smtClean="0"/>
              <a:t>стилы</a:t>
            </a:r>
            <a:r>
              <a:rPr lang="ru-RU" sz="2000" dirty="0" smtClean="0"/>
              <a:t>», «гады», обычные высокие ботинки. Туфли (как правило, остроносые, «готические» штиблеты), кожаные кроссовки.</a:t>
            </a:r>
          </a:p>
          <a:p>
            <a:r>
              <a:rPr lang="ru-RU" sz="2000" dirty="0" smtClean="0"/>
              <a:t>Кожаные штаны, армейские штаны, </a:t>
            </a:r>
            <a:r>
              <a:rPr lang="ru-RU" sz="2000" dirty="0" smtClean="0"/>
              <a:t>джинсы.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588179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100392" cy="136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Клёпки и шипы на одежде и </a:t>
            </a:r>
            <a:r>
              <a:rPr lang="ru-RU" sz="2000" dirty="0" smtClean="0"/>
              <a:t>аксессуарах;</a:t>
            </a:r>
            <a:endParaRPr lang="ru-RU" sz="2000" dirty="0" smtClean="0"/>
          </a:p>
          <a:p>
            <a:r>
              <a:rPr lang="ru-RU" sz="2000" dirty="0" smtClean="0"/>
              <a:t>Часто — длиннополая одежда черного цвета (плащи, пальто</a:t>
            </a:r>
            <a:r>
              <a:rPr lang="ru-RU" sz="2000" dirty="0" smtClean="0"/>
              <a:t>);</a:t>
            </a:r>
            <a:endParaRPr lang="ru-RU" sz="2000" dirty="0" smtClean="0"/>
          </a:p>
          <a:p>
            <a:r>
              <a:rPr lang="ru-RU" sz="2000" dirty="0" smtClean="0"/>
              <a:t>Мотоциклетные кожаные перчатки без </a:t>
            </a:r>
            <a:r>
              <a:rPr lang="ru-RU" sz="2000" dirty="0" smtClean="0"/>
              <a:t>пальцев.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34934"/>
            <a:ext cx="5364088" cy="4023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4010" r="3710"/>
          <a:stretch>
            <a:fillRect/>
          </a:stretch>
        </p:blipFill>
        <p:spPr bwMode="auto">
          <a:xfrm>
            <a:off x="5436096" y="2852936"/>
            <a:ext cx="2664296" cy="400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7600950" cy="1085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4712" r="8050"/>
          <a:stretch>
            <a:fillRect/>
          </a:stretch>
        </p:blipFill>
        <p:spPr bwMode="auto">
          <a:xfrm>
            <a:off x="5436096" y="3501008"/>
            <a:ext cx="273630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43408"/>
            <a:ext cx="8100392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В 80-е годы мода в мире металла во многом определялась популярностью </a:t>
            </a:r>
            <a:r>
              <a:rPr lang="ru-RU" sz="2000" dirty="0" err="1" smtClean="0"/>
              <a:t>глэм-метала</a:t>
            </a:r>
            <a:r>
              <a:rPr lang="ru-RU" sz="2000" dirty="0" smtClean="0"/>
              <a:t>, было популярно ношение белых, «тигровых» и т. п. кожаных курток, белых кроссовок, но в конце 80-х — начале 90-х сформировался более «суровый» и более практичный костюм металлиста — в стиле «чёрная одежда + кожаная куртка с клёпками».</a:t>
            </a:r>
          </a:p>
          <a:p>
            <a:endParaRPr lang="ru-RU" sz="2000" dirty="0" smtClean="0"/>
          </a:p>
          <a:p>
            <a:r>
              <a:rPr lang="ru-RU" sz="2000" dirty="0" smtClean="0"/>
              <a:t>Одним из первых стал так одеваться на сцене Роб </a:t>
            </a:r>
            <a:r>
              <a:rPr lang="ru-RU" sz="2000" dirty="0" err="1" smtClean="0"/>
              <a:t>Хэлфорд</a:t>
            </a:r>
            <a:r>
              <a:rPr lang="ru-RU" sz="2000" dirty="0" smtClean="0"/>
              <a:t>. </a:t>
            </a:r>
            <a:r>
              <a:rPr lang="ru-RU" sz="2000" dirty="0" smtClean="0"/>
              <a:t>С 1978 года он стал появляться на сцене в чёрной </a:t>
            </a:r>
            <a:r>
              <a:rPr lang="ru-RU" sz="2000" dirty="0" smtClean="0"/>
              <a:t>фуражке и </a:t>
            </a:r>
            <a:r>
              <a:rPr lang="ru-RU" sz="2000" dirty="0" smtClean="0"/>
              <a:t>кожаной одежде с металлическими клёпками. </a:t>
            </a:r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2352675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 t="-2239" b="3709"/>
          <a:stretch>
            <a:fillRect/>
          </a:stretch>
        </p:blipFill>
        <p:spPr bwMode="auto">
          <a:xfrm>
            <a:off x="2339752" y="3429000"/>
            <a:ext cx="3096344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268</TotalTime>
  <Words>811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Металлисты</vt:lpstr>
      <vt:lpstr>Кто такие металлисты?</vt:lpstr>
      <vt:lpstr>Название </vt:lpstr>
      <vt:lpstr>стиль</vt:lpstr>
      <vt:lpstr>Слайд 5</vt:lpstr>
      <vt:lpstr>Слайд 6</vt:lpstr>
      <vt:lpstr>Слайд 7</vt:lpstr>
      <vt:lpstr>Слайд 8</vt:lpstr>
      <vt:lpstr>Слайд 9</vt:lpstr>
      <vt:lpstr>Слайд 10</vt:lpstr>
      <vt:lpstr>Жест «коза»</vt:lpstr>
      <vt:lpstr>Особенности поведения и образ жизни</vt:lpstr>
      <vt:lpstr>Слайд 13</vt:lpstr>
      <vt:lpstr>Мировоззрение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Eva</dc:creator>
  <cp:lastModifiedBy>Eva</cp:lastModifiedBy>
  <cp:revision>13</cp:revision>
  <dcterms:created xsi:type="dcterms:W3CDTF">2014-02-02T12:21:26Z</dcterms:created>
  <dcterms:modified xsi:type="dcterms:W3CDTF">2014-02-02T16:49:34Z</dcterms:modified>
</cp:coreProperties>
</file>