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4" r:id="rId16"/>
    <p:sldId id="270" r:id="rId17"/>
    <p:sldId id="272" r:id="rId18"/>
    <p:sldId id="273" r:id="rId19"/>
    <p:sldId id="271"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2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787A91EF-255B-4641-A21A-D2468960C0E2}" type="datetimeFigureOut">
              <a:rPr lang="ru-RU" smtClean="0"/>
              <a:t>23.01.2014</a:t>
            </a:fld>
            <a:endParaRPr lang="ru-RU"/>
          </a:p>
        </p:txBody>
      </p:sp>
      <p:sp>
        <p:nvSpPr>
          <p:cNvPr id="8" name="Slide Number Placeholder 7"/>
          <p:cNvSpPr>
            <a:spLocks noGrp="1"/>
          </p:cNvSpPr>
          <p:nvPr>
            <p:ph type="sldNum" sz="quarter" idx="11"/>
          </p:nvPr>
        </p:nvSpPr>
        <p:spPr/>
        <p:txBody>
          <a:bodyPr/>
          <a:lstStyle/>
          <a:p>
            <a:fld id="{229939F3-9339-4DA9-8004-6E412DEBD3FC}"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7A91EF-255B-4641-A21A-D2468960C0E2}"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87A91EF-255B-4641-A21A-D2468960C0E2}"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787A91EF-255B-4641-A21A-D2468960C0E2}"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87A91EF-255B-4641-A21A-D2468960C0E2}" type="datetimeFigureOut">
              <a:rPr lang="ru-RU" smtClean="0"/>
              <a:t>23.01.2014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9939F3-9339-4DA9-8004-6E412DEBD3FC}"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787A91EF-255B-4641-A21A-D2468960C0E2}"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9939F3-9339-4DA9-8004-6E412DEBD3FC}"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787A91EF-255B-4641-A21A-D2468960C0E2}" type="datetimeFigureOut">
              <a:rPr lang="ru-RU" smtClean="0"/>
              <a:t>23.01.2014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9939F3-9339-4DA9-8004-6E412DEBD3FC}"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87A91EF-255B-4641-A21A-D2468960C0E2}" type="datetimeFigureOut">
              <a:rPr lang="ru-RU" smtClean="0"/>
              <a:t>23.01.2014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A91EF-255B-4641-A21A-D2468960C0E2}" type="datetimeFigureOut">
              <a:rPr lang="ru-RU" smtClean="0"/>
              <a:t>23.01.2014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7A91EF-255B-4641-A21A-D2468960C0E2}"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87A91EF-255B-4641-A21A-D2468960C0E2}" type="datetimeFigureOut">
              <a:rPr lang="ru-RU" smtClean="0"/>
              <a:t>23.01.2014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9939F3-9339-4DA9-8004-6E412DEBD3F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87A91EF-255B-4641-A21A-D2468960C0E2}" type="datetimeFigureOut">
              <a:rPr lang="ru-RU" smtClean="0"/>
              <a:t>23.01.2014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29939F3-9339-4DA9-8004-6E412DEBD3FC}"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kinofilms-online.net/"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899592" y="2492896"/>
            <a:ext cx="7772400" cy="1470025"/>
          </a:xfrm>
        </p:spPr>
        <p:style>
          <a:lnRef idx="2">
            <a:schemeClr val="accent6"/>
          </a:lnRef>
          <a:fillRef idx="1">
            <a:schemeClr val="lt1"/>
          </a:fillRef>
          <a:effectRef idx="0">
            <a:schemeClr val="accent6"/>
          </a:effectRef>
          <a:fontRef idx="minor">
            <a:schemeClr val="dk1"/>
          </a:fontRef>
        </p:style>
        <p:txBody>
          <a:bodyPr/>
          <a:lstStyle/>
          <a:p>
            <a:r>
              <a:rPr lang="uk-UA" b="1" i="1" dirty="0" smtClean="0">
                <a:solidFill>
                  <a:schemeClr val="accent6"/>
                </a:solidFill>
              </a:rPr>
              <a:t>Кіноіндустрія</a:t>
            </a:r>
            <a:endParaRPr lang="ru-RU" b="1" i="1" dirty="0">
              <a:solidFill>
                <a:schemeClr val="accent6"/>
              </a:solidFill>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29733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384" y="-203938"/>
            <a:ext cx="8229600" cy="1600200"/>
          </a:xfrm>
        </p:spPr>
        <p:txBody>
          <a:bodyPr/>
          <a:lstStyle/>
          <a:p>
            <a:r>
              <a:rPr lang="uk-UA" dirty="0" err="1"/>
              <a:t>Боллівуд</a:t>
            </a:r>
            <a:endParaRPr lang="ru-RU" dirty="0"/>
          </a:p>
        </p:txBody>
      </p:sp>
      <p:sp>
        <p:nvSpPr>
          <p:cNvPr id="3" name="Прямоугольник 2"/>
          <p:cNvSpPr/>
          <p:nvPr/>
        </p:nvSpPr>
        <p:spPr>
          <a:xfrm>
            <a:off x="251520" y="1628800"/>
            <a:ext cx="4266220" cy="2031325"/>
          </a:xfrm>
          <a:prstGeom prst="rect">
            <a:avLst/>
          </a:prstGeom>
        </p:spPr>
        <p:txBody>
          <a:bodyPr wrap="square">
            <a:spAutoFit/>
          </a:bodyPr>
          <a:lstStyle/>
          <a:p>
            <a:pPr indent="355600"/>
            <a:r>
              <a:rPr lang="uk-UA" dirty="0"/>
              <a:t>Відомими кіностудіями </a:t>
            </a:r>
            <a:r>
              <a:rPr lang="uk-UA" dirty="0" err="1"/>
              <a:t>Боллівуда</a:t>
            </a:r>
            <a:r>
              <a:rPr lang="uk-UA" dirty="0"/>
              <a:t> є </a:t>
            </a:r>
            <a:r>
              <a:rPr lang="uk-UA" dirty="0" err="1"/>
              <a:t>Filmalaya</a:t>
            </a:r>
            <a:r>
              <a:rPr lang="uk-UA" dirty="0"/>
              <a:t> і </a:t>
            </a:r>
            <a:r>
              <a:rPr lang="uk-UA" dirty="0" err="1"/>
              <a:t>Film</a:t>
            </a:r>
            <a:r>
              <a:rPr lang="uk-UA" dirty="0"/>
              <a:t> </a:t>
            </a:r>
            <a:r>
              <a:rPr lang="uk-UA" dirty="0" err="1"/>
              <a:t>City</a:t>
            </a:r>
            <a:r>
              <a:rPr lang="uk-UA" dirty="0"/>
              <a:t>, розташовані в північній частині Мумбаї. Щорічно на кіностудіях </a:t>
            </a:r>
            <a:r>
              <a:rPr lang="uk-UA" dirty="0" err="1"/>
              <a:t>Боллівуда</a:t>
            </a:r>
            <a:r>
              <a:rPr lang="uk-UA" dirty="0"/>
              <a:t> випускається близько 200 фільмів, в основному на мові </a:t>
            </a:r>
            <a:r>
              <a:rPr lang="uk-UA" dirty="0" err="1"/>
              <a:t>хінді</a:t>
            </a:r>
            <a:r>
              <a:rPr lang="uk-UA" dirty="0"/>
              <a:t>, але також і на урду і </a:t>
            </a:r>
            <a:r>
              <a:rPr lang="uk-UA" dirty="0" err="1"/>
              <a:t>панджабі</a:t>
            </a:r>
            <a:r>
              <a:rPr lang="uk-UA" dirty="0"/>
              <a:t>. </a:t>
            </a:r>
          </a:p>
        </p:txBody>
      </p:sp>
      <p:pic>
        <p:nvPicPr>
          <p:cNvPr id="4" name="Picture 5" descr="ANd9GcREL3_fkcpL7lipkrPwRipjkV22nzkeyXMArYQ7pohO8WXJ1D3ui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340768"/>
            <a:ext cx="38258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819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15888"/>
            <a:ext cx="8229600" cy="1468437"/>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533400">
              <a:buFontTx/>
              <a:buNone/>
            </a:pPr>
            <a:r>
              <a:rPr lang="uk-UA" sz="1800" dirty="0" smtClean="0">
                <a:solidFill>
                  <a:schemeClr val="tx1"/>
                </a:solidFill>
                <a:latin typeface="Monotype Corsiva" pitchFamily="66" charset="0"/>
              </a:rPr>
              <a:t>В останні десятиліття </a:t>
            </a:r>
            <a:r>
              <a:rPr lang="uk-UA" sz="1800" dirty="0" err="1" smtClean="0">
                <a:solidFill>
                  <a:schemeClr val="tx1"/>
                </a:solidFill>
                <a:latin typeface="Monotype Corsiva" pitchFamily="66" charset="0"/>
              </a:rPr>
              <a:t>боллівудські</a:t>
            </a:r>
            <a:r>
              <a:rPr lang="uk-UA" sz="1800" dirty="0" smtClean="0">
                <a:solidFill>
                  <a:schemeClr val="tx1"/>
                </a:solidFill>
                <a:latin typeface="Monotype Corsiva" pitchFamily="66" charset="0"/>
              </a:rPr>
              <a:t> фільми стали набувати популярності в західних країнах. З </a:t>
            </a:r>
            <a:r>
              <a:rPr lang="uk-UA" sz="1800" dirty="0" err="1" smtClean="0">
                <a:solidFill>
                  <a:schemeClr val="tx1"/>
                </a:solidFill>
                <a:latin typeface="Monotype Corsiva" pitchFamily="66" charset="0"/>
              </a:rPr>
              <a:t>здобувших</a:t>
            </a:r>
            <a:r>
              <a:rPr lang="uk-UA" sz="1800" dirty="0" smtClean="0">
                <a:solidFill>
                  <a:schemeClr val="tx1"/>
                </a:solidFill>
                <a:latin typeface="Monotype Corsiva" pitchFamily="66" charset="0"/>
              </a:rPr>
              <a:t> популярність картин виділяються - «</a:t>
            </a:r>
            <a:r>
              <a:rPr lang="uk-UA" sz="1800" dirty="0" err="1" smtClean="0">
                <a:solidFill>
                  <a:schemeClr val="tx1"/>
                </a:solidFill>
                <a:latin typeface="Monotype Corsiva" pitchFamily="66" charset="0"/>
              </a:rPr>
              <a:t>Hum</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Dil</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De</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Chuke</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Sanam</a:t>
            </a:r>
            <a:r>
              <a:rPr lang="uk-UA" sz="1800" dirty="0" smtClean="0">
                <a:solidFill>
                  <a:schemeClr val="tx1"/>
                </a:solidFill>
                <a:latin typeface="Monotype Corsiva" pitchFamily="66" charset="0"/>
              </a:rPr>
              <a:t>» («Навіки твоя», 1998), «</a:t>
            </a:r>
            <a:r>
              <a:rPr lang="uk-UA" sz="1800" dirty="0" err="1" smtClean="0">
                <a:solidFill>
                  <a:schemeClr val="tx1"/>
                </a:solidFill>
                <a:latin typeface="Monotype Corsiva" pitchFamily="66" charset="0"/>
              </a:rPr>
              <a:t>Kabhi</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Khushi</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Kabhie</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Gham</a:t>
            </a:r>
            <a:r>
              <a:rPr lang="uk-UA" sz="1800" dirty="0" smtClean="0">
                <a:solidFill>
                  <a:schemeClr val="tx1"/>
                </a:solidFill>
                <a:latin typeface="Monotype Corsiva" pitchFamily="66" charset="0"/>
              </a:rPr>
              <a:t>» («І в смутку і в радості ...», 2001), «</a:t>
            </a:r>
            <a:r>
              <a:rPr lang="uk-UA" sz="1800" dirty="0" err="1" smtClean="0">
                <a:solidFill>
                  <a:schemeClr val="tx1"/>
                </a:solidFill>
                <a:latin typeface="Monotype Corsiva" pitchFamily="66" charset="0"/>
              </a:rPr>
              <a:t>Kal</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Ho</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Naa</a:t>
            </a:r>
            <a:r>
              <a:rPr lang="uk-UA" sz="1800" dirty="0" smtClean="0">
                <a:solidFill>
                  <a:schemeClr val="tx1"/>
                </a:solidFill>
                <a:latin typeface="Monotype Corsiva" pitchFamily="66" charset="0"/>
              </a:rPr>
              <a:t> </a:t>
            </a:r>
            <a:r>
              <a:rPr lang="uk-UA" sz="1800" dirty="0" err="1" smtClean="0">
                <a:solidFill>
                  <a:schemeClr val="tx1"/>
                </a:solidFill>
                <a:latin typeface="Monotype Corsiva" pitchFamily="66" charset="0"/>
              </a:rPr>
              <a:t>Ho</a:t>
            </a:r>
            <a:r>
              <a:rPr lang="uk-UA" sz="1800" dirty="0" smtClean="0">
                <a:solidFill>
                  <a:schemeClr val="tx1"/>
                </a:solidFill>
                <a:latin typeface="Monotype Corsiva" pitchFamily="66" charset="0"/>
              </a:rPr>
              <a:t>» («настане завтра чи ні », 2003).</a:t>
            </a:r>
            <a:endParaRPr lang="uk-UA" sz="1800" dirty="0" smtClean="0">
              <a:solidFill>
                <a:schemeClr val="tx1"/>
              </a:solidFill>
              <a:latin typeface="Monotype Corsiva" pitchFamily="66" charset="0"/>
            </a:endParaRPr>
          </a:p>
        </p:txBody>
      </p:sp>
      <p:pic>
        <p:nvPicPr>
          <p:cNvPr id="4" name="Picture 5" descr="93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73238"/>
            <a:ext cx="6627812"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81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50825" y="188913"/>
            <a:ext cx="8229600" cy="1973262"/>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812800">
              <a:buFontTx/>
              <a:buNone/>
            </a:pPr>
            <a:r>
              <a:rPr lang="uk-UA" sz="1800" dirty="0" smtClean="0">
                <a:solidFill>
                  <a:schemeClr val="tx1"/>
                </a:solidFill>
              </a:rPr>
              <a:t>У 1990-ті роки на перший план вийшли комедійні фільми з </a:t>
            </a:r>
            <a:r>
              <a:rPr lang="uk-UA" sz="1800" dirty="0" err="1" smtClean="0">
                <a:solidFill>
                  <a:schemeClr val="tx1"/>
                </a:solidFill>
              </a:rPr>
              <a:t>екшн-сценами</a:t>
            </a:r>
            <a:r>
              <a:rPr lang="uk-UA" sz="1800" dirty="0" smtClean="0">
                <a:solidFill>
                  <a:schemeClr val="tx1"/>
                </a:solidFill>
              </a:rPr>
              <a:t>. </a:t>
            </a:r>
          </a:p>
          <a:p>
            <a:pPr marL="0" indent="812800">
              <a:buFontTx/>
              <a:buNone/>
            </a:pPr>
            <a:r>
              <a:rPr lang="uk-UA" sz="1800" dirty="0" smtClean="0">
                <a:solidFill>
                  <a:schemeClr val="tx1"/>
                </a:solidFill>
              </a:rPr>
              <a:t>У 2000-ті роки якість зйомки в </a:t>
            </a:r>
            <a:r>
              <a:rPr lang="uk-UA" sz="1800" dirty="0" err="1" smtClean="0">
                <a:solidFill>
                  <a:schemeClr val="tx1"/>
                </a:solidFill>
              </a:rPr>
              <a:t>Боллівуді</a:t>
            </a:r>
            <a:r>
              <a:rPr lang="uk-UA" sz="1800" dirty="0" smtClean="0">
                <a:solidFill>
                  <a:schemeClr val="tx1"/>
                </a:solidFill>
              </a:rPr>
              <a:t> фільмів неухильно зростало. Багато фільмів стали затребуваними не тільки на азіатському, але і на світовому ринку. Серед таких картин виділяються «Мене звуть </a:t>
            </a:r>
            <a:r>
              <a:rPr lang="uk-UA" sz="1800" dirty="0" err="1" smtClean="0">
                <a:solidFill>
                  <a:schemeClr val="tx1"/>
                </a:solidFill>
              </a:rPr>
              <a:t>Кхан</a:t>
            </a:r>
            <a:r>
              <a:rPr lang="uk-UA" sz="1800" dirty="0" smtClean="0">
                <a:solidFill>
                  <a:schemeClr val="tx1"/>
                </a:solidFill>
              </a:rPr>
              <a:t>» (2010), що піднімає гострі соціальні та міжнаціональні питання. </a:t>
            </a:r>
            <a:endParaRPr lang="uk-UA" sz="1800" dirty="0" smtClean="0">
              <a:solidFill>
                <a:schemeClr val="tx1"/>
              </a:solidFill>
            </a:endParaRPr>
          </a:p>
        </p:txBody>
      </p:sp>
      <p:pic>
        <p:nvPicPr>
          <p:cNvPr id="4" name="Picture 9" descr="my-name-is-khan-firs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160015"/>
            <a:ext cx="384175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20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50825" y="260350"/>
            <a:ext cx="8229600" cy="19732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622300">
              <a:buFontTx/>
              <a:buNone/>
            </a:pPr>
            <a:r>
              <a:rPr lang="uk-UA" sz="1800" dirty="0" smtClean="0">
                <a:solidFill>
                  <a:schemeClr val="tx1"/>
                </a:solidFill>
              </a:rPr>
              <a:t>Кіно в Індії постійно розвивається. Часто виходять на екрани високохудожні фільми, сильні драми де виконана велика творча робота на всіх рівнях. Однак більшість фільмів знімаються за шаблоном. Стереотипний сюжет, актори, працюючі за мікроскопічні гонорари. Величезна увага в кіно </a:t>
            </a:r>
            <a:r>
              <a:rPr lang="uk-UA" sz="1800" dirty="0" err="1" smtClean="0">
                <a:solidFill>
                  <a:schemeClr val="tx1"/>
                </a:solidFill>
              </a:rPr>
              <a:t>Боллівуда</a:t>
            </a:r>
            <a:r>
              <a:rPr lang="uk-UA" sz="1800" dirty="0" smtClean="0">
                <a:solidFill>
                  <a:schemeClr val="tx1"/>
                </a:solidFill>
              </a:rPr>
              <a:t> приділяється музичної складової. Часто саме від якості музики і пісень залежить успіх фільму. </a:t>
            </a:r>
            <a:endParaRPr lang="uk-UA" sz="1800" dirty="0" smtClean="0">
              <a:solidFill>
                <a:schemeClr val="tx1"/>
              </a:solidFill>
            </a:endParaRPr>
          </a:p>
        </p:txBody>
      </p:sp>
      <p:pic>
        <p:nvPicPr>
          <p:cNvPr id="4" name="Picture 5" descr="boliwood_dance_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33613"/>
            <a:ext cx="72739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71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68313" y="404813"/>
            <a:ext cx="8229600" cy="1684337"/>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723900">
              <a:lnSpc>
                <a:spcPct val="90000"/>
              </a:lnSpc>
              <a:buFontTx/>
              <a:buNone/>
            </a:pPr>
            <a:r>
              <a:rPr lang="uk-UA" sz="1800" dirty="0" smtClean="0">
                <a:solidFill>
                  <a:schemeClr val="tx1"/>
                </a:solidFill>
              </a:rPr>
              <a:t>Значна частина аудиторії - представники нижчих верств населення країни, даний фактор також враховується при зйомці фільмів. Центральне місце в сюжеті часто займає проста людина, яка силою свого духу може протистояти несправедливості і злу. </a:t>
            </a:r>
            <a:r>
              <a:rPr lang="ru-RU" sz="1800" dirty="0" smtClean="0">
                <a:solidFill>
                  <a:schemeClr val="tx1"/>
                </a:solidFill>
              </a:rPr>
              <a:t>Достаток </a:t>
            </a:r>
            <a:r>
              <a:rPr lang="uk-UA" sz="1800" dirty="0" smtClean="0">
                <a:solidFill>
                  <a:schemeClr val="tx1"/>
                </a:solidFill>
              </a:rPr>
              <a:t>фарб, красивих костюмів і музики допомагають глядачам на кілька годин забути про життєві проблеми.</a:t>
            </a:r>
            <a:endParaRPr lang="uk-UA" sz="1800" dirty="0" smtClean="0">
              <a:solidFill>
                <a:schemeClr val="tx1"/>
              </a:solidFill>
            </a:endParaRPr>
          </a:p>
        </p:txBody>
      </p:sp>
      <p:pic>
        <p:nvPicPr>
          <p:cNvPr id="4" name="Picture 5" descr="90404476_large_bollywood_dan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519" y="2089150"/>
            <a:ext cx="6103937"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08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Тенденції сучасного кіно </a:t>
            </a:r>
            <a:endParaRPr lang="ru-RU" dirty="0"/>
          </a:p>
        </p:txBody>
      </p:sp>
      <p:sp>
        <p:nvSpPr>
          <p:cNvPr id="3" name="Прямоугольник 2"/>
          <p:cNvSpPr/>
          <p:nvPr/>
        </p:nvSpPr>
        <p:spPr>
          <a:xfrm>
            <a:off x="683568" y="1844824"/>
            <a:ext cx="7704856" cy="4247317"/>
          </a:xfrm>
          <a:prstGeom prst="rect">
            <a:avLst/>
          </a:prstGeom>
        </p:spPr>
        <p:txBody>
          <a:bodyPr wrap="square">
            <a:spAutoFit/>
          </a:bodyPr>
          <a:lstStyle/>
          <a:p>
            <a:r>
              <a:rPr lang="ru-RU" dirty="0" err="1"/>
              <a:t>Сучасне</a:t>
            </a:r>
            <a:r>
              <a:rPr lang="ru-RU" dirty="0"/>
              <a:t> </a:t>
            </a:r>
            <a:r>
              <a:rPr lang="ru-RU" dirty="0" err="1"/>
              <a:t>мистецтво</a:t>
            </a:r>
            <a:r>
              <a:rPr lang="ru-RU" dirty="0"/>
              <a:t> </a:t>
            </a:r>
            <a:r>
              <a:rPr lang="ru-RU" dirty="0" err="1"/>
              <a:t>дуже</a:t>
            </a:r>
            <a:r>
              <a:rPr lang="ru-RU" dirty="0"/>
              <a:t> неоднозначно - </a:t>
            </a:r>
            <a:r>
              <a:rPr lang="ru-RU" dirty="0" err="1"/>
              <a:t>сьогодні</a:t>
            </a:r>
            <a:r>
              <a:rPr lang="ru-RU" dirty="0"/>
              <a:t> практично не </a:t>
            </a:r>
            <a:r>
              <a:rPr lang="ru-RU" dirty="0" err="1"/>
              <a:t>залишилося</a:t>
            </a:r>
            <a:r>
              <a:rPr lang="ru-RU" dirty="0"/>
              <a:t> </a:t>
            </a:r>
            <a:r>
              <a:rPr lang="ru-RU" dirty="0" err="1"/>
              <a:t>ніяких</a:t>
            </a:r>
            <a:r>
              <a:rPr lang="ru-RU" dirty="0"/>
              <a:t> </a:t>
            </a:r>
            <a:r>
              <a:rPr lang="ru-RU" dirty="0" err="1"/>
              <a:t>канонів</a:t>
            </a:r>
            <a:r>
              <a:rPr lang="ru-RU" dirty="0"/>
              <a:t> </a:t>
            </a:r>
            <a:r>
              <a:rPr lang="ru-RU" dirty="0" err="1"/>
              <a:t>чи</a:t>
            </a:r>
            <a:r>
              <a:rPr lang="ru-RU" dirty="0"/>
              <a:t> </a:t>
            </a:r>
            <a:r>
              <a:rPr lang="ru-RU" dirty="0" err="1"/>
              <a:t>законів</a:t>
            </a:r>
            <a:r>
              <a:rPr lang="ru-RU" dirty="0"/>
              <a:t>, все </a:t>
            </a:r>
            <a:r>
              <a:rPr lang="ru-RU" dirty="0" err="1"/>
              <a:t>підпорядковується</a:t>
            </a:r>
            <a:r>
              <a:rPr lang="ru-RU" dirty="0"/>
              <a:t> </a:t>
            </a:r>
            <a:r>
              <a:rPr lang="ru-RU" dirty="0" err="1"/>
              <a:t>тільки</a:t>
            </a:r>
            <a:r>
              <a:rPr lang="ru-RU" dirty="0"/>
              <a:t> </a:t>
            </a:r>
            <a:r>
              <a:rPr lang="ru-RU" dirty="0" err="1"/>
              <a:t>фантазії</a:t>
            </a:r>
            <a:r>
              <a:rPr lang="ru-RU" dirty="0"/>
              <a:t> </a:t>
            </a:r>
            <a:r>
              <a:rPr lang="ru-RU" dirty="0" err="1"/>
              <a:t>творця</a:t>
            </a:r>
            <a:r>
              <a:rPr lang="ru-RU" dirty="0"/>
              <a:t> і </a:t>
            </a:r>
            <a:r>
              <a:rPr lang="ru-RU" dirty="0" err="1"/>
              <a:t>сприйняттю</a:t>
            </a:r>
            <a:r>
              <a:rPr lang="ru-RU" dirty="0"/>
              <a:t> </a:t>
            </a:r>
            <a:r>
              <a:rPr lang="ru-RU" dirty="0" err="1"/>
              <a:t>публіки</a:t>
            </a:r>
            <a:r>
              <a:rPr lang="ru-RU" dirty="0"/>
              <a:t>. Тому </a:t>
            </a:r>
            <a:r>
              <a:rPr lang="ru-RU" dirty="0" err="1"/>
              <a:t>багато</a:t>
            </a:r>
            <a:r>
              <a:rPr lang="ru-RU" dirty="0"/>
              <a:t> </a:t>
            </a:r>
            <a:r>
              <a:rPr lang="ru-RU" dirty="0" err="1"/>
              <a:t>теоретиків</a:t>
            </a:r>
            <a:r>
              <a:rPr lang="ru-RU" dirty="0"/>
              <a:t> </a:t>
            </a:r>
            <a:r>
              <a:rPr lang="ru-RU" dirty="0" err="1"/>
              <a:t>мистецтва</a:t>
            </a:r>
            <a:r>
              <a:rPr lang="ru-RU" dirty="0"/>
              <a:t> </a:t>
            </a:r>
            <a:r>
              <a:rPr lang="ru-RU" dirty="0" err="1"/>
              <a:t>дотримуються</a:t>
            </a:r>
            <a:r>
              <a:rPr lang="ru-RU" dirty="0"/>
              <a:t> </a:t>
            </a:r>
            <a:r>
              <a:rPr lang="ru-RU" dirty="0" err="1"/>
              <a:t>полярних</a:t>
            </a:r>
            <a:r>
              <a:rPr lang="ru-RU" dirty="0"/>
              <a:t> думок - </a:t>
            </a:r>
            <a:r>
              <a:rPr lang="ru-RU" dirty="0" err="1"/>
              <a:t>одні</a:t>
            </a:r>
            <a:r>
              <a:rPr lang="ru-RU" dirty="0"/>
              <a:t> </a:t>
            </a:r>
            <a:r>
              <a:rPr lang="ru-RU" dirty="0" err="1"/>
              <a:t>вважають</a:t>
            </a:r>
            <a:r>
              <a:rPr lang="ru-RU" dirty="0"/>
              <a:t>, </a:t>
            </a:r>
            <a:r>
              <a:rPr lang="ru-RU" dirty="0" err="1"/>
              <a:t>що</a:t>
            </a:r>
            <a:r>
              <a:rPr lang="ru-RU" dirty="0"/>
              <a:t> </a:t>
            </a:r>
            <a:r>
              <a:rPr lang="ru-RU" dirty="0" err="1"/>
              <a:t>сучасне</a:t>
            </a:r>
            <a:r>
              <a:rPr lang="ru-RU" dirty="0"/>
              <a:t> </a:t>
            </a:r>
            <a:r>
              <a:rPr lang="ru-RU" dirty="0" err="1"/>
              <a:t>мистецтво</a:t>
            </a:r>
            <a:r>
              <a:rPr lang="ru-RU" dirty="0"/>
              <a:t> є вершиною </a:t>
            </a:r>
            <a:r>
              <a:rPr lang="ru-RU" dirty="0" err="1"/>
              <a:t>розвитку</a:t>
            </a:r>
            <a:r>
              <a:rPr lang="ru-RU" dirty="0"/>
              <a:t> </a:t>
            </a:r>
            <a:r>
              <a:rPr lang="ru-RU" dirty="0" err="1"/>
              <a:t>можливостей</a:t>
            </a:r>
            <a:r>
              <a:rPr lang="ru-RU" dirty="0"/>
              <a:t> </a:t>
            </a:r>
            <a:r>
              <a:rPr lang="ru-RU" dirty="0" err="1"/>
              <a:t>людини</a:t>
            </a:r>
            <a:r>
              <a:rPr lang="ru-RU" dirty="0"/>
              <a:t>, </a:t>
            </a:r>
            <a:r>
              <a:rPr lang="ru-RU" dirty="0" err="1"/>
              <a:t>інші</a:t>
            </a:r>
            <a:r>
              <a:rPr lang="ru-RU" dirty="0"/>
              <a:t> ж </a:t>
            </a:r>
            <a:r>
              <a:rPr lang="ru-RU" dirty="0" err="1"/>
              <a:t>стверджують</a:t>
            </a:r>
            <a:r>
              <a:rPr lang="ru-RU" dirty="0"/>
              <a:t>, </a:t>
            </a:r>
            <a:r>
              <a:rPr lang="ru-RU" dirty="0" err="1"/>
              <a:t>що</a:t>
            </a:r>
            <a:r>
              <a:rPr lang="ru-RU" dirty="0"/>
              <a:t> </a:t>
            </a:r>
            <a:r>
              <a:rPr lang="ru-RU" dirty="0" err="1"/>
              <a:t>створене</a:t>
            </a:r>
            <a:r>
              <a:rPr lang="ru-RU" dirty="0"/>
              <a:t> в наш час - </a:t>
            </a:r>
            <a:r>
              <a:rPr lang="ru-RU" dirty="0" err="1"/>
              <a:t>сміття</a:t>
            </a:r>
            <a:r>
              <a:rPr lang="ru-RU" dirty="0"/>
              <a:t>, </a:t>
            </a:r>
            <a:r>
              <a:rPr lang="ru-RU" dirty="0" err="1"/>
              <a:t>який</a:t>
            </a:r>
            <a:r>
              <a:rPr lang="ru-RU" dirty="0"/>
              <a:t> не </a:t>
            </a:r>
            <a:r>
              <a:rPr lang="ru-RU" dirty="0" err="1"/>
              <a:t>гідний</a:t>
            </a:r>
            <a:r>
              <a:rPr lang="ru-RU" dirty="0"/>
              <a:t> </a:t>
            </a:r>
            <a:r>
              <a:rPr lang="ru-RU" dirty="0" err="1"/>
              <a:t>перебувати</a:t>
            </a:r>
            <a:r>
              <a:rPr lang="ru-RU" dirty="0"/>
              <a:t> </a:t>
            </a:r>
            <a:r>
              <a:rPr lang="ru-RU" dirty="0" err="1"/>
              <a:t>поруч</a:t>
            </a:r>
            <a:r>
              <a:rPr lang="ru-RU" dirty="0"/>
              <a:t> </a:t>
            </a:r>
            <a:r>
              <a:rPr lang="ru-RU" dirty="0" err="1"/>
              <a:t>із</a:t>
            </a:r>
            <a:r>
              <a:rPr lang="ru-RU" dirty="0"/>
              <a:t> полотнами </a:t>
            </a:r>
            <a:r>
              <a:rPr lang="ru-RU" dirty="0" err="1"/>
              <a:t>Пікассо</a:t>
            </a:r>
            <a:r>
              <a:rPr lang="ru-RU" dirty="0"/>
              <a:t>, </a:t>
            </a:r>
            <a:r>
              <a:rPr lang="ru-RU" dirty="0" err="1"/>
              <a:t>Далі</a:t>
            </a:r>
            <a:r>
              <a:rPr lang="ru-RU" dirty="0"/>
              <a:t> і </a:t>
            </a:r>
            <a:r>
              <a:rPr lang="ru-RU" dirty="0" err="1"/>
              <a:t>Мікеланджело</a:t>
            </a:r>
            <a:r>
              <a:rPr lang="ru-RU" dirty="0"/>
              <a:t>. </a:t>
            </a:r>
            <a:r>
              <a:rPr lang="ru-RU" dirty="0" err="1" smtClean="0"/>
              <a:t>Сучасне</a:t>
            </a:r>
            <a:r>
              <a:rPr lang="ru-RU" dirty="0" smtClean="0"/>
              <a:t> </a:t>
            </a:r>
            <a:r>
              <a:rPr lang="ru-RU" dirty="0" err="1"/>
              <a:t>кіно</a:t>
            </a:r>
            <a:r>
              <a:rPr lang="ru-RU" dirty="0"/>
              <a:t> явно </a:t>
            </a:r>
            <a:r>
              <a:rPr lang="ru-RU" dirty="0" err="1"/>
              <a:t>знаходиться</a:t>
            </a:r>
            <a:r>
              <a:rPr lang="ru-RU" dirty="0"/>
              <a:t> на шляху </a:t>
            </a:r>
            <a:r>
              <a:rPr lang="ru-RU" dirty="0" err="1"/>
              <a:t>реформування</a:t>
            </a:r>
            <a:r>
              <a:rPr lang="ru-RU" dirty="0"/>
              <a:t> - </a:t>
            </a:r>
            <a:r>
              <a:rPr lang="ru-RU" dirty="0" err="1"/>
              <a:t>старі</a:t>
            </a:r>
            <a:r>
              <a:rPr lang="ru-RU" dirty="0"/>
              <a:t> </a:t>
            </a:r>
            <a:r>
              <a:rPr lang="ru-RU" dirty="0" err="1"/>
              <a:t>прийоми</a:t>
            </a:r>
            <a:r>
              <a:rPr lang="ru-RU" dirty="0"/>
              <a:t> </a:t>
            </a:r>
            <a:r>
              <a:rPr lang="ru-RU" dirty="0" err="1"/>
              <a:t>поступово</a:t>
            </a:r>
            <a:r>
              <a:rPr lang="ru-RU" dirty="0"/>
              <a:t> </a:t>
            </a:r>
            <a:r>
              <a:rPr lang="ru-RU" dirty="0" err="1"/>
              <a:t>відходять</a:t>
            </a:r>
            <a:r>
              <a:rPr lang="ru-RU" dirty="0"/>
              <a:t> у </a:t>
            </a:r>
            <a:r>
              <a:rPr lang="ru-RU" dirty="0" err="1"/>
              <a:t>минуле</a:t>
            </a:r>
            <a:r>
              <a:rPr lang="ru-RU" dirty="0"/>
              <a:t>, на </a:t>
            </a:r>
            <a:r>
              <a:rPr lang="ru-RU" dirty="0" err="1"/>
              <a:t>їх</a:t>
            </a:r>
            <a:r>
              <a:rPr lang="ru-RU" dirty="0"/>
              <a:t> </a:t>
            </a:r>
            <a:r>
              <a:rPr lang="ru-RU" dirty="0" err="1"/>
              <a:t>місце</a:t>
            </a:r>
            <a:r>
              <a:rPr lang="ru-RU" dirty="0"/>
              <a:t> </a:t>
            </a:r>
            <a:r>
              <a:rPr lang="ru-RU" dirty="0" err="1"/>
              <a:t>приходять</a:t>
            </a:r>
            <a:r>
              <a:rPr lang="ru-RU" dirty="0"/>
              <a:t> </a:t>
            </a:r>
            <a:r>
              <a:rPr lang="ru-RU" dirty="0" err="1"/>
              <a:t>нові</a:t>
            </a:r>
            <a:r>
              <a:rPr lang="ru-RU" dirty="0"/>
              <a:t>, </a:t>
            </a:r>
            <a:r>
              <a:rPr lang="ru-RU" dirty="0" err="1"/>
              <a:t>більш</a:t>
            </a:r>
            <a:r>
              <a:rPr lang="ru-RU" dirty="0"/>
              <a:t> </a:t>
            </a:r>
            <a:r>
              <a:rPr lang="ru-RU" dirty="0" err="1"/>
              <a:t>новаторські</a:t>
            </a:r>
            <a:r>
              <a:rPr lang="ru-RU" dirty="0"/>
              <a:t> і </a:t>
            </a:r>
            <a:r>
              <a:rPr lang="ru-RU" dirty="0" err="1"/>
              <a:t>підкоряються</a:t>
            </a:r>
            <a:r>
              <a:rPr lang="ru-RU" dirty="0"/>
              <a:t> </a:t>
            </a:r>
            <a:r>
              <a:rPr lang="ru-RU" dirty="0" err="1"/>
              <a:t>вимогам</a:t>
            </a:r>
            <a:r>
              <a:rPr lang="ru-RU" dirty="0"/>
              <a:t>, </a:t>
            </a:r>
            <a:r>
              <a:rPr lang="ru-RU" dirty="0" err="1"/>
              <a:t>які</a:t>
            </a:r>
            <a:r>
              <a:rPr lang="ru-RU" dirty="0"/>
              <a:t> </a:t>
            </a:r>
            <a:r>
              <a:rPr lang="ru-RU" dirty="0" err="1"/>
              <a:t>диктує</a:t>
            </a:r>
            <a:r>
              <a:rPr lang="ru-RU" dirty="0"/>
              <a:t> сам час і </a:t>
            </a:r>
            <a:r>
              <a:rPr lang="ru-RU" dirty="0" err="1"/>
              <a:t>суспільство</a:t>
            </a:r>
            <a:r>
              <a:rPr lang="ru-RU" dirty="0"/>
              <a:t>. </a:t>
            </a:r>
            <a:r>
              <a:rPr lang="ru-RU" dirty="0" err="1"/>
              <a:t>Сьогодні</a:t>
            </a:r>
            <a:r>
              <a:rPr lang="ru-RU" dirty="0"/>
              <a:t> мало </a:t>
            </a:r>
            <a:r>
              <a:rPr lang="ru-RU" dirty="0" err="1"/>
              <a:t>хто</a:t>
            </a:r>
            <a:r>
              <a:rPr lang="ru-RU" dirty="0"/>
              <a:t> </a:t>
            </a:r>
            <a:r>
              <a:rPr lang="ru-RU" dirty="0" err="1"/>
              <a:t>цікавиться</a:t>
            </a:r>
            <a:r>
              <a:rPr lang="ru-RU" dirty="0"/>
              <a:t> </a:t>
            </a:r>
            <a:r>
              <a:rPr lang="ru-RU" dirty="0" err="1"/>
              <a:t>кіно</a:t>
            </a:r>
            <a:r>
              <a:rPr lang="ru-RU" dirty="0"/>
              <a:t> - люди </a:t>
            </a:r>
            <a:r>
              <a:rPr lang="ru-RU" dirty="0" err="1"/>
              <a:t>воліють</a:t>
            </a:r>
            <a:r>
              <a:rPr lang="ru-RU" dirty="0"/>
              <a:t> хороший </a:t>
            </a:r>
            <a:r>
              <a:rPr lang="ru-RU" dirty="0" err="1"/>
              <a:t>відпочинок</a:t>
            </a:r>
            <a:r>
              <a:rPr lang="ru-RU" dirty="0"/>
              <a:t> </a:t>
            </a:r>
            <a:r>
              <a:rPr lang="ru-RU" dirty="0" err="1"/>
              <a:t>Таїланду</a:t>
            </a:r>
            <a:r>
              <a:rPr lang="ru-RU" dirty="0"/>
              <a:t> </a:t>
            </a:r>
            <a:r>
              <a:rPr lang="ru-RU" dirty="0" err="1"/>
              <a:t>замість</a:t>
            </a:r>
            <a:r>
              <a:rPr lang="ru-RU" dirty="0"/>
              <a:t> </a:t>
            </a:r>
            <a:r>
              <a:rPr lang="ru-RU" dirty="0" err="1"/>
              <a:t>відвідування</a:t>
            </a:r>
            <a:r>
              <a:rPr lang="ru-RU" dirty="0"/>
              <a:t> </a:t>
            </a:r>
            <a:r>
              <a:rPr lang="ru-RU" dirty="0" err="1"/>
              <a:t>Каннського</a:t>
            </a:r>
            <a:r>
              <a:rPr lang="ru-RU" dirty="0"/>
              <a:t> </a:t>
            </a:r>
            <a:r>
              <a:rPr lang="ru-RU" dirty="0" err="1"/>
              <a:t>кінофестивалю</a:t>
            </a:r>
            <a:r>
              <a:rPr lang="ru-RU" dirty="0"/>
              <a:t>. </a:t>
            </a:r>
            <a:r>
              <a:rPr lang="ru-RU" dirty="0" err="1" smtClean="0"/>
              <a:t>Серед</a:t>
            </a:r>
            <a:r>
              <a:rPr lang="ru-RU" dirty="0" smtClean="0"/>
              <a:t> </a:t>
            </a:r>
            <a:r>
              <a:rPr lang="ru-RU" dirty="0" err="1"/>
              <a:t>основних</a:t>
            </a:r>
            <a:r>
              <a:rPr lang="ru-RU" dirty="0"/>
              <a:t> </a:t>
            </a:r>
            <a:r>
              <a:rPr lang="ru-RU" dirty="0" err="1"/>
              <a:t>тенденцій</a:t>
            </a:r>
            <a:r>
              <a:rPr lang="ru-RU" dirty="0"/>
              <a:t> </a:t>
            </a:r>
            <a:r>
              <a:rPr lang="ru-RU" dirty="0" err="1"/>
              <a:t>розвитку</a:t>
            </a:r>
            <a:r>
              <a:rPr lang="ru-RU" dirty="0"/>
              <a:t> </a:t>
            </a:r>
            <a:r>
              <a:rPr lang="ru-RU" dirty="0" err="1"/>
              <a:t>світового</a:t>
            </a:r>
            <a:r>
              <a:rPr lang="ru-RU" dirty="0"/>
              <a:t> </a:t>
            </a:r>
            <a:r>
              <a:rPr lang="ru-RU" dirty="0" err="1"/>
              <a:t>кіно</a:t>
            </a:r>
            <a:r>
              <a:rPr lang="ru-RU" dirty="0"/>
              <a:t> </a:t>
            </a:r>
            <a:r>
              <a:rPr lang="ru-RU" dirty="0" err="1"/>
              <a:t>варто</a:t>
            </a:r>
            <a:r>
              <a:rPr lang="ru-RU" dirty="0"/>
              <a:t> </a:t>
            </a:r>
            <a:r>
              <a:rPr lang="ru-RU" dirty="0" err="1"/>
              <a:t>відзначити</a:t>
            </a:r>
            <a:r>
              <a:rPr lang="ru-RU" dirty="0"/>
              <a:t> </a:t>
            </a:r>
            <a:r>
              <a:rPr lang="ru-RU" dirty="0" err="1"/>
              <a:t>такі</a:t>
            </a:r>
            <a:r>
              <a:rPr lang="ru-RU" dirty="0"/>
              <a:t>, як </a:t>
            </a:r>
            <a:r>
              <a:rPr lang="ru-RU" dirty="0" err="1"/>
              <a:t>тяжіння</a:t>
            </a:r>
            <a:r>
              <a:rPr lang="ru-RU" dirty="0"/>
              <a:t> до </a:t>
            </a:r>
            <a:r>
              <a:rPr lang="ru-RU" dirty="0" err="1"/>
              <a:t>перфекціонізму</a:t>
            </a:r>
            <a:r>
              <a:rPr lang="ru-RU" dirty="0"/>
              <a:t>, </a:t>
            </a:r>
            <a:r>
              <a:rPr lang="ru-RU" dirty="0" err="1"/>
              <a:t>максималізму</a:t>
            </a:r>
            <a:r>
              <a:rPr lang="ru-RU" dirty="0"/>
              <a:t>, </a:t>
            </a:r>
            <a:r>
              <a:rPr lang="ru-RU" dirty="0" err="1"/>
              <a:t>глобалізація</a:t>
            </a:r>
            <a:r>
              <a:rPr lang="ru-RU" dirty="0"/>
              <a:t>, </a:t>
            </a:r>
            <a:r>
              <a:rPr lang="ru-RU" dirty="0" err="1"/>
              <a:t>типізація</a:t>
            </a:r>
            <a:r>
              <a:rPr lang="ru-RU" dirty="0"/>
              <a:t>.</a:t>
            </a:r>
          </a:p>
        </p:txBody>
      </p:sp>
    </p:spTree>
    <p:extLst>
      <p:ext uri="{BB962C8B-B14F-4D97-AF65-F5344CB8AC3E}">
        <p14:creationId xmlns:p14="http://schemas.microsoft.com/office/powerpoint/2010/main" val="113046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Тенденції сучасного кіно </a:t>
            </a:r>
            <a:endParaRPr lang="ru-RU" dirty="0"/>
          </a:p>
        </p:txBody>
      </p:sp>
      <p:sp>
        <p:nvSpPr>
          <p:cNvPr id="3" name="Прямоугольник 2"/>
          <p:cNvSpPr/>
          <p:nvPr/>
        </p:nvSpPr>
        <p:spPr>
          <a:xfrm>
            <a:off x="323528" y="1628800"/>
            <a:ext cx="4572000" cy="4247317"/>
          </a:xfrm>
          <a:prstGeom prst="rect">
            <a:avLst/>
          </a:prstGeom>
        </p:spPr>
        <p:txBody>
          <a:bodyPr>
            <a:spAutoFit/>
          </a:bodyPr>
          <a:lstStyle/>
          <a:p>
            <a:r>
              <a:rPr lang="ru-RU" dirty="0" err="1"/>
              <a:t>Які</a:t>
            </a:r>
            <a:r>
              <a:rPr lang="ru-RU" dirty="0"/>
              <a:t> </a:t>
            </a:r>
            <a:r>
              <a:rPr lang="ru-RU" dirty="0" err="1"/>
              <a:t>фільми</a:t>
            </a:r>
            <a:r>
              <a:rPr lang="ru-RU" dirty="0"/>
              <a:t> </a:t>
            </a:r>
            <a:r>
              <a:rPr lang="ru-RU" dirty="0" err="1"/>
              <a:t>знімають</a:t>
            </a:r>
            <a:r>
              <a:rPr lang="ru-RU" dirty="0"/>
              <a:t> зараз </a:t>
            </a:r>
            <a:r>
              <a:rPr lang="ru-RU" dirty="0" err="1"/>
              <a:t>світі</a:t>
            </a:r>
            <a:r>
              <a:rPr lang="ru-RU" dirty="0"/>
              <a:t>? </a:t>
            </a:r>
            <a:r>
              <a:rPr lang="ru-RU" dirty="0" err="1"/>
              <a:t>Виявилося</a:t>
            </a:r>
            <a:r>
              <a:rPr lang="ru-RU" dirty="0"/>
              <a:t>, тематика у </a:t>
            </a:r>
            <a:r>
              <a:rPr lang="ru-RU" dirty="0" err="1"/>
              <a:t>більшості</a:t>
            </a:r>
            <a:r>
              <a:rPr lang="ru-RU" dirty="0"/>
              <a:t> - </a:t>
            </a:r>
            <a:r>
              <a:rPr lang="ru-RU" dirty="0" err="1"/>
              <a:t>зовсім</a:t>
            </a:r>
            <a:r>
              <a:rPr lang="ru-RU" dirty="0"/>
              <a:t> не весело. </a:t>
            </a:r>
            <a:r>
              <a:rPr lang="ru-RU" dirty="0" err="1" smtClean="0"/>
              <a:t>Творіння</a:t>
            </a:r>
            <a:r>
              <a:rPr lang="ru-RU" dirty="0" smtClean="0"/>
              <a:t> </a:t>
            </a:r>
            <a:r>
              <a:rPr lang="ru-RU" dirty="0" err="1"/>
              <a:t>світового</a:t>
            </a:r>
            <a:r>
              <a:rPr lang="ru-RU" dirty="0"/>
              <a:t> </a:t>
            </a:r>
            <a:r>
              <a:rPr lang="ru-RU" dirty="0" err="1"/>
              <a:t>кінематографа</a:t>
            </a:r>
            <a:r>
              <a:rPr lang="ru-RU" dirty="0"/>
              <a:t>, </a:t>
            </a:r>
            <a:r>
              <a:rPr lang="ru-RU" dirty="0" err="1"/>
              <a:t>зокрема</a:t>
            </a:r>
            <a:r>
              <a:rPr lang="ru-RU" dirty="0"/>
              <a:t>, </a:t>
            </a:r>
            <a:r>
              <a:rPr lang="ru-RU" dirty="0" err="1"/>
              <a:t>останніх</a:t>
            </a:r>
            <a:r>
              <a:rPr lang="ru-RU" dirty="0"/>
              <a:t> </a:t>
            </a:r>
            <a:r>
              <a:rPr lang="ru-RU" dirty="0" err="1"/>
              <a:t>десятиліть</a:t>
            </a:r>
            <a:r>
              <a:rPr lang="ru-RU" dirty="0"/>
              <a:t>, просто </a:t>
            </a:r>
            <a:r>
              <a:rPr lang="ru-RU" dirty="0" err="1"/>
              <a:t>переповнені</a:t>
            </a:r>
            <a:r>
              <a:rPr lang="ru-RU" dirty="0"/>
              <a:t> </a:t>
            </a:r>
            <a:r>
              <a:rPr lang="ru-RU" dirty="0" err="1"/>
              <a:t>жорстокістю</a:t>
            </a:r>
            <a:r>
              <a:rPr lang="ru-RU" dirty="0"/>
              <a:t>.</a:t>
            </a:r>
          </a:p>
          <a:p>
            <a:r>
              <a:rPr lang="ru-RU" dirty="0"/>
              <a:t>У </a:t>
            </a:r>
            <a:r>
              <a:rPr lang="ru-RU" dirty="0" err="1"/>
              <a:t>більшості</a:t>
            </a:r>
            <a:r>
              <a:rPr lang="ru-RU" dirty="0"/>
              <a:t> </a:t>
            </a:r>
            <a:r>
              <a:rPr lang="ru-RU" dirty="0" err="1"/>
              <a:t>випадків</a:t>
            </a:r>
            <a:r>
              <a:rPr lang="ru-RU" dirty="0"/>
              <a:t> </a:t>
            </a:r>
            <a:r>
              <a:rPr lang="ru-RU" dirty="0" err="1"/>
              <a:t>знімають</a:t>
            </a:r>
            <a:r>
              <a:rPr lang="ru-RU" dirty="0"/>
              <a:t> </a:t>
            </a:r>
            <a:r>
              <a:rPr lang="ru-RU" dirty="0" err="1"/>
              <a:t>окремі</a:t>
            </a:r>
            <a:r>
              <a:rPr lang="ru-RU" dirty="0"/>
              <a:t> </a:t>
            </a:r>
            <a:r>
              <a:rPr lang="ru-RU" dirty="0" err="1"/>
              <a:t>стрічки</a:t>
            </a:r>
            <a:r>
              <a:rPr lang="ru-RU" dirty="0"/>
              <a:t> у </a:t>
            </a:r>
            <a:r>
              <a:rPr lang="ru-RU" dirty="0" err="1"/>
              <a:t>відповідному</a:t>
            </a:r>
            <a:r>
              <a:rPr lang="ru-RU" dirty="0"/>
              <a:t> </a:t>
            </a:r>
            <a:r>
              <a:rPr lang="ru-RU" dirty="0" err="1"/>
              <a:t>жанрі</a:t>
            </a:r>
            <a:r>
              <a:rPr lang="ru-RU" dirty="0"/>
              <a:t>, де </a:t>
            </a:r>
            <a:r>
              <a:rPr lang="ru-RU" dirty="0" err="1"/>
              <a:t>жорстоких</a:t>
            </a:r>
            <a:r>
              <a:rPr lang="ru-RU" dirty="0"/>
              <a:t> сцен </a:t>
            </a:r>
            <a:r>
              <a:rPr lang="ru-RU" dirty="0" err="1"/>
              <a:t>хоч</a:t>
            </a:r>
            <a:r>
              <a:rPr lang="ru-RU" dirty="0"/>
              <a:t> </a:t>
            </a:r>
            <a:r>
              <a:rPr lang="ru-RU" dirty="0" err="1"/>
              <a:t>відбавляй</a:t>
            </a:r>
            <a:r>
              <a:rPr lang="ru-RU" dirty="0"/>
              <a:t>.</a:t>
            </a:r>
          </a:p>
          <a:p>
            <a:r>
              <a:rPr lang="ru-RU" dirty="0" err="1"/>
              <a:t>Однак</a:t>
            </a:r>
            <a:r>
              <a:rPr lang="ru-RU" dirty="0"/>
              <a:t> часто </a:t>
            </a:r>
            <a:r>
              <a:rPr lang="ru-RU" dirty="0" err="1"/>
              <a:t>шокуючі</a:t>
            </a:r>
            <a:r>
              <a:rPr lang="ru-RU" dirty="0"/>
              <a:t> </a:t>
            </a:r>
            <a:r>
              <a:rPr lang="ru-RU" dirty="0" err="1"/>
              <a:t>сцени</a:t>
            </a:r>
            <a:r>
              <a:rPr lang="ru-RU" dirty="0"/>
              <a:t> </a:t>
            </a:r>
            <a:r>
              <a:rPr lang="ru-RU" dirty="0" err="1"/>
              <a:t>жорстокості</a:t>
            </a:r>
            <a:r>
              <a:rPr lang="ru-RU" dirty="0"/>
              <a:t> </a:t>
            </a:r>
            <a:r>
              <a:rPr lang="ru-RU" dirty="0" err="1"/>
              <a:t>використовують</a:t>
            </a:r>
            <a:r>
              <a:rPr lang="ru-RU" dirty="0"/>
              <a:t> </a:t>
            </a:r>
            <a:r>
              <a:rPr lang="ru-RU" dirty="0" err="1"/>
              <a:t>режисери</a:t>
            </a:r>
            <a:r>
              <a:rPr lang="ru-RU" dirty="0"/>
              <a:t>, </a:t>
            </a:r>
            <a:r>
              <a:rPr lang="ru-RU" dirty="0" err="1"/>
              <a:t>що</a:t>
            </a:r>
            <a:r>
              <a:rPr lang="ru-RU" dirty="0"/>
              <a:t> </a:t>
            </a:r>
            <a:r>
              <a:rPr lang="ru-RU" dirty="0" err="1"/>
              <a:t>працюють</a:t>
            </a:r>
            <a:r>
              <a:rPr lang="ru-RU" dirty="0"/>
              <a:t> в "</a:t>
            </a:r>
            <a:r>
              <a:rPr lang="ru-RU" dirty="0" err="1"/>
              <a:t>мирних</a:t>
            </a:r>
            <a:r>
              <a:rPr lang="ru-RU" dirty="0"/>
              <a:t>" жанрах.</a:t>
            </a:r>
          </a:p>
          <a:p>
            <a:r>
              <a:rPr lang="ru-RU" dirty="0"/>
              <a:t>Прикладом </a:t>
            </a:r>
            <a:r>
              <a:rPr lang="ru-RU" dirty="0" err="1"/>
              <a:t>такої</a:t>
            </a:r>
            <a:r>
              <a:rPr lang="ru-RU" dirty="0"/>
              <a:t> </a:t>
            </a:r>
            <a:r>
              <a:rPr lang="ru-RU" dirty="0" err="1"/>
              <a:t>картини</a:t>
            </a:r>
            <a:r>
              <a:rPr lang="ru-RU" dirty="0"/>
              <a:t> </a:t>
            </a:r>
            <a:r>
              <a:rPr lang="ru-RU" dirty="0" err="1"/>
              <a:t>може</a:t>
            </a:r>
            <a:r>
              <a:rPr lang="ru-RU" dirty="0"/>
              <a:t> стати драма </a:t>
            </a:r>
            <a:r>
              <a:rPr lang="ru-RU" dirty="0" err="1"/>
              <a:t>Стівена</a:t>
            </a:r>
            <a:r>
              <a:rPr lang="ru-RU" dirty="0"/>
              <a:t> </a:t>
            </a:r>
            <a:r>
              <a:rPr lang="ru-RU" dirty="0" err="1"/>
              <a:t>Спілберга</a:t>
            </a:r>
            <a:r>
              <a:rPr lang="ru-RU" dirty="0"/>
              <a:t> "</a:t>
            </a:r>
            <a:r>
              <a:rPr lang="ru-RU" dirty="0" err="1"/>
              <a:t>Порятунок</a:t>
            </a:r>
            <a:r>
              <a:rPr lang="ru-RU" dirty="0"/>
              <a:t> рядового </a:t>
            </a:r>
            <a:r>
              <a:rPr lang="ru-RU" dirty="0" err="1"/>
              <a:t>Райана</a:t>
            </a:r>
            <a:r>
              <a:rPr lang="ru-RU" dirty="0"/>
              <a:t>".</a:t>
            </a:r>
          </a:p>
        </p:txBody>
      </p:sp>
      <p:pic>
        <p:nvPicPr>
          <p:cNvPr id="4098" name="Picture 2" descr="http://vkurse.ua/i/2012-06/syn-garanta-pridu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528" y="1658307"/>
            <a:ext cx="381000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15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Тенденції сучасного кіно </a:t>
            </a:r>
            <a:endParaRPr lang="ru-RU" dirty="0"/>
          </a:p>
        </p:txBody>
      </p:sp>
      <p:sp>
        <p:nvSpPr>
          <p:cNvPr id="3" name="Прямоугольник 2"/>
          <p:cNvSpPr/>
          <p:nvPr/>
        </p:nvSpPr>
        <p:spPr>
          <a:xfrm>
            <a:off x="323528" y="1974068"/>
            <a:ext cx="8208912" cy="4247317"/>
          </a:xfrm>
          <a:prstGeom prst="rect">
            <a:avLst/>
          </a:prstGeom>
        </p:spPr>
        <p:txBody>
          <a:bodyPr wrap="square">
            <a:spAutoFit/>
          </a:bodyPr>
          <a:lstStyle/>
          <a:p>
            <a:r>
              <a:rPr lang="ru-RU" dirty="0" err="1"/>
              <a:t>Сьогодні</a:t>
            </a:r>
            <a:r>
              <a:rPr lang="ru-RU" dirty="0"/>
              <a:t> </a:t>
            </a:r>
            <a:r>
              <a:rPr lang="ru-RU" dirty="0" err="1"/>
              <a:t>кінематограф</a:t>
            </a:r>
            <a:r>
              <a:rPr lang="ru-RU" dirty="0"/>
              <a:t> все </a:t>
            </a:r>
            <a:r>
              <a:rPr lang="ru-RU" dirty="0" err="1"/>
              <a:t>більше</a:t>
            </a:r>
            <a:r>
              <a:rPr lang="ru-RU" dirty="0"/>
              <a:t> </a:t>
            </a:r>
            <a:r>
              <a:rPr lang="ru-RU" dirty="0" err="1"/>
              <a:t>вдається</a:t>
            </a:r>
            <a:r>
              <a:rPr lang="ru-RU" dirty="0"/>
              <a:t> до </a:t>
            </a:r>
            <a:r>
              <a:rPr lang="ru-RU" dirty="0" err="1"/>
              <a:t>застосування</a:t>
            </a:r>
            <a:r>
              <a:rPr lang="ru-RU" dirty="0"/>
              <a:t> у </a:t>
            </a:r>
            <a:r>
              <a:rPr lang="ru-RU" dirty="0" err="1"/>
              <a:t>своїй</a:t>
            </a:r>
            <a:r>
              <a:rPr lang="ru-RU" dirty="0"/>
              <a:t> </a:t>
            </a:r>
            <a:r>
              <a:rPr lang="ru-RU" dirty="0" err="1"/>
              <a:t>діяльності</a:t>
            </a:r>
            <a:r>
              <a:rPr lang="ru-RU" dirty="0"/>
              <a:t> </a:t>
            </a:r>
            <a:r>
              <a:rPr lang="ru-RU" dirty="0" err="1"/>
              <a:t>спецефектів</a:t>
            </a:r>
            <a:r>
              <a:rPr lang="ru-RU" dirty="0"/>
              <a:t> з приходом </a:t>
            </a:r>
            <a:r>
              <a:rPr lang="ru-RU" dirty="0" err="1"/>
              <a:t>новітніх</a:t>
            </a:r>
            <a:r>
              <a:rPr lang="ru-RU" dirty="0"/>
              <a:t> </a:t>
            </a:r>
            <a:r>
              <a:rPr lang="ru-RU" dirty="0" err="1"/>
              <a:t>цифрових</a:t>
            </a:r>
            <a:r>
              <a:rPr lang="ru-RU" dirty="0"/>
              <a:t> </a:t>
            </a:r>
            <a:r>
              <a:rPr lang="ru-RU" dirty="0" err="1"/>
              <a:t>технологій</a:t>
            </a:r>
            <a:r>
              <a:rPr lang="ru-RU" dirty="0"/>
              <a:t> </a:t>
            </a:r>
            <a:r>
              <a:rPr lang="ru-RU" dirty="0" err="1"/>
              <a:t>реальністю</a:t>
            </a:r>
            <a:r>
              <a:rPr lang="ru-RU" dirty="0"/>
              <a:t> стало </a:t>
            </a:r>
            <a:r>
              <a:rPr lang="ru-RU" dirty="0" err="1"/>
              <a:t>стереокіно</a:t>
            </a:r>
            <a:r>
              <a:rPr lang="ru-RU" dirty="0"/>
              <a:t> </a:t>
            </a:r>
            <a:r>
              <a:rPr lang="ru-RU" dirty="0" err="1"/>
              <a:t>або</a:t>
            </a:r>
            <a:r>
              <a:rPr lang="ru-RU" dirty="0"/>
              <a:t>, </a:t>
            </a:r>
            <a:r>
              <a:rPr lang="ru-RU" dirty="0" err="1"/>
              <a:t>кажучи</a:t>
            </a:r>
            <a:r>
              <a:rPr lang="ru-RU" dirty="0"/>
              <a:t> </a:t>
            </a:r>
            <a:r>
              <a:rPr lang="ru-RU" dirty="0" err="1"/>
              <a:t>сучасною</a:t>
            </a:r>
            <a:r>
              <a:rPr lang="ru-RU" dirty="0"/>
              <a:t>, </a:t>
            </a:r>
            <a:r>
              <a:rPr lang="ru-RU" dirty="0" err="1"/>
              <a:t>мовою</a:t>
            </a:r>
            <a:r>
              <a:rPr lang="ru-RU" dirty="0"/>
              <a:t>, 3</a:t>
            </a:r>
            <a:r>
              <a:rPr lang="en-US" dirty="0"/>
              <a:t>D Stereo. </a:t>
            </a:r>
            <a:r>
              <a:rPr lang="ru-RU" dirty="0"/>
              <a:t>На ринку </a:t>
            </a:r>
            <a:r>
              <a:rPr lang="ru-RU" dirty="0" err="1"/>
              <a:t>кінопрокату</a:t>
            </a:r>
            <a:r>
              <a:rPr lang="ru-RU" dirty="0"/>
              <a:t> </a:t>
            </a:r>
            <a:r>
              <a:rPr lang="ru-RU" dirty="0" err="1"/>
              <a:t>фільми</a:t>
            </a:r>
            <a:r>
              <a:rPr lang="ru-RU" dirty="0"/>
              <a:t> в 3</a:t>
            </a:r>
            <a:r>
              <a:rPr lang="en-US" dirty="0"/>
              <a:t>D-</a:t>
            </a:r>
            <a:r>
              <a:rPr lang="ru-RU" dirty="0" err="1"/>
              <a:t>форматі</a:t>
            </a:r>
            <a:r>
              <a:rPr lang="ru-RU" dirty="0"/>
              <a:t> часто </a:t>
            </a:r>
            <a:r>
              <a:rPr lang="ru-RU" dirty="0" err="1"/>
              <a:t>збирають</a:t>
            </a:r>
            <a:r>
              <a:rPr lang="ru-RU" dirty="0"/>
              <a:t> </a:t>
            </a:r>
            <a:r>
              <a:rPr lang="ru-RU" dirty="0" err="1"/>
              <a:t>набагато</a:t>
            </a:r>
            <a:r>
              <a:rPr lang="ru-RU" dirty="0"/>
              <a:t> </a:t>
            </a:r>
            <a:r>
              <a:rPr lang="ru-RU" dirty="0" err="1"/>
              <a:t>більшу</a:t>
            </a:r>
            <a:r>
              <a:rPr lang="ru-RU" dirty="0"/>
              <a:t> </a:t>
            </a:r>
            <a:r>
              <a:rPr lang="ru-RU" dirty="0" err="1"/>
              <a:t>касу</a:t>
            </a:r>
            <a:r>
              <a:rPr lang="ru-RU" dirty="0"/>
              <a:t>, </a:t>
            </a:r>
            <a:r>
              <a:rPr lang="ru-RU" dirty="0" err="1"/>
              <a:t>ніж</a:t>
            </a:r>
            <a:r>
              <a:rPr lang="ru-RU" dirty="0"/>
              <a:t> </a:t>
            </a:r>
            <a:r>
              <a:rPr lang="ru-RU" dirty="0" err="1"/>
              <a:t>звичайні</a:t>
            </a:r>
            <a:r>
              <a:rPr lang="ru-RU" dirty="0"/>
              <a:t>. </a:t>
            </a:r>
            <a:r>
              <a:rPr lang="ru-RU" dirty="0" err="1"/>
              <a:t>Цінителями</a:t>
            </a:r>
            <a:r>
              <a:rPr lang="ru-RU" dirty="0"/>
              <a:t> </a:t>
            </a:r>
            <a:r>
              <a:rPr lang="ru-RU" dirty="0" err="1"/>
              <a:t>фільмів</a:t>
            </a:r>
            <a:r>
              <a:rPr lang="ru-RU" dirty="0"/>
              <a:t> з </a:t>
            </a:r>
            <a:r>
              <a:rPr lang="ru-RU" dirty="0" err="1"/>
              <a:t>цифровими</a:t>
            </a:r>
            <a:r>
              <a:rPr lang="ru-RU" dirty="0"/>
              <a:t> </a:t>
            </a:r>
            <a:r>
              <a:rPr lang="ru-RU" dirty="0" err="1"/>
              <a:t>ефектами</a:t>
            </a:r>
            <a:r>
              <a:rPr lang="ru-RU" dirty="0"/>
              <a:t> є в основному молодь </a:t>
            </a:r>
            <a:r>
              <a:rPr lang="ru-RU" dirty="0" err="1"/>
              <a:t>від</a:t>
            </a:r>
            <a:r>
              <a:rPr lang="ru-RU" dirty="0"/>
              <a:t> 14 до 24 </a:t>
            </a:r>
            <a:r>
              <a:rPr lang="ru-RU" dirty="0" err="1"/>
              <a:t>років</a:t>
            </a:r>
            <a:r>
              <a:rPr lang="ru-RU" dirty="0"/>
              <a:t>. </a:t>
            </a:r>
            <a:r>
              <a:rPr lang="ru-RU" dirty="0" err="1"/>
              <a:t>Взяти</a:t>
            </a:r>
            <a:r>
              <a:rPr lang="ru-RU" dirty="0"/>
              <a:t>, </a:t>
            </a:r>
            <a:r>
              <a:rPr lang="ru-RU" dirty="0" err="1"/>
              <a:t>приміром</a:t>
            </a:r>
            <a:r>
              <a:rPr lang="ru-RU" dirty="0"/>
              <a:t>, "Ван </a:t>
            </a:r>
            <a:r>
              <a:rPr lang="ru-RU" dirty="0" err="1"/>
              <a:t>Хелсінг</a:t>
            </a:r>
            <a:r>
              <a:rPr lang="ru-RU" dirty="0"/>
              <a:t>" - </a:t>
            </a:r>
            <a:r>
              <a:rPr lang="ru-RU" dirty="0" err="1"/>
              <a:t>мабуть</a:t>
            </a:r>
            <a:r>
              <a:rPr lang="ru-RU" dirty="0"/>
              <a:t>, </a:t>
            </a:r>
            <a:r>
              <a:rPr lang="ru-RU" dirty="0" err="1"/>
              <a:t>немає</a:t>
            </a:r>
            <a:r>
              <a:rPr lang="ru-RU" dirty="0"/>
              <a:t> </a:t>
            </a:r>
            <a:r>
              <a:rPr lang="ru-RU" dirty="0" err="1"/>
              <a:t>жодного</a:t>
            </a:r>
            <a:r>
              <a:rPr lang="ru-RU" dirty="0"/>
              <a:t> </a:t>
            </a:r>
            <a:r>
              <a:rPr lang="ru-RU" dirty="0" err="1"/>
              <a:t>підлітка</a:t>
            </a:r>
            <a:r>
              <a:rPr lang="ru-RU" dirty="0"/>
              <a:t>, </a:t>
            </a:r>
            <a:r>
              <a:rPr lang="ru-RU" dirty="0" err="1"/>
              <a:t>який</a:t>
            </a:r>
            <a:r>
              <a:rPr lang="ru-RU" dirty="0"/>
              <a:t> </a:t>
            </a:r>
            <a:r>
              <a:rPr lang="ru-RU" dirty="0" err="1"/>
              <a:t>би</a:t>
            </a:r>
            <a:r>
              <a:rPr lang="ru-RU" dirty="0"/>
              <a:t> не </a:t>
            </a:r>
            <a:r>
              <a:rPr lang="ru-RU" dirty="0" err="1"/>
              <a:t>подивився</a:t>
            </a:r>
            <a:r>
              <a:rPr lang="ru-RU" dirty="0"/>
              <a:t> </a:t>
            </a:r>
            <a:r>
              <a:rPr lang="ru-RU" dirty="0" err="1"/>
              <a:t>це</a:t>
            </a:r>
            <a:r>
              <a:rPr lang="ru-RU" dirty="0"/>
              <a:t> </a:t>
            </a:r>
            <a:r>
              <a:rPr lang="ru-RU" dirty="0" err="1"/>
              <a:t>кіно</a:t>
            </a:r>
            <a:r>
              <a:rPr lang="ru-RU" dirty="0"/>
              <a:t>. </a:t>
            </a:r>
            <a:r>
              <a:rPr lang="ru-RU" dirty="0" err="1"/>
              <a:t>Головним</a:t>
            </a:r>
            <a:r>
              <a:rPr lang="ru-RU" dirty="0"/>
              <a:t> </a:t>
            </a:r>
            <a:r>
              <a:rPr lang="ru-RU" dirty="0" err="1"/>
              <a:t>мірилом</a:t>
            </a:r>
            <a:r>
              <a:rPr lang="ru-RU" dirty="0"/>
              <a:t> </a:t>
            </a:r>
            <a:r>
              <a:rPr lang="ru-RU" dirty="0" err="1"/>
              <a:t>якості</a:t>
            </a:r>
            <a:r>
              <a:rPr lang="ru-RU" dirty="0"/>
              <a:t> </a:t>
            </a:r>
            <a:r>
              <a:rPr lang="ru-RU" dirty="0" err="1"/>
              <a:t>фільму</a:t>
            </a:r>
            <a:r>
              <a:rPr lang="ru-RU" dirty="0"/>
              <a:t> </a:t>
            </a:r>
            <a:r>
              <a:rPr lang="ru-RU" dirty="0" err="1"/>
              <a:t>стає</a:t>
            </a:r>
            <a:r>
              <a:rPr lang="ru-RU" dirty="0"/>
              <a:t> </a:t>
            </a:r>
            <a:r>
              <a:rPr lang="ru-RU" dirty="0" err="1"/>
              <a:t>наявність</a:t>
            </a:r>
            <a:r>
              <a:rPr lang="ru-RU" dirty="0"/>
              <a:t> </a:t>
            </a:r>
            <a:r>
              <a:rPr lang="ru-RU" dirty="0" err="1"/>
              <a:t>спецефектів</a:t>
            </a:r>
            <a:r>
              <a:rPr lang="ru-RU" dirty="0"/>
              <a:t>. За </a:t>
            </a:r>
            <a:r>
              <a:rPr lang="ru-RU" dirty="0" err="1"/>
              <a:t>останні</a:t>
            </a:r>
            <a:r>
              <a:rPr lang="ru-RU" dirty="0"/>
              <a:t> десять </a:t>
            </a:r>
            <a:r>
              <a:rPr lang="ru-RU" dirty="0" err="1"/>
              <a:t>років</a:t>
            </a:r>
            <a:r>
              <a:rPr lang="ru-RU" dirty="0"/>
              <a:t> на суд </a:t>
            </a:r>
            <a:r>
              <a:rPr lang="ru-RU" dirty="0" err="1"/>
              <a:t>глядача</a:t>
            </a:r>
            <a:r>
              <a:rPr lang="ru-RU" dirty="0"/>
              <a:t> </a:t>
            </a:r>
            <a:r>
              <a:rPr lang="ru-RU" dirty="0" err="1"/>
              <a:t>були</a:t>
            </a:r>
            <a:r>
              <a:rPr lang="ru-RU" dirty="0"/>
              <a:t> </a:t>
            </a:r>
            <a:r>
              <a:rPr lang="ru-RU" dirty="0" err="1"/>
              <a:t>представлені</a:t>
            </a:r>
            <a:r>
              <a:rPr lang="ru-RU" dirty="0"/>
              <a:t> </a:t>
            </a:r>
            <a:r>
              <a:rPr lang="ru-RU" dirty="0" err="1"/>
              <a:t>західні</a:t>
            </a:r>
            <a:r>
              <a:rPr lang="ru-RU" dirty="0"/>
              <a:t> </a:t>
            </a:r>
            <a:r>
              <a:rPr lang="ru-RU" dirty="0" err="1"/>
              <a:t>чарівні</a:t>
            </a:r>
            <a:r>
              <a:rPr lang="ru-RU" dirty="0"/>
              <a:t> </a:t>
            </a:r>
            <a:r>
              <a:rPr lang="ru-RU" dirty="0" err="1"/>
              <a:t>казки</a:t>
            </a:r>
            <a:r>
              <a:rPr lang="ru-RU" dirty="0"/>
              <a:t> "</a:t>
            </a:r>
            <a:r>
              <a:rPr lang="ru-RU" dirty="0" err="1"/>
              <a:t>Гаррі</a:t>
            </a:r>
            <a:r>
              <a:rPr lang="ru-RU" dirty="0"/>
              <a:t> Поттер" і "</a:t>
            </a:r>
            <a:r>
              <a:rPr lang="ru-RU" dirty="0" err="1"/>
              <a:t>Володар</a:t>
            </a:r>
            <a:r>
              <a:rPr lang="ru-RU" dirty="0"/>
              <a:t> </a:t>
            </a:r>
            <a:r>
              <a:rPr lang="ru-RU" dirty="0" err="1"/>
              <a:t>кілець</a:t>
            </a:r>
            <a:r>
              <a:rPr lang="ru-RU" dirty="0"/>
              <a:t>", </a:t>
            </a:r>
            <a:r>
              <a:rPr lang="ru-RU" dirty="0" err="1"/>
              <a:t>причому</a:t>
            </a:r>
            <a:r>
              <a:rPr lang="ru-RU" dirty="0"/>
              <a:t> </a:t>
            </a:r>
            <a:r>
              <a:rPr lang="ru-RU" dirty="0" err="1"/>
              <a:t>повна</a:t>
            </a:r>
            <a:r>
              <a:rPr lang="ru-RU" dirty="0"/>
              <a:t> </a:t>
            </a:r>
            <a:r>
              <a:rPr lang="ru-RU" dirty="0" err="1"/>
              <a:t>екранізація</a:t>
            </a:r>
            <a:r>
              <a:rPr lang="ru-RU" dirty="0"/>
              <a:t> роману </a:t>
            </a:r>
            <a:r>
              <a:rPr lang="ru-RU" dirty="0" err="1"/>
              <a:t>Толкієна</a:t>
            </a:r>
            <a:r>
              <a:rPr lang="ru-RU" dirty="0"/>
              <a:t> </a:t>
            </a:r>
            <a:r>
              <a:rPr lang="ru-RU" dirty="0" err="1"/>
              <a:t>склала</a:t>
            </a:r>
            <a:r>
              <a:rPr lang="ru-RU" dirty="0"/>
              <a:t> 9:00 </a:t>
            </a:r>
            <a:r>
              <a:rPr lang="ru-RU" dirty="0" err="1"/>
              <a:t>екранного</a:t>
            </a:r>
            <a:r>
              <a:rPr lang="ru-RU" dirty="0"/>
              <a:t> часу. </a:t>
            </a:r>
            <a:r>
              <a:rPr lang="ru-RU" dirty="0" err="1"/>
              <a:t>Цифрові</a:t>
            </a:r>
            <a:r>
              <a:rPr lang="ru-RU" dirty="0"/>
              <a:t> </a:t>
            </a:r>
            <a:r>
              <a:rPr lang="ru-RU" dirty="0" err="1"/>
              <a:t>технології</a:t>
            </a:r>
            <a:r>
              <a:rPr lang="ru-RU" dirty="0"/>
              <a:t> дозволили </a:t>
            </a:r>
            <a:r>
              <a:rPr lang="ru-RU" dirty="0" err="1"/>
              <a:t>реальності</a:t>
            </a:r>
            <a:r>
              <a:rPr lang="ru-RU" dirty="0"/>
              <a:t> </a:t>
            </a:r>
            <a:r>
              <a:rPr lang="ru-RU" dirty="0" err="1"/>
              <a:t>втратити</a:t>
            </a:r>
            <a:r>
              <a:rPr lang="ru-RU" dirty="0"/>
              <a:t> </a:t>
            </a:r>
            <a:r>
              <a:rPr lang="ru-RU" dirty="0" err="1"/>
              <a:t>свій</a:t>
            </a:r>
            <a:r>
              <a:rPr lang="ru-RU" dirty="0"/>
              <a:t> </a:t>
            </a:r>
            <a:r>
              <a:rPr lang="ru-RU" dirty="0" err="1"/>
              <a:t>пріоритет</a:t>
            </a:r>
            <a:r>
              <a:rPr lang="ru-RU" dirty="0"/>
              <a:t>, і зараз на </a:t>
            </a:r>
            <a:r>
              <a:rPr lang="ru-RU" dirty="0" err="1"/>
              <a:t>екрані</a:t>
            </a:r>
            <a:r>
              <a:rPr lang="ru-RU" dirty="0"/>
              <a:t> ми </a:t>
            </a:r>
            <a:r>
              <a:rPr lang="ru-RU" dirty="0" err="1"/>
              <a:t>можемо</a:t>
            </a:r>
            <a:r>
              <a:rPr lang="ru-RU" dirty="0"/>
              <a:t> </a:t>
            </a:r>
            <a:r>
              <a:rPr lang="ru-RU" dirty="0" err="1"/>
              <a:t>спостерігати</a:t>
            </a:r>
            <a:r>
              <a:rPr lang="ru-RU" dirty="0"/>
              <a:t> полчища </a:t>
            </a:r>
            <a:r>
              <a:rPr lang="ru-RU" dirty="0" err="1"/>
              <a:t>орків</a:t>
            </a:r>
            <a:r>
              <a:rPr lang="ru-RU" dirty="0"/>
              <a:t> і </a:t>
            </a:r>
            <a:r>
              <a:rPr lang="ru-RU" dirty="0" err="1"/>
              <a:t>гоблінів</a:t>
            </a:r>
            <a:r>
              <a:rPr lang="ru-RU" dirty="0"/>
              <a:t>. </a:t>
            </a:r>
            <a:r>
              <a:rPr lang="ru-RU" dirty="0" smtClean="0"/>
              <a:t>В </a:t>
            </a:r>
            <a:r>
              <a:rPr lang="ru-RU" dirty="0" err="1"/>
              <a:t>останні</a:t>
            </a:r>
            <a:r>
              <a:rPr lang="ru-RU" dirty="0"/>
              <a:t> </a:t>
            </a:r>
            <a:r>
              <a:rPr lang="ru-RU" dirty="0" err="1" smtClean="0"/>
              <a:t>десятиліття</a:t>
            </a:r>
            <a:r>
              <a:rPr lang="ru-RU" dirty="0" smtClean="0"/>
              <a:t> </a:t>
            </a:r>
            <a:r>
              <a:rPr lang="ru-RU" dirty="0" err="1"/>
              <a:t>значно</a:t>
            </a:r>
            <a:r>
              <a:rPr lang="ru-RU" dirty="0"/>
              <a:t> </a:t>
            </a:r>
            <a:r>
              <a:rPr lang="ru-RU" dirty="0" err="1"/>
              <a:t>знизився</a:t>
            </a:r>
            <a:r>
              <a:rPr lang="ru-RU" dirty="0"/>
              <a:t> в </a:t>
            </a:r>
            <a:r>
              <a:rPr lang="ru-RU" dirty="0" err="1"/>
              <a:t>ціні</a:t>
            </a:r>
            <a:r>
              <a:rPr lang="ru-RU" dirty="0"/>
              <a:t> </a:t>
            </a:r>
            <a:r>
              <a:rPr lang="ru-RU" dirty="0" err="1"/>
              <a:t>процес</a:t>
            </a:r>
            <a:r>
              <a:rPr lang="ru-RU" dirty="0"/>
              <a:t> монтажу. </a:t>
            </a:r>
            <a:r>
              <a:rPr lang="ru-RU" dirty="0" err="1"/>
              <a:t>Зняти</a:t>
            </a:r>
            <a:r>
              <a:rPr lang="ru-RU" dirty="0"/>
              <a:t> </a:t>
            </a:r>
            <a:r>
              <a:rPr lang="ru-RU" dirty="0" err="1"/>
              <a:t>кіно</a:t>
            </a:r>
            <a:r>
              <a:rPr lang="ru-RU" dirty="0"/>
              <a:t> стало </a:t>
            </a:r>
            <a:r>
              <a:rPr lang="ru-RU" dirty="0" err="1"/>
              <a:t>набагато</a:t>
            </a:r>
            <a:r>
              <a:rPr lang="ru-RU" dirty="0"/>
              <a:t> </a:t>
            </a:r>
            <a:r>
              <a:rPr lang="ru-RU" dirty="0" err="1"/>
              <a:t>простіше</a:t>
            </a:r>
            <a:r>
              <a:rPr lang="ru-RU" dirty="0"/>
              <a:t>. </a:t>
            </a:r>
            <a:r>
              <a:rPr lang="ru-RU" dirty="0" smtClean="0"/>
              <a:t>Зараз </a:t>
            </a:r>
            <a:r>
              <a:rPr lang="ru-RU" dirty="0"/>
              <a:t>для 3</a:t>
            </a:r>
            <a:r>
              <a:rPr lang="en-US" dirty="0"/>
              <a:t>D </a:t>
            </a:r>
            <a:r>
              <a:rPr lang="ru-RU" dirty="0" err="1"/>
              <a:t>фільмів</a:t>
            </a:r>
            <a:r>
              <a:rPr lang="ru-RU" dirty="0"/>
              <a:t> </a:t>
            </a:r>
            <a:r>
              <a:rPr lang="ru-RU" dirty="0" err="1"/>
              <a:t>застосовуються</a:t>
            </a:r>
            <a:r>
              <a:rPr lang="ru-RU" dirty="0"/>
              <a:t> </a:t>
            </a:r>
            <a:r>
              <a:rPr lang="ru-RU" dirty="0" err="1"/>
              <a:t>дві</a:t>
            </a:r>
            <a:r>
              <a:rPr lang="ru-RU" dirty="0"/>
              <a:t> </a:t>
            </a:r>
            <a:r>
              <a:rPr lang="ru-RU" dirty="0" err="1"/>
              <a:t>основні</a:t>
            </a:r>
            <a:r>
              <a:rPr lang="ru-RU" dirty="0"/>
              <a:t> </a:t>
            </a:r>
            <a:r>
              <a:rPr lang="ru-RU" dirty="0" err="1"/>
              <a:t>технології</a:t>
            </a:r>
            <a:r>
              <a:rPr lang="ru-RU" dirty="0"/>
              <a:t>: реальна </a:t>
            </a:r>
            <a:r>
              <a:rPr lang="ru-RU" dirty="0" err="1"/>
              <a:t>зйомка</a:t>
            </a:r>
            <a:r>
              <a:rPr lang="ru-RU" dirty="0"/>
              <a:t> в 3</a:t>
            </a:r>
            <a:r>
              <a:rPr lang="en-US" dirty="0"/>
              <a:t>D </a:t>
            </a:r>
            <a:r>
              <a:rPr lang="ru-RU" dirty="0"/>
              <a:t>і </a:t>
            </a:r>
            <a:r>
              <a:rPr lang="ru-RU" dirty="0" err="1"/>
              <a:t>конвертація</a:t>
            </a:r>
            <a:r>
              <a:rPr lang="ru-RU" dirty="0"/>
              <a:t> у формат 3</a:t>
            </a:r>
            <a:r>
              <a:rPr lang="en-US" dirty="0"/>
              <a:t>D.</a:t>
            </a:r>
            <a:endParaRPr lang="ru-RU" dirty="0"/>
          </a:p>
        </p:txBody>
      </p:sp>
    </p:spTree>
    <p:extLst>
      <p:ext uri="{BB962C8B-B14F-4D97-AF65-F5344CB8AC3E}">
        <p14:creationId xmlns:p14="http://schemas.microsoft.com/office/powerpoint/2010/main" val="400414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229600" cy="1600200"/>
          </a:xfrm>
        </p:spPr>
        <p:txBody>
          <a:bodyPr/>
          <a:lstStyle/>
          <a:p>
            <a:r>
              <a:rPr lang="ru-RU" b="1" dirty="0" err="1">
                <a:effectLst/>
              </a:rPr>
              <a:t>Що</a:t>
            </a:r>
            <a:r>
              <a:rPr lang="ru-RU" b="1" dirty="0">
                <a:effectLst/>
              </a:rPr>
              <a:t> </a:t>
            </a:r>
            <a:r>
              <a:rPr lang="ru-RU" b="1" dirty="0" err="1">
                <a:effectLst/>
              </a:rPr>
              <a:t>очікує</a:t>
            </a:r>
            <a:r>
              <a:rPr lang="ru-RU" b="1" dirty="0">
                <a:effectLst/>
              </a:rPr>
              <a:t> </a:t>
            </a:r>
            <a:r>
              <a:rPr lang="ru-RU" b="1" dirty="0" err="1">
                <a:effectLst/>
              </a:rPr>
              <a:t>сучасну</a:t>
            </a:r>
            <a:r>
              <a:rPr lang="ru-RU" b="1" dirty="0">
                <a:effectLst/>
              </a:rPr>
              <a:t> </a:t>
            </a:r>
            <a:r>
              <a:rPr lang="ru-RU" b="1" dirty="0" err="1">
                <a:effectLst/>
              </a:rPr>
              <a:t>кіноіндустрію</a:t>
            </a:r>
            <a:r>
              <a:rPr lang="ru-RU" b="1" dirty="0">
                <a:effectLst/>
              </a:rPr>
              <a:t>?</a:t>
            </a:r>
            <a:br>
              <a:rPr lang="ru-RU" b="1" dirty="0">
                <a:effectLst/>
              </a:rPr>
            </a:br>
            <a:endParaRPr lang="ru-RU" dirty="0"/>
          </a:p>
        </p:txBody>
      </p:sp>
      <p:sp>
        <p:nvSpPr>
          <p:cNvPr id="3" name="Прямоугольник 2"/>
          <p:cNvSpPr/>
          <p:nvPr/>
        </p:nvSpPr>
        <p:spPr>
          <a:xfrm>
            <a:off x="0" y="1674673"/>
            <a:ext cx="9144000" cy="1200329"/>
          </a:xfrm>
          <a:prstGeom prst="rect">
            <a:avLst/>
          </a:prstGeom>
        </p:spPr>
        <p:txBody>
          <a:bodyPr wrap="square">
            <a:spAutoFit/>
          </a:bodyPr>
          <a:lstStyle/>
          <a:p>
            <a:r>
              <a:rPr lang="ru-RU" i="1" dirty="0" err="1"/>
              <a:t>Маститі</a:t>
            </a:r>
            <a:r>
              <a:rPr lang="ru-RU" i="1" dirty="0"/>
              <a:t> </a:t>
            </a:r>
            <a:r>
              <a:rPr lang="ru-RU" i="1" dirty="0" err="1"/>
              <a:t>режисери</a:t>
            </a:r>
            <a:r>
              <a:rPr lang="ru-RU" i="1" dirty="0"/>
              <a:t> Джордж Лукас та </a:t>
            </a:r>
            <a:r>
              <a:rPr lang="ru-RU" i="1" dirty="0" err="1"/>
              <a:t>Стівен</a:t>
            </a:r>
            <a:r>
              <a:rPr lang="ru-RU" i="1" dirty="0"/>
              <a:t> </a:t>
            </a:r>
            <a:r>
              <a:rPr lang="ru-RU" i="1" dirty="0" err="1"/>
              <a:t>Спілберг</a:t>
            </a:r>
            <a:r>
              <a:rPr lang="ru-RU" i="1" dirty="0"/>
              <a:t> </a:t>
            </a:r>
            <a:r>
              <a:rPr lang="ru-RU" i="1" dirty="0" err="1"/>
              <a:t>повідомили</a:t>
            </a:r>
            <a:r>
              <a:rPr lang="ru-RU" i="1" dirty="0"/>
              <a:t>, </a:t>
            </a:r>
            <a:r>
              <a:rPr lang="ru-RU" i="1" dirty="0" err="1"/>
              <a:t>що</a:t>
            </a:r>
            <a:r>
              <a:rPr lang="ru-RU" i="1" dirty="0"/>
              <a:t>, </a:t>
            </a:r>
            <a:r>
              <a:rPr lang="ru-RU" i="1" dirty="0" err="1"/>
              <a:t>найближчим</a:t>
            </a:r>
            <a:r>
              <a:rPr lang="ru-RU" i="1" dirty="0"/>
              <a:t> часом </a:t>
            </a:r>
            <a:r>
              <a:rPr lang="ru-RU" i="1" dirty="0" err="1"/>
              <a:t>галузь</a:t>
            </a:r>
            <a:r>
              <a:rPr lang="ru-RU" i="1" dirty="0"/>
              <a:t> </a:t>
            </a:r>
            <a:r>
              <a:rPr lang="ru-RU" i="1" dirty="0" err="1"/>
              <a:t>сучасної</a:t>
            </a:r>
            <a:r>
              <a:rPr lang="ru-RU" i="1" dirty="0"/>
              <a:t> </a:t>
            </a:r>
            <a:r>
              <a:rPr lang="ru-RU" i="1" dirty="0" err="1"/>
              <a:t>кіноіндустрії</a:t>
            </a:r>
            <a:r>
              <a:rPr lang="ru-RU" i="1" dirty="0"/>
              <a:t> </a:t>
            </a:r>
            <a:r>
              <a:rPr lang="ru-RU" i="1" dirty="0" err="1"/>
              <a:t>очікує</a:t>
            </a:r>
            <a:r>
              <a:rPr lang="ru-RU" i="1" dirty="0"/>
              <a:t> крах. </a:t>
            </a:r>
            <a:r>
              <a:rPr lang="ru-RU" i="1" dirty="0" err="1"/>
              <a:t>Щоб</a:t>
            </a:r>
            <a:r>
              <a:rPr lang="ru-RU" i="1" dirty="0"/>
              <a:t> </a:t>
            </a:r>
            <a:r>
              <a:rPr lang="ru-RU" i="1" dirty="0" err="1"/>
              <a:t>це</a:t>
            </a:r>
            <a:r>
              <a:rPr lang="ru-RU" i="1" dirty="0"/>
              <a:t> </a:t>
            </a:r>
            <a:r>
              <a:rPr lang="ru-RU" i="1" dirty="0" err="1"/>
              <a:t>відбулося</a:t>
            </a:r>
            <a:r>
              <a:rPr lang="ru-RU" i="1" dirty="0"/>
              <a:t> </a:t>
            </a:r>
            <a:r>
              <a:rPr lang="ru-RU" i="1" dirty="0" err="1"/>
              <a:t>достатньо</a:t>
            </a:r>
            <a:r>
              <a:rPr lang="ru-RU" i="1" dirty="0"/>
              <a:t> </a:t>
            </a:r>
            <a:r>
              <a:rPr lang="ru-RU" i="1" dirty="0" err="1"/>
              <a:t>тільки</a:t>
            </a:r>
            <a:r>
              <a:rPr lang="ru-RU" i="1" dirty="0"/>
              <a:t>, </a:t>
            </a:r>
            <a:r>
              <a:rPr lang="ru-RU" i="1" dirty="0" err="1"/>
              <a:t>щоб</a:t>
            </a:r>
            <a:r>
              <a:rPr lang="ru-RU" i="1" dirty="0"/>
              <a:t> </a:t>
            </a:r>
            <a:r>
              <a:rPr lang="ru-RU" i="1" dirty="0" err="1"/>
              <a:t>кілька</a:t>
            </a:r>
            <a:r>
              <a:rPr lang="ru-RU" i="1" dirty="0"/>
              <a:t> </a:t>
            </a:r>
            <a:r>
              <a:rPr lang="ru-RU" i="1" dirty="0" err="1"/>
              <a:t>фільмів</a:t>
            </a:r>
            <a:r>
              <a:rPr lang="ru-RU" i="1" dirty="0"/>
              <a:t> з 250-мільйонним бюджетом </a:t>
            </a:r>
            <a:r>
              <a:rPr lang="ru-RU" i="1" dirty="0" err="1"/>
              <a:t>провалилися</a:t>
            </a:r>
            <a:r>
              <a:rPr lang="ru-RU" i="1" dirty="0"/>
              <a:t> в </a:t>
            </a:r>
            <a:r>
              <a:rPr lang="ru-RU" i="1" dirty="0" err="1"/>
              <a:t>прокаті</a:t>
            </a:r>
            <a:r>
              <a:rPr lang="ru-RU" i="1" dirty="0"/>
              <a:t>, - пояснили </a:t>
            </a:r>
            <a:r>
              <a:rPr lang="ru-RU" i="1" dirty="0" err="1"/>
              <a:t>режисери</a:t>
            </a:r>
            <a:r>
              <a:rPr lang="ru-RU" i="1" dirty="0"/>
              <a:t>.</a:t>
            </a:r>
          </a:p>
        </p:txBody>
      </p:sp>
      <p:sp>
        <p:nvSpPr>
          <p:cNvPr id="4" name="Прямоугольник 3"/>
          <p:cNvSpPr/>
          <p:nvPr/>
        </p:nvSpPr>
        <p:spPr>
          <a:xfrm>
            <a:off x="0" y="2875002"/>
            <a:ext cx="9144000" cy="923330"/>
          </a:xfrm>
          <a:prstGeom prst="rect">
            <a:avLst/>
          </a:prstGeom>
        </p:spPr>
        <p:txBody>
          <a:bodyPr wrap="square">
            <a:spAutoFit/>
          </a:bodyPr>
          <a:lstStyle/>
          <a:p>
            <a:r>
              <a:rPr lang="ru-RU" i="1" dirty="0" err="1"/>
              <a:t>Вірогідність</a:t>
            </a:r>
            <a:r>
              <a:rPr lang="ru-RU" i="1" dirty="0"/>
              <a:t> </a:t>
            </a:r>
            <a:r>
              <a:rPr lang="ru-RU" i="1" dirty="0" err="1"/>
              <a:t>цього</a:t>
            </a:r>
            <a:r>
              <a:rPr lang="ru-RU" i="1" dirty="0"/>
              <a:t> </a:t>
            </a:r>
            <a:r>
              <a:rPr lang="ru-RU" i="1" dirty="0" err="1"/>
              <a:t>Стівен</a:t>
            </a:r>
            <a:r>
              <a:rPr lang="ru-RU" i="1" dirty="0"/>
              <a:t> </a:t>
            </a:r>
            <a:r>
              <a:rPr lang="ru-RU" i="1" dirty="0" err="1"/>
              <a:t>Спілберг</a:t>
            </a:r>
            <a:r>
              <a:rPr lang="ru-RU" i="1" dirty="0"/>
              <a:t> </a:t>
            </a:r>
            <a:r>
              <a:rPr lang="ru-RU" i="1" dirty="0" err="1"/>
              <a:t>оцінює</a:t>
            </a:r>
            <a:r>
              <a:rPr lang="ru-RU" i="1" dirty="0"/>
              <a:t> </a:t>
            </a:r>
            <a:r>
              <a:rPr lang="ru-RU" i="1" dirty="0" err="1"/>
              <a:t>дуже</a:t>
            </a:r>
            <a:r>
              <a:rPr lang="ru-RU" i="1" dirty="0"/>
              <a:t> </a:t>
            </a:r>
            <a:r>
              <a:rPr lang="ru-RU" i="1" dirty="0" err="1"/>
              <a:t>високо</a:t>
            </a:r>
            <a:r>
              <a:rPr lang="ru-RU" i="1" dirty="0"/>
              <a:t>. </a:t>
            </a:r>
            <a:r>
              <a:rPr lang="ru-RU" i="1" dirty="0" err="1"/>
              <a:t>Річ</a:t>
            </a:r>
            <a:r>
              <a:rPr lang="ru-RU" i="1" dirty="0"/>
              <a:t> у тому, </a:t>
            </a:r>
            <a:r>
              <a:rPr lang="ru-RU" i="1" dirty="0" err="1"/>
              <a:t>каже</a:t>
            </a:r>
            <a:r>
              <a:rPr lang="ru-RU" i="1" dirty="0"/>
              <a:t> </a:t>
            </a:r>
            <a:r>
              <a:rPr lang="ru-RU" i="1" dirty="0" err="1"/>
              <a:t>він</a:t>
            </a:r>
            <a:r>
              <a:rPr lang="ru-RU" i="1" dirty="0"/>
              <a:t>, </a:t>
            </a:r>
            <a:r>
              <a:rPr lang="ru-RU" i="1" dirty="0" err="1"/>
              <a:t>що</a:t>
            </a:r>
            <a:r>
              <a:rPr lang="ru-RU" i="1" dirty="0"/>
              <a:t> </a:t>
            </a:r>
            <a:r>
              <a:rPr lang="ru-RU" i="1" dirty="0" err="1"/>
              <a:t>молоді</a:t>
            </a:r>
            <a:r>
              <a:rPr lang="ru-RU" i="1" dirty="0"/>
              <a:t> </a:t>
            </a:r>
            <a:r>
              <a:rPr lang="ru-RU" i="1" dirty="0" err="1"/>
              <a:t>початківці-кінематографісти</a:t>
            </a:r>
            <a:r>
              <a:rPr lang="ru-RU" i="1" dirty="0"/>
              <a:t> не </a:t>
            </a:r>
            <a:r>
              <a:rPr lang="ru-RU" i="1" dirty="0" err="1"/>
              <a:t>мають</a:t>
            </a:r>
            <a:r>
              <a:rPr lang="ru-RU" i="1" dirty="0"/>
              <a:t> </a:t>
            </a:r>
            <a:r>
              <a:rPr lang="ru-RU" i="1" dirty="0" err="1"/>
              <a:t>відчуття</a:t>
            </a:r>
            <a:r>
              <a:rPr lang="ru-RU" i="1" dirty="0"/>
              <a:t> </a:t>
            </a:r>
            <a:r>
              <a:rPr lang="ru-RU" i="1" dirty="0" err="1"/>
              <a:t>міри</a:t>
            </a:r>
            <a:r>
              <a:rPr lang="ru-RU" i="1" dirty="0"/>
              <a:t>, а з </a:t>
            </a:r>
            <a:r>
              <a:rPr lang="ru-RU" i="1" dirty="0" err="1"/>
              <a:t>певною</a:t>
            </a:r>
            <a:r>
              <a:rPr lang="ru-RU" i="1" dirty="0"/>
              <a:t> </a:t>
            </a:r>
            <a:r>
              <a:rPr lang="ru-RU" i="1" dirty="0" err="1"/>
              <a:t>їхньою</a:t>
            </a:r>
            <a:r>
              <a:rPr lang="ru-RU" i="1" dirty="0"/>
              <a:t> </a:t>
            </a:r>
            <a:r>
              <a:rPr lang="ru-RU" i="1" dirty="0" err="1"/>
              <a:t>обмеженістю</a:t>
            </a:r>
            <a:r>
              <a:rPr lang="ru-RU" i="1" dirty="0"/>
              <a:t> </a:t>
            </a:r>
            <a:r>
              <a:rPr lang="ru-RU" i="1" dirty="0" err="1"/>
              <a:t>світогляду</a:t>
            </a:r>
            <a:r>
              <a:rPr lang="ru-RU" i="1" dirty="0"/>
              <a:t> </a:t>
            </a:r>
            <a:r>
              <a:rPr lang="ru-RU" i="1" dirty="0" err="1"/>
              <a:t>це</a:t>
            </a:r>
            <a:r>
              <a:rPr lang="ru-RU" i="1" dirty="0"/>
              <a:t> </a:t>
            </a:r>
            <a:r>
              <a:rPr lang="ru-RU" i="1" dirty="0" err="1"/>
              <a:t>призведе</a:t>
            </a:r>
            <a:r>
              <a:rPr lang="ru-RU" i="1" dirty="0"/>
              <a:t> до </a:t>
            </a:r>
            <a:r>
              <a:rPr lang="ru-RU" i="1" dirty="0" err="1"/>
              <a:t>повного</a:t>
            </a:r>
            <a:r>
              <a:rPr lang="ru-RU" i="1" dirty="0"/>
              <a:t> провалу </a:t>
            </a:r>
            <a:r>
              <a:rPr lang="ru-RU" i="1" dirty="0" err="1"/>
              <a:t>високобюджетних</a:t>
            </a:r>
            <a:r>
              <a:rPr lang="ru-RU" i="1" dirty="0"/>
              <a:t> </a:t>
            </a:r>
            <a:r>
              <a:rPr lang="ru-RU" i="1" dirty="0" err="1"/>
              <a:t>фільмів</a:t>
            </a:r>
            <a:r>
              <a:rPr lang="ru-RU" i="1" dirty="0"/>
              <a:t>.</a:t>
            </a:r>
          </a:p>
        </p:txBody>
      </p:sp>
    </p:spTree>
    <p:extLst>
      <p:ext uri="{BB962C8B-B14F-4D97-AF65-F5344CB8AC3E}">
        <p14:creationId xmlns:p14="http://schemas.microsoft.com/office/powerpoint/2010/main" val="589650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600200"/>
          </a:xfrm>
        </p:spPr>
        <p:txBody>
          <a:bodyPr/>
          <a:lstStyle/>
          <a:p>
            <a:r>
              <a:rPr lang="ru-RU" sz="4400" b="1" dirty="0" err="1">
                <a:effectLst/>
              </a:rPr>
              <a:t>Що</a:t>
            </a:r>
            <a:r>
              <a:rPr lang="ru-RU" sz="4400" b="1" dirty="0">
                <a:effectLst/>
              </a:rPr>
              <a:t> </a:t>
            </a:r>
            <a:r>
              <a:rPr lang="ru-RU" sz="4400" b="1" dirty="0" err="1">
                <a:effectLst/>
              </a:rPr>
              <a:t>очікує</a:t>
            </a:r>
            <a:r>
              <a:rPr lang="ru-RU" sz="4400" b="1" dirty="0">
                <a:effectLst/>
              </a:rPr>
              <a:t> </a:t>
            </a:r>
            <a:r>
              <a:rPr lang="ru-RU" sz="4400" b="1" dirty="0" err="1">
                <a:effectLst/>
              </a:rPr>
              <a:t>сучасну</a:t>
            </a:r>
            <a:r>
              <a:rPr lang="ru-RU" sz="4400" b="1" dirty="0">
                <a:effectLst/>
              </a:rPr>
              <a:t> </a:t>
            </a:r>
            <a:r>
              <a:rPr lang="ru-RU" sz="4400" b="1" dirty="0" err="1">
                <a:effectLst/>
              </a:rPr>
              <a:t>кіноіндустрію</a:t>
            </a:r>
            <a:r>
              <a:rPr lang="ru-RU" sz="4400" b="1" dirty="0">
                <a:effectLst/>
              </a:rPr>
              <a:t>?</a:t>
            </a:r>
            <a:br>
              <a:rPr lang="ru-RU" sz="4400" b="1" dirty="0">
                <a:effectLst/>
              </a:rPr>
            </a:br>
            <a:endParaRPr lang="ru-RU" sz="4400" dirty="0"/>
          </a:p>
        </p:txBody>
      </p:sp>
      <p:sp>
        <p:nvSpPr>
          <p:cNvPr id="3" name="Прямоугольник 2"/>
          <p:cNvSpPr/>
          <p:nvPr/>
        </p:nvSpPr>
        <p:spPr>
          <a:xfrm>
            <a:off x="-417" y="1412776"/>
            <a:ext cx="9144000" cy="2862322"/>
          </a:xfrm>
          <a:prstGeom prst="rect">
            <a:avLst/>
          </a:prstGeom>
        </p:spPr>
        <p:txBody>
          <a:bodyPr wrap="square">
            <a:spAutoFit/>
          </a:bodyPr>
          <a:lstStyle/>
          <a:p>
            <a:r>
              <a:rPr lang="ru-RU" i="1" dirty="0"/>
              <a:t>А </a:t>
            </a:r>
            <a:r>
              <a:rPr lang="ru-RU" i="1" dirty="0" err="1"/>
              <a:t>відтак</a:t>
            </a:r>
            <a:r>
              <a:rPr lang="ru-RU" i="1" dirty="0"/>
              <a:t>, </a:t>
            </a:r>
            <a:r>
              <a:rPr lang="ru-RU" i="1" dirty="0" err="1"/>
              <a:t>це</a:t>
            </a:r>
            <a:r>
              <a:rPr lang="ru-RU" i="1" dirty="0"/>
              <a:t> накладе </a:t>
            </a:r>
            <a:r>
              <a:rPr lang="ru-RU" i="1" dirty="0" err="1"/>
              <a:t>певний</a:t>
            </a:r>
            <a:r>
              <a:rPr lang="ru-RU" i="1" dirty="0"/>
              <a:t> </a:t>
            </a:r>
            <a:r>
              <a:rPr lang="ru-RU" i="1" dirty="0" err="1"/>
              <a:t>відбиток</a:t>
            </a:r>
            <a:r>
              <a:rPr lang="ru-RU" i="1" dirty="0"/>
              <a:t> на роботу </a:t>
            </a:r>
            <a:r>
              <a:rPr lang="ru-RU" i="1" dirty="0" err="1"/>
              <a:t>прокатників</a:t>
            </a:r>
            <a:r>
              <a:rPr lang="ru-RU" i="1" dirty="0"/>
              <a:t> – </a:t>
            </a:r>
            <a:r>
              <a:rPr lang="ru-RU" i="1" dirty="0" err="1"/>
              <a:t>ціни</a:t>
            </a:r>
            <a:r>
              <a:rPr lang="ru-RU" i="1" dirty="0"/>
              <a:t> на квитки в </a:t>
            </a:r>
            <a:r>
              <a:rPr lang="ru-RU" i="1" dirty="0" err="1"/>
              <a:t>кінотеатр</a:t>
            </a:r>
            <a:r>
              <a:rPr lang="ru-RU" i="1" dirty="0"/>
              <a:t> </a:t>
            </a:r>
            <a:r>
              <a:rPr lang="ru-RU" i="1" dirty="0" err="1"/>
              <a:t>неможливо</a:t>
            </a:r>
            <a:r>
              <a:rPr lang="ru-RU" i="1" dirty="0"/>
              <a:t> буде </a:t>
            </a:r>
            <a:r>
              <a:rPr lang="ru-RU" i="1" dirty="0" err="1"/>
              <a:t>регламентувати</a:t>
            </a:r>
            <a:r>
              <a:rPr lang="ru-RU" i="1" dirty="0"/>
              <a:t>. На думку </a:t>
            </a:r>
            <a:r>
              <a:rPr lang="ru-RU" i="1" dirty="0" err="1"/>
              <a:t>режисера</a:t>
            </a:r>
            <a:r>
              <a:rPr lang="ru-RU" i="1" dirty="0"/>
              <a:t>, на </a:t>
            </a:r>
            <a:r>
              <a:rPr lang="ru-RU" i="1" dirty="0" err="1"/>
              <a:t>даний</a:t>
            </a:r>
            <a:r>
              <a:rPr lang="ru-RU" i="1" dirty="0"/>
              <a:t> час </a:t>
            </a:r>
            <a:r>
              <a:rPr lang="ru-RU" i="1" dirty="0" err="1"/>
              <a:t>ціни</a:t>
            </a:r>
            <a:r>
              <a:rPr lang="ru-RU" i="1" dirty="0"/>
              <a:t> на квитки, в основному, </a:t>
            </a:r>
            <a:r>
              <a:rPr lang="ru-RU" i="1" dirty="0" err="1"/>
              <a:t>мають</a:t>
            </a:r>
            <a:r>
              <a:rPr lang="ru-RU" i="1" dirty="0"/>
              <a:t> </a:t>
            </a:r>
            <a:r>
              <a:rPr lang="ru-RU" i="1" dirty="0" err="1"/>
              <a:t>сталий</a:t>
            </a:r>
            <a:r>
              <a:rPr lang="ru-RU" i="1" dirty="0"/>
              <a:t> характер, але </a:t>
            </a:r>
            <a:r>
              <a:rPr lang="ru-RU" i="1" dirty="0" err="1"/>
              <a:t>дуже</a:t>
            </a:r>
            <a:r>
              <a:rPr lang="ru-RU" i="1" dirty="0"/>
              <a:t> скоро </a:t>
            </a:r>
            <a:r>
              <a:rPr lang="ru-RU" i="1" dirty="0" err="1"/>
              <a:t>ціна</a:t>
            </a:r>
            <a:r>
              <a:rPr lang="ru-RU" i="1" dirty="0"/>
              <a:t> квитка на будь-</a:t>
            </a:r>
            <a:r>
              <a:rPr lang="ru-RU" i="1" dirty="0" err="1"/>
              <a:t>який</a:t>
            </a:r>
            <a:r>
              <a:rPr lang="ru-RU" i="1" dirty="0"/>
              <a:t> блокбастер буде </a:t>
            </a:r>
            <a:r>
              <a:rPr lang="ru-RU" i="1" dirty="0" err="1"/>
              <a:t>перевищувати</a:t>
            </a:r>
            <a:r>
              <a:rPr lang="ru-RU" i="1" dirty="0"/>
              <a:t> у </a:t>
            </a:r>
            <a:r>
              <a:rPr lang="ru-RU" i="1" dirty="0" err="1"/>
              <a:t>декілька</a:t>
            </a:r>
            <a:r>
              <a:rPr lang="ru-RU" i="1" dirty="0"/>
              <a:t> </a:t>
            </a:r>
            <a:r>
              <a:rPr lang="ru-RU" i="1" dirty="0" err="1"/>
              <a:t>разів</a:t>
            </a:r>
            <a:r>
              <a:rPr lang="ru-RU" i="1" dirty="0"/>
              <a:t> </a:t>
            </a:r>
            <a:r>
              <a:rPr lang="ru-RU" i="1" dirty="0" err="1"/>
              <a:t>ціну</a:t>
            </a:r>
            <a:r>
              <a:rPr lang="ru-RU" i="1" dirty="0"/>
              <a:t> на </a:t>
            </a:r>
            <a:r>
              <a:rPr lang="ru-RU" i="1" dirty="0" err="1"/>
              <a:t>біографічний</a:t>
            </a:r>
            <a:r>
              <a:rPr lang="ru-RU" i="1" dirty="0"/>
              <a:t> </a:t>
            </a:r>
            <a:r>
              <a:rPr lang="ru-RU" i="1" dirty="0" err="1"/>
              <a:t>фільм</a:t>
            </a:r>
            <a:r>
              <a:rPr lang="ru-RU" i="1" dirty="0"/>
              <a:t>.</a:t>
            </a:r>
          </a:p>
          <a:p>
            <a:r>
              <a:rPr lang="ru-RU" i="1" dirty="0" err="1"/>
              <a:t>Джорж</a:t>
            </a:r>
            <a:r>
              <a:rPr lang="ru-RU" i="1" dirty="0"/>
              <a:t> Лукас </a:t>
            </a:r>
            <a:r>
              <a:rPr lang="ru-RU" i="1" dirty="0" err="1"/>
              <a:t>підтримав</a:t>
            </a:r>
            <a:r>
              <a:rPr lang="ru-RU" i="1" dirty="0"/>
              <a:t> </a:t>
            </a:r>
            <a:r>
              <a:rPr lang="ru-RU" i="1" dirty="0" err="1"/>
              <a:t>колегу</a:t>
            </a:r>
            <a:r>
              <a:rPr lang="ru-RU" i="1" dirty="0"/>
              <a:t>, </a:t>
            </a:r>
            <a:r>
              <a:rPr lang="ru-RU" i="1" dirty="0" err="1"/>
              <a:t>зазначивши</a:t>
            </a:r>
            <a:r>
              <a:rPr lang="ru-RU" i="1" dirty="0"/>
              <a:t>, </a:t>
            </a:r>
            <a:r>
              <a:rPr lang="ru-RU" i="1" dirty="0" err="1"/>
              <a:t>що</a:t>
            </a:r>
            <a:r>
              <a:rPr lang="ru-RU" i="1" dirty="0"/>
              <a:t> в </a:t>
            </a:r>
            <a:r>
              <a:rPr lang="ru-RU" i="1" dirty="0" err="1"/>
              <a:t>майбутньому</a:t>
            </a:r>
            <a:r>
              <a:rPr lang="ru-RU" i="1" dirty="0"/>
              <a:t> </a:t>
            </a:r>
            <a:r>
              <a:rPr lang="ru-RU" i="1" dirty="0" err="1"/>
              <a:t>кіноіндустрія</a:t>
            </a:r>
            <a:r>
              <a:rPr lang="ru-RU" i="1" dirty="0"/>
              <a:t> </a:t>
            </a:r>
            <a:r>
              <a:rPr lang="ru-RU" i="1" dirty="0" err="1"/>
              <a:t>взагалі</a:t>
            </a:r>
            <a:r>
              <a:rPr lang="ru-RU" i="1" dirty="0"/>
              <a:t> </a:t>
            </a:r>
            <a:r>
              <a:rPr lang="ru-RU" i="1" dirty="0" err="1"/>
              <a:t>перейме</a:t>
            </a:r>
            <a:r>
              <a:rPr lang="ru-RU" i="1" dirty="0"/>
              <a:t> </a:t>
            </a:r>
            <a:r>
              <a:rPr lang="ru-RU" i="1" dirty="0" err="1"/>
              <a:t>досвід</a:t>
            </a:r>
            <a:r>
              <a:rPr lang="ru-RU" i="1" dirty="0"/>
              <a:t> </a:t>
            </a:r>
            <a:r>
              <a:rPr lang="ru-RU" i="1" dirty="0" err="1"/>
              <a:t>бродвейської</a:t>
            </a:r>
            <a:r>
              <a:rPr lang="ru-RU" i="1" dirty="0"/>
              <a:t> </a:t>
            </a:r>
            <a:r>
              <a:rPr lang="ru-RU" i="1" dirty="0" err="1"/>
              <a:t>моделі</a:t>
            </a:r>
            <a:r>
              <a:rPr lang="ru-RU" i="1" dirty="0"/>
              <a:t>. </a:t>
            </a:r>
            <a:r>
              <a:rPr lang="ru-RU" i="1" dirty="0" err="1"/>
              <a:t>Це</a:t>
            </a:r>
            <a:r>
              <a:rPr lang="ru-RU" i="1" dirty="0"/>
              <a:t> коли </a:t>
            </a:r>
            <a:r>
              <a:rPr lang="ru-RU" i="1" dirty="0" err="1"/>
              <a:t>фільми</a:t>
            </a:r>
            <a:r>
              <a:rPr lang="ru-RU" i="1" dirty="0"/>
              <a:t> в прокат </a:t>
            </a:r>
            <a:r>
              <a:rPr lang="ru-RU" i="1" dirty="0" err="1"/>
              <a:t>виходять</a:t>
            </a:r>
            <a:r>
              <a:rPr lang="ru-RU" i="1" dirty="0"/>
              <a:t> </a:t>
            </a:r>
            <a:r>
              <a:rPr lang="ru-RU" i="1" dirty="0" err="1"/>
              <a:t>рідше</a:t>
            </a:r>
            <a:r>
              <a:rPr lang="ru-RU" i="1" dirty="0"/>
              <a:t>, але при </a:t>
            </a:r>
            <a:r>
              <a:rPr lang="ru-RU" i="1" dirty="0" err="1"/>
              <a:t>цьому</a:t>
            </a:r>
            <a:r>
              <a:rPr lang="ru-RU" i="1" dirty="0"/>
              <a:t> </a:t>
            </a:r>
            <a:r>
              <a:rPr lang="ru-RU" i="1" dirty="0" err="1"/>
              <a:t>кожна</a:t>
            </a:r>
            <a:r>
              <a:rPr lang="ru-RU" i="1" dirty="0"/>
              <a:t> </a:t>
            </a:r>
            <a:r>
              <a:rPr lang="ru-RU" i="1" dirty="0" err="1"/>
              <a:t>кінострічка</a:t>
            </a:r>
            <a:r>
              <a:rPr lang="ru-RU" i="1" dirty="0"/>
              <a:t> буде </a:t>
            </a:r>
            <a:r>
              <a:rPr lang="ru-RU" i="1" dirty="0" err="1"/>
              <a:t>демонструватися</a:t>
            </a:r>
            <a:r>
              <a:rPr lang="ru-RU" i="1" dirty="0"/>
              <a:t> на великих </a:t>
            </a:r>
            <a:r>
              <a:rPr lang="ru-RU" i="1" dirty="0" err="1"/>
              <a:t>екранах</a:t>
            </a:r>
            <a:r>
              <a:rPr lang="ru-RU" i="1" dirty="0"/>
              <a:t> </a:t>
            </a:r>
            <a:r>
              <a:rPr lang="ru-RU" i="1" dirty="0" err="1"/>
              <a:t>протягом</a:t>
            </a:r>
            <a:r>
              <a:rPr lang="ru-RU" i="1" dirty="0"/>
              <a:t> року, а квитки в </a:t>
            </a:r>
            <a:r>
              <a:rPr lang="ru-RU" i="1" dirty="0" err="1"/>
              <a:t>кіно</a:t>
            </a:r>
            <a:r>
              <a:rPr lang="ru-RU" i="1" dirty="0"/>
              <a:t> </a:t>
            </a:r>
            <a:r>
              <a:rPr lang="ru-RU" i="1" dirty="0" err="1"/>
              <a:t>будуть</a:t>
            </a:r>
            <a:r>
              <a:rPr lang="ru-RU" i="1" dirty="0"/>
              <a:t> </a:t>
            </a:r>
            <a:r>
              <a:rPr lang="ru-RU" i="1" dirty="0" err="1"/>
              <a:t>коштувати</a:t>
            </a:r>
            <a:r>
              <a:rPr lang="ru-RU" i="1" dirty="0"/>
              <a:t>, </a:t>
            </a:r>
            <a:r>
              <a:rPr lang="ru-RU" i="1" dirty="0" err="1"/>
              <a:t>наприклад</a:t>
            </a:r>
            <a:r>
              <a:rPr lang="ru-RU" i="1" dirty="0"/>
              <a:t>, як квитки в театр. </a:t>
            </a:r>
            <a:br>
              <a:rPr lang="ru-RU" i="1" dirty="0"/>
            </a:br>
            <a:r>
              <a:rPr lang="ru-RU" i="1" dirty="0"/>
              <a:t>В свою </a:t>
            </a:r>
            <a:r>
              <a:rPr lang="ru-RU" i="1" dirty="0" err="1"/>
              <a:t>чергу</a:t>
            </a:r>
            <a:r>
              <a:rPr lang="ru-RU" i="1" dirty="0"/>
              <a:t>, </a:t>
            </a:r>
            <a:r>
              <a:rPr lang="ru-RU" i="1" dirty="0" err="1"/>
              <a:t>Стівен</a:t>
            </a:r>
            <a:r>
              <a:rPr lang="ru-RU" i="1" dirty="0"/>
              <a:t> </a:t>
            </a:r>
            <a:r>
              <a:rPr lang="ru-RU" i="1" dirty="0" err="1"/>
              <a:t>Спілберг</a:t>
            </a:r>
            <a:r>
              <a:rPr lang="ru-RU" i="1" dirty="0"/>
              <a:t> </a:t>
            </a:r>
            <a:r>
              <a:rPr lang="ru-RU" i="1" dirty="0" err="1"/>
              <a:t>пригадав</a:t>
            </a:r>
            <a:r>
              <a:rPr lang="ru-RU" i="1" dirty="0"/>
              <a:t> </a:t>
            </a:r>
            <a:r>
              <a:rPr lang="ru-RU" i="1" dirty="0" err="1"/>
              <a:t>свій</a:t>
            </a:r>
            <a:r>
              <a:rPr lang="ru-RU" i="1" dirty="0"/>
              <a:t> </a:t>
            </a:r>
            <a:r>
              <a:rPr lang="ru-RU" i="1" dirty="0" err="1"/>
              <a:t>фільм</a:t>
            </a:r>
            <a:r>
              <a:rPr lang="ru-RU" i="1" dirty="0"/>
              <a:t> «</a:t>
            </a:r>
            <a:r>
              <a:rPr lang="ru-RU" i="1" dirty="0" err="1"/>
              <a:t>Інопланетянин</a:t>
            </a:r>
            <a:r>
              <a:rPr lang="ru-RU" i="1" dirty="0"/>
              <a:t>», </a:t>
            </a:r>
            <a:r>
              <a:rPr lang="ru-RU" i="1" dirty="0" err="1"/>
              <a:t>знятий</a:t>
            </a:r>
            <a:r>
              <a:rPr lang="ru-RU" i="1" dirty="0"/>
              <a:t> 1982 року. </a:t>
            </a:r>
            <a:r>
              <a:rPr lang="ru-RU" i="1" dirty="0" err="1"/>
              <a:t>Цей</a:t>
            </a:r>
            <a:r>
              <a:rPr lang="ru-RU" i="1" dirty="0"/>
              <a:t> </a:t>
            </a:r>
            <a:r>
              <a:rPr lang="ru-RU" i="1" dirty="0" err="1"/>
              <a:t>фільм</a:t>
            </a:r>
            <a:r>
              <a:rPr lang="ru-RU" i="1" dirty="0"/>
              <a:t> </a:t>
            </a:r>
            <a:r>
              <a:rPr lang="ru-RU" i="1" dirty="0" err="1"/>
              <a:t>був</a:t>
            </a:r>
            <a:r>
              <a:rPr lang="ru-RU" i="1" dirty="0"/>
              <a:t> у </a:t>
            </a:r>
            <a:r>
              <a:rPr lang="ru-RU" i="1" dirty="0" err="1"/>
              <a:t>прокаті</a:t>
            </a:r>
            <a:r>
              <a:rPr lang="ru-RU" i="1" dirty="0"/>
              <a:t> </a:t>
            </a:r>
            <a:r>
              <a:rPr lang="ru-RU" i="1" dirty="0" err="1"/>
              <a:t>майже</a:t>
            </a:r>
            <a:r>
              <a:rPr lang="ru-RU" i="1" dirty="0"/>
              <a:t> </a:t>
            </a:r>
            <a:r>
              <a:rPr lang="ru-RU" i="1" dirty="0" err="1"/>
              <a:t>півтора</a:t>
            </a:r>
            <a:r>
              <a:rPr lang="ru-RU" i="1" dirty="0"/>
              <a:t> року.</a:t>
            </a:r>
          </a:p>
        </p:txBody>
      </p:sp>
      <p:pic>
        <p:nvPicPr>
          <p:cNvPr id="13314" name="Picture 2" descr="http://www.volynnews.com/files/news/2011/01-10/20571-1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5" y="4318180"/>
            <a:ext cx="3462825" cy="253981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ratstvo-lnu.org.ua/uploads/images/a/6/1/c/18/896a8724f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4397463"/>
            <a:ext cx="5651703" cy="2460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6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1_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491880" y="620688"/>
            <a:ext cx="4572000" cy="1015663"/>
          </a:xfrm>
          <a:prstGeom prst="rect">
            <a:avLst/>
          </a:prstGeom>
        </p:spPr>
        <p:txBody>
          <a:bodyPr>
            <a:spAutoFit/>
          </a:bodyPr>
          <a:lstStyle/>
          <a:p>
            <a:r>
              <a:rPr lang="ru-RU" sz="2000" b="1" dirty="0" smtClean="0">
                <a:solidFill>
                  <a:schemeClr val="bg1"/>
                </a:solidFill>
              </a:rPr>
              <a:t>«</a:t>
            </a:r>
            <a:r>
              <a:rPr lang="ru-RU" sz="2000" b="1" dirty="0" err="1" smtClean="0">
                <a:solidFill>
                  <a:schemeClr val="bg1"/>
                </a:solidFill>
              </a:rPr>
              <a:t>Фільм</a:t>
            </a:r>
            <a:r>
              <a:rPr lang="ru-RU" sz="2000" b="1" dirty="0" smtClean="0">
                <a:solidFill>
                  <a:schemeClr val="bg1"/>
                </a:solidFill>
              </a:rPr>
              <a:t> - </a:t>
            </a:r>
            <a:r>
              <a:rPr lang="ru-RU" sz="2000" b="1" dirty="0" err="1" smtClean="0">
                <a:solidFill>
                  <a:schemeClr val="bg1"/>
                </a:solidFill>
              </a:rPr>
              <a:t>це</a:t>
            </a:r>
            <a:r>
              <a:rPr lang="ru-RU" sz="2000" b="1" dirty="0" smtClean="0">
                <a:solidFill>
                  <a:schemeClr val="bg1"/>
                </a:solidFill>
              </a:rPr>
              <a:t> </a:t>
            </a:r>
            <a:r>
              <a:rPr lang="ru-RU" sz="2000" b="1" dirty="0" err="1" smtClean="0">
                <a:solidFill>
                  <a:schemeClr val="bg1"/>
                </a:solidFill>
              </a:rPr>
              <a:t>життя</a:t>
            </a:r>
            <a:r>
              <a:rPr lang="ru-RU" sz="2000" b="1" dirty="0" smtClean="0">
                <a:solidFill>
                  <a:schemeClr val="bg1"/>
                </a:solidFill>
              </a:rPr>
              <a:t>, </a:t>
            </a:r>
          </a:p>
          <a:p>
            <a:r>
              <a:rPr lang="ru-RU" sz="2000" b="1" dirty="0" smtClean="0">
                <a:solidFill>
                  <a:schemeClr val="bg1"/>
                </a:solidFill>
              </a:rPr>
              <a:t>з </a:t>
            </a:r>
            <a:r>
              <a:rPr lang="ru-RU" sz="2000" b="1" dirty="0" err="1" smtClean="0">
                <a:solidFill>
                  <a:schemeClr val="bg1"/>
                </a:solidFill>
              </a:rPr>
              <a:t>якою</a:t>
            </a:r>
            <a:r>
              <a:rPr lang="ru-RU" sz="2000" b="1" dirty="0" smtClean="0">
                <a:solidFill>
                  <a:schemeClr val="bg1"/>
                </a:solidFill>
              </a:rPr>
              <a:t> </a:t>
            </a:r>
            <a:r>
              <a:rPr lang="ru-RU" sz="2000" b="1" dirty="0" err="1" smtClean="0">
                <a:solidFill>
                  <a:schemeClr val="bg1"/>
                </a:solidFill>
              </a:rPr>
              <a:t>вивели</a:t>
            </a:r>
            <a:r>
              <a:rPr lang="ru-RU" sz="2000" b="1" dirty="0" smtClean="0">
                <a:solidFill>
                  <a:schemeClr val="bg1"/>
                </a:solidFill>
              </a:rPr>
              <a:t> </a:t>
            </a:r>
            <a:r>
              <a:rPr lang="ru-RU" sz="2000" b="1" dirty="0" err="1" smtClean="0">
                <a:solidFill>
                  <a:schemeClr val="bg1"/>
                </a:solidFill>
              </a:rPr>
              <a:t>плями</a:t>
            </a:r>
            <a:r>
              <a:rPr lang="ru-RU" sz="2000" b="1" dirty="0" smtClean="0">
                <a:solidFill>
                  <a:schemeClr val="bg1"/>
                </a:solidFill>
              </a:rPr>
              <a:t> </a:t>
            </a:r>
            <a:r>
              <a:rPr lang="ru-RU" sz="2000" b="1" dirty="0" err="1" smtClean="0">
                <a:solidFill>
                  <a:schemeClr val="bg1"/>
                </a:solidFill>
              </a:rPr>
              <a:t>нудьги</a:t>
            </a:r>
            <a:r>
              <a:rPr lang="ru-RU" sz="2000" b="1" dirty="0" smtClean="0">
                <a:solidFill>
                  <a:schemeClr val="bg1"/>
                </a:solidFill>
              </a:rPr>
              <a:t> ». </a:t>
            </a:r>
          </a:p>
          <a:p>
            <a:r>
              <a:rPr lang="ru-RU" dirty="0" smtClean="0"/>
              <a:t>                        </a:t>
            </a:r>
            <a:r>
              <a:rPr lang="ru-RU" sz="2000" b="1" dirty="0" smtClean="0"/>
              <a:t> Альфред </a:t>
            </a:r>
            <a:r>
              <a:rPr lang="ru-RU" sz="2000" b="1" dirty="0" err="1" smtClean="0"/>
              <a:t>Хічкок</a:t>
            </a:r>
            <a:endParaRPr lang="ru-RU" sz="2000" b="1" dirty="0"/>
          </a:p>
        </p:txBody>
      </p:sp>
    </p:spTree>
    <p:extLst>
      <p:ext uri="{BB962C8B-B14F-4D97-AF65-F5344CB8AC3E}">
        <p14:creationId xmlns:p14="http://schemas.microsoft.com/office/powerpoint/2010/main" val="258116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600200"/>
          </a:xfrm>
        </p:spPr>
        <p:txBody>
          <a:bodyPr/>
          <a:lstStyle/>
          <a:p>
            <a:r>
              <a:rPr lang="ru-RU" sz="4400" b="1" dirty="0" err="1">
                <a:effectLst/>
              </a:rPr>
              <a:t>Що</a:t>
            </a:r>
            <a:r>
              <a:rPr lang="ru-RU" sz="4400" b="1" dirty="0">
                <a:effectLst/>
              </a:rPr>
              <a:t> </a:t>
            </a:r>
            <a:r>
              <a:rPr lang="ru-RU" sz="4400" b="1" dirty="0" err="1">
                <a:effectLst/>
              </a:rPr>
              <a:t>очікує</a:t>
            </a:r>
            <a:r>
              <a:rPr lang="ru-RU" sz="4400" b="1" dirty="0">
                <a:effectLst/>
              </a:rPr>
              <a:t> </a:t>
            </a:r>
            <a:r>
              <a:rPr lang="ru-RU" sz="4400" b="1" dirty="0" err="1">
                <a:effectLst/>
              </a:rPr>
              <a:t>сучасну</a:t>
            </a:r>
            <a:r>
              <a:rPr lang="ru-RU" sz="4400" b="1" dirty="0">
                <a:effectLst/>
              </a:rPr>
              <a:t> </a:t>
            </a:r>
            <a:r>
              <a:rPr lang="ru-RU" sz="4400" b="1" dirty="0" err="1">
                <a:effectLst/>
              </a:rPr>
              <a:t>кіноіндустрію</a:t>
            </a:r>
            <a:r>
              <a:rPr lang="ru-RU" sz="4400" b="1" dirty="0">
                <a:effectLst/>
              </a:rPr>
              <a:t>?</a:t>
            </a:r>
            <a:br>
              <a:rPr lang="ru-RU" sz="4400" b="1" dirty="0">
                <a:effectLst/>
              </a:rPr>
            </a:br>
            <a:endParaRPr lang="ru-RU" sz="4400" dirty="0"/>
          </a:p>
        </p:txBody>
      </p:sp>
      <p:sp>
        <p:nvSpPr>
          <p:cNvPr id="3" name="Прямоугольник 2"/>
          <p:cNvSpPr/>
          <p:nvPr/>
        </p:nvSpPr>
        <p:spPr>
          <a:xfrm>
            <a:off x="4319" y="1772816"/>
            <a:ext cx="9144000" cy="4247317"/>
          </a:xfrm>
          <a:prstGeom prst="rect">
            <a:avLst/>
          </a:prstGeom>
        </p:spPr>
        <p:txBody>
          <a:bodyPr wrap="square">
            <a:spAutoFit/>
          </a:bodyPr>
          <a:lstStyle/>
          <a:p>
            <a:r>
              <a:rPr lang="ru-RU" i="1" dirty="0" err="1"/>
              <a:t>Обидва</a:t>
            </a:r>
            <a:r>
              <a:rPr lang="ru-RU" i="1" dirty="0"/>
              <a:t> </a:t>
            </a:r>
            <a:r>
              <a:rPr lang="ru-RU" i="1" dirty="0" err="1"/>
              <a:t>режисери</a:t>
            </a:r>
            <a:r>
              <a:rPr lang="ru-RU" i="1" dirty="0"/>
              <a:t> </a:t>
            </a:r>
            <a:r>
              <a:rPr lang="ru-RU" i="1" dirty="0" err="1"/>
              <a:t>зійшлися</a:t>
            </a:r>
            <a:r>
              <a:rPr lang="ru-RU" i="1" dirty="0"/>
              <a:t> на </a:t>
            </a:r>
            <a:r>
              <a:rPr lang="ru-RU" i="1" dirty="0" err="1"/>
              <a:t>думці</a:t>
            </a:r>
            <a:r>
              <a:rPr lang="ru-RU" i="1" dirty="0"/>
              <a:t>, </a:t>
            </a:r>
            <a:r>
              <a:rPr lang="ru-RU" i="1" dirty="0" err="1"/>
              <a:t>що</a:t>
            </a:r>
            <a:r>
              <a:rPr lang="ru-RU" i="1" dirty="0"/>
              <a:t> </a:t>
            </a:r>
            <a:r>
              <a:rPr lang="ru-RU" i="1" dirty="0" err="1"/>
              <a:t>значний</a:t>
            </a:r>
            <a:r>
              <a:rPr lang="ru-RU" i="1" dirty="0"/>
              <a:t> </a:t>
            </a:r>
            <a:r>
              <a:rPr lang="ru-RU" i="1" dirty="0" err="1"/>
              <a:t>обсяг</a:t>
            </a:r>
            <a:r>
              <a:rPr lang="ru-RU" i="1" dirty="0"/>
              <a:t> </a:t>
            </a:r>
            <a:r>
              <a:rPr lang="ru-RU" i="1" dirty="0" err="1"/>
              <a:t>фільмів</a:t>
            </a:r>
            <a:r>
              <a:rPr lang="ru-RU" i="1" dirty="0"/>
              <a:t> </a:t>
            </a:r>
            <a:r>
              <a:rPr lang="ru-RU" i="1" dirty="0" err="1"/>
              <a:t>взагалі</a:t>
            </a:r>
            <a:r>
              <a:rPr lang="ru-RU" i="1" dirty="0"/>
              <a:t> не буде </a:t>
            </a:r>
            <a:r>
              <a:rPr lang="ru-RU" i="1" dirty="0" err="1"/>
              <a:t>транслюватися</a:t>
            </a:r>
            <a:r>
              <a:rPr lang="ru-RU" i="1" dirty="0"/>
              <a:t> зразу по </a:t>
            </a:r>
            <a:r>
              <a:rPr lang="ru-RU" i="1" dirty="0" err="1"/>
              <a:t>телебаченню</a:t>
            </a:r>
            <a:r>
              <a:rPr lang="ru-RU" i="1" dirty="0"/>
              <a:t>. </a:t>
            </a:r>
            <a:br>
              <a:rPr lang="ru-RU" i="1" dirty="0"/>
            </a:br>
            <a:r>
              <a:rPr lang="ru-RU" i="1" dirty="0"/>
              <a:t>Джорджу Лукасу </a:t>
            </a:r>
            <a:r>
              <a:rPr lang="ru-RU" i="1" dirty="0" err="1"/>
              <a:t>навіть</a:t>
            </a:r>
            <a:r>
              <a:rPr lang="ru-RU" i="1" dirty="0"/>
              <a:t> </a:t>
            </a:r>
            <a:r>
              <a:rPr lang="ru-RU" i="1" dirty="0" err="1"/>
              <a:t>сподобалася</a:t>
            </a:r>
            <a:r>
              <a:rPr lang="ru-RU" i="1" dirty="0"/>
              <a:t> </a:t>
            </a:r>
            <a:r>
              <a:rPr lang="ru-RU" i="1" dirty="0" err="1"/>
              <a:t>ця</a:t>
            </a:r>
            <a:r>
              <a:rPr lang="ru-RU" i="1" dirty="0"/>
              <a:t> думка. </a:t>
            </a:r>
            <a:r>
              <a:rPr lang="ru-RU" i="1" dirty="0" err="1"/>
              <a:t>Він</a:t>
            </a:r>
            <a:r>
              <a:rPr lang="ru-RU" i="1" dirty="0"/>
              <a:t> </a:t>
            </a:r>
            <a:r>
              <a:rPr lang="ru-RU" i="1" dirty="0" err="1"/>
              <a:t>зазначив</a:t>
            </a:r>
            <a:r>
              <a:rPr lang="ru-RU" i="1" dirty="0"/>
              <a:t>, </a:t>
            </a:r>
            <a:r>
              <a:rPr lang="ru-RU" i="1" dirty="0" err="1"/>
              <a:t>що</a:t>
            </a:r>
            <a:r>
              <a:rPr lang="ru-RU" i="1" dirty="0"/>
              <a:t> </a:t>
            </a:r>
            <a:r>
              <a:rPr lang="ru-RU" i="1" dirty="0" err="1"/>
              <a:t>теперішній</a:t>
            </a:r>
            <a:r>
              <a:rPr lang="ru-RU" i="1" dirty="0"/>
              <a:t> </a:t>
            </a:r>
            <a:r>
              <a:rPr lang="ru-RU" i="1" dirty="0" err="1"/>
              <a:t>ринок</a:t>
            </a:r>
            <a:r>
              <a:rPr lang="ru-RU" i="1" dirty="0"/>
              <a:t> </a:t>
            </a:r>
            <a:r>
              <a:rPr lang="ru-RU" i="1" dirty="0" err="1"/>
              <a:t>кіноіндустрії</a:t>
            </a:r>
            <a:r>
              <a:rPr lang="ru-RU" i="1" dirty="0"/>
              <a:t> </a:t>
            </a:r>
            <a:r>
              <a:rPr lang="ru-RU" i="1" dirty="0" err="1"/>
              <a:t>переживає</a:t>
            </a:r>
            <a:r>
              <a:rPr lang="ru-RU" i="1" dirty="0"/>
              <a:t> не </a:t>
            </a:r>
            <a:r>
              <a:rPr lang="ru-RU" i="1" dirty="0" err="1"/>
              <a:t>найкращі</a:t>
            </a:r>
            <a:r>
              <a:rPr lang="ru-RU" i="1" dirty="0"/>
              <a:t> </a:t>
            </a:r>
            <a:r>
              <a:rPr lang="ru-RU" i="1" dirty="0" err="1"/>
              <a:t>часи</a:t>
            </a:r>
            <a:r>
              <a:rPr lang="ru-RU" i="1" dirty="0"/>
              <a:t>: </a:t>
            </a:r>
            <a:r>
              <a:rPr lang="ru-RU" i="1" dirty="0" err="1"/>
              <a:t>бюджети</a:t>
            </a:r>
            <a:r>
              <a:rPr lang="ru-RU" i="1" dirty="0"/>
              <a:t> </a:t>
            </a:r>
            <a:r>
              <a:rPr lang="ru-RU" i="1" dirty="0" err="1"/>
              <a:t>фільмів</a:t>
            </a:r>
            <a:r>
              <a:rPr lang="ru-RU" i="1" dirty="0"/>
              <a:t> </a:t>
            </a:r>
            <a:r>
              <a:rPr lang="ru-RU" i="1" dirty="0" err="1"/>
              <a:t>невиправдано</a:t>
            </a:r>
            <a:r>
              <a:rPr lang="ru-RU" i="1" dirty="0"/>
              <a:t> </a:t>
            </a:r>
            <a:r>
              <a:rPr lang="ru-RU" i="1" dirty="0" err="1"/>
              <a:t>завищені</a:t>
            </a:r>
            <a:r>
              <a:rPr lang="ru-RU" i="1" dirty="0"/>
              <a:t>, </a:t>
            </a:r>
            <a:r>
              <a:rPr lang="ru-RU" i="1" dirty="0" err="1"/>
              <a:t>жага</a:t>
            </a:r>
            <a:r>
              <a:rPr lang="ru-RU" i="1" dirty="0"/>
              <a:t> </a:t>
            </a:r>
            <a:r>
              <a:rPr lang="ru-RU" i="1" dirty="0" err="1"/>
              <a:t>продюсерів</a:t>
            </a:r>
            <a:r>
              <a:rPr lang="ru-RU" i="1" dirty="0"/>
              <a:t> </a:t>
            </a:r>
            <a:r>
              <a:rPr lang="ru-RU" i="1" dirty="0" err="1"/>
              <a:t>створити</a:t>
            </a:r>
            <a:r>
              <a:rPr lang="ru-RU" i="1" dirty="0"/>
              <a:t> </a:t>
            </a:r>
            <a:r>
              <a:rPr lang="ru-RU" i="1" dirty="0" err="1"/>
              <a:t>масовий</a:t>
            </a:r>
            <a:r>
              <a:rPr lang="ru-RU" i="1" dirty="0"/>
              <a:t> продукт – все </a:t>
            </a:r>
            <a:r>
              <a:rPr lang="ru-RU" i="1" dirty="0" err="1"/>
              <a:t>це</a:t>
            </a:r>
            <a:r>
              <a:rPr lang="ru-RU" i="1" dirty="0"/>
              <a:t> </a:t>
            </a:r>
            <a:r>
              <a:rPr lang="ru-RU" i="1" dirty="0" err="1"/>
              <a:t>сприяє</a:t>
            </a:r>
            <a:r>
              <a:rPr lang="ru-RU" i="1" dirty="0"/>
              <a:t> </a:t>
            </a:r>
            <a:r>
              <a:rPr lang="ru-RU" i="1" dirty="0" err="1"/>
              <a:t>поширенню</a:t>
            </a:r>
            <a:r>
              <a:rPr lang="ru-RU" i="1" dirty="0"/>
              <a:t> кабельного ТВ як </a:t>
            </a:r>
            <a:r>
              <a:rPr lang="ru-RU" i="1" dirty="0" err="1"/>
              <a:t>найбільш</a:t>
            </a:r>
            <a:r>
              <a:rPr lang="ru-RU" i="1" dirty="0"/>
              <a:t> продуктивного </a:t>
            </a:r>
            <a:r>
              <a:rPr lang="ru-RU" i="1" dirty="0" err="1"/>
              <a:t>засобу</a:t>
            </a:r>
            <a:r>
              <a:rPr lang="ru-RU" i="1" dirty="0"/>
              <a:t> </a:t>
            </a:r>
            <a:r>
              <a:rPr lang="ru-RU" i="1" dirty="0" err="1"/>
              <a:t>спілкування</a:t>
            </a:r>
            <a:r>
              <a:rPr lang="ru-RU" i="1" dirty="0"/>
              <a:t> «</a:t>
            </a:r>
            <a:r>
              <a:rPr lang="ru-RU" i="1" dirty="0" err="1"/>
              <a:t>нішевих</a:t>
            </a:r>
            <a:r>
              <a:rPr lang="ru-RU" i="1" dirty="0"/>
              <a:t>» </a:t>
            </a:r>
            <a:r>
              <a:rPr lang="ru-RU" i="1" dirty="0" err="1"/>
              <a:t>режисерів</a:t>
            </a:r>
            <a:r>
              <a:rPr lang="ru-RU" i="1" dirty="0"/>
              <a:t> з </a:t>
            </a:r>
            <a:r>
              <a:rPr lang="ru-RU" i="1" dirty="0" err="1"/>
              <a:t>цільовою</a:t>
            </a:r>
            <a:r>
              <a:rPr lang="ru-RU" i="1" dirty="0"/>
              <a:t> </a:t>
            </a:r>
            <a:r>
              <a:rPr lang="ru-RU" i="1" dirty="0" err="1"/>
              <a:t>аудиторією</a:t>
            </a:r>
            <a:r>
              <a:rPr lang="ru-RU" i="1" dirty="0"/>
              <a:t>. </a:t>
            </a:r>
            <a:r>
              <a:rPr lang="ru-RU" i="1" dirty="0" err="1"/>
              <a:t>Також</a:t>
            </a:r>
            <a:r>
              <a:rPr lang="ru-RU" i="1" dirty="0"/>
              <a:t> на </a:t>
            </a:r>
            <a:r>
              <a:rPr lang="ru-RU" i="1" dirty="0" err="1"/>
              <a:t>сьогодні</a:t>
            </a:r>
            <a:r>
              <a:rPr lang="ru-RU" i="1" dirty="0"/>
              <a:t> на </a:t>
            </a:r>
            <a:r>
              <a:rPr lang="ru-RU" i="1" dirty="0" err="1"/>
              <a:t>перші</a:t>
            </a:r>
            <a:r>
              <a:rPr lang="ru-RU" i="1" dirty="0"/>
              <a:t> </a:t>
            </a:r>
            <a:r>
              <a:rPr lang="ru-RU" i="1" dirty="0" err="1"/>
              <a:t>щаблі</a:t>
            </a:r>
            <a:r>
              <a:rPr lang="ru-RU" i="1" dirty="0"/>
              <a:t> </a:t>
            </a:r>
            <a:r>
              <a:rPr lang="ru-RU" i="1" dirty="0" err="1"/>
              <a:t>виходить</a:t>
            </a:r>
            <a:r>
              <a:rPr lang="ru-RU" i="1" dirty="0"/>
              <a:t> мережа І</a:t>
            </a:r>
            <a:r>
              <a:rPr lang="en-US" i="1" dirty="0" err="1"/>
              <a:t>nternet</a:t>
            </a:r>
            <a:r>
              <a:rPr lang="en-US" i="1" dirty="0"/>
              <a:t> - </a:t>
            </a:r>
            <a:r>
              <a:rPr lang="ru-RU" i="1" dirty="0">
                <a:hlinkClick r:id="rId2"/>
              </a:rPr>
              <a:t>смотреть кино фильмы сериалы с хорошим качеством</a:t>
            </a:r>
            <a:r>
              <a:rPr lang="ru-RU" i="1" dirty="0"/>
              <a:t>, </a:t>
            </a:r>
            <a:r>
              <a:rPr lang="ru-RU" i="1" dirty="0" err="1"/>
              <a:t>можна</a:t>
            </a:r>
            <a:r>
              <a:rPr lang="ru-RU" i="1" dirty="0"/>
              <a:t>, не </a:t>
            </a:r>
            <a:r>
              <a:rPr lang="ru-RU" i="1" dirty="0" err="1"/>
              <a:t>виходячи</a:t>
            </a:r>
            <a:r>
              <a:rPr lang="ru-RU" i="1" dirty="0"/>
              <a:t> з дому.</a:t>
            </a:r>
          </a:p>
          <a:p>
            <a:r>
              <a:rPr lang="ru-RU" i="1" dirty="0"/>
              <a:t>Про </a:t>
            </a:r>
            <a:r>
              <a:rPr lang="ru-RU" i="1" dirty="0" err="1"/>
              <a:t>це</a:t>
            </a:r>
            <a:r>
              <a:rPr lang="ru-RU" i="1" dirty="0"/>
              <a:t> все </a:t>
            </a:r>
            <a:r>
              <a:rPr lang="ru-RU" i="1" dirty="0" err="1"/>
              <a:t>гіганти</a:t>
            </a:r>
            <a:r>
              <a:rPr lang="ru-RU" i="1" dirty="0"/>
              <a:t> </a:t>
            </a:r>
            <a:r>
              <a:rPr lang="ru-RU" i="1" dirty="0" err="1"/>
              <a:t>режисерської</a:t>
            </a:r>
            <a:r>
              <a:rPr lang="ru-RU" i="1" dirty="0"/>
              <a:t> </a:t>
            </a:r>
            <a:r>
              <a:rPr lang="ru-RU" i="1" dirty="0" err="1"/>
              <a:t>майстерності</a:t>
            </a:r>
            <a:r>
              <a:rPr lang="ru-RU" i="1" dirty="0"/>
              <a:t> </a:t>
            </a:r>
            <a:r>
              <a:rPr lang="ru-RU" i="1" dirty="0" err="1"/>
              <a:t>розказали</a:t>
            </a:r>
            <a:r>
              <a:rPr lang="ru-RU" i="1" dirty="0"/>
              <a:t> студентам-</a:t>
            </a:r>
            <a:r>
              <a:rPr lang="ru-RU" i="1" dirty="0" err="1"/>
              <a:t>кінематографістам</a:t>
            </a:r>
            <a:r>
              <a:rPr lang="ru-RU" i="1" dirty="0"/>
              <a:t> на </a:t>
            </a:r>
            <a:r>
              <a:rPr lang="ru-RU" i="1" dirty="0" err="1"/>
              <a:t>відкритті</a:t>
            </a:r>
            <a:r>
              <a:rPr lang="ru-RU" i="1" dirty="0"/>
              <a:t> нового корпусу </a:t>
            </a:r>
            <a:r>
              <a:rPr lang="ru-RU" i="1" dirty="0" err="1"/>
              <a:t>Університету</a:t>
            </a:r>
            <a:r>
              <a:rPr lang="ru-RU" i="1" dirty="0"/>
              <a:t> </a:t>
            </a:r>
            <a:r>
              <a:rPr lang="ru-RU" i="1" dirty="0" err="1"/>
              <a:t>Південної</a:t>
            </a:r>
            <a:r>
              <a:rPr lang="ru-RU" i="1" dirty="0"/>
              <a:t> </a:t>
            </a:r>
            <a:r>
              <a:rPr lang="ru-RU" i="1" dirty="0" err="1"/>
              <a:t>Каліфорнії</a:t>
            </a:r>
            <a:r>
              <a:rPr lang="ru-RU" i="1" dirty="0"/>
              <a:t>.</a:t>
            </a:r>
          </a:p>
          <a:p>
            <a:r>
              <a:rPr lang="ru-RU" i="1" dirty="0"/>
              <a:t>Джордж Лукас та </a:t>
            </a:r>
            <a:r>
              <a:rPr lang="ru-RU" i="1" dirty="0" err="1"/>
              <a:t>Стівен</a:t>
            </a:r>
            <a:r>
              <a:rPr lang="ru-RU" i="1" dirty="0"/>
              <a:t> </a:t>
            </a:r>
            <a:r>
              <a:rPr lang="ru-RU" i="1" dirty="0" err="1"/>
              <a:t>Спілберг</a:t>
            </a:r>
            <a:r>
              <a:rPr lang="ru-RU" i="1" dirty="0"/>
              <a:t> </a:t>
            </a:r>
            <a:r>
              <a:rPr lang="ru-RU" i="1" dirty="0" err="1"/>
              <a:t>застерегли</a:t>
            </a:r>
            <a:r>
              <a:rPr lang="ru-RU" i="1" dirty="0"/>
              <a:t> </a:t>
            </a:r>
            <a:r>
              <a:rPr lang="ru-RU" i="1" dirty="0" err="1"/>
              <a:t>студентів</a:t>
            </a:r>
            <a:r>
              <a:rPr lang="ru-RU" i="1" dirty="0"/>
              <a:t>, </a:t>
            </a:r>
            <a:r>
              <a:rPr lang="ru-RU" i="1" dirty="0" err="1"/>
              <a:t>що</a:t>
            </a:r>
            <a:r>
              <a:rPr lang="ru-RU" i="1" dirty="0"/>
              <a:t> на </a:t>
            </a:r>
            <a:r>
              <a:rPr lang="ru-RU" i="1" dirty="0" err="1"/>
              <a:t>теперішній</a:t>
            </a:r>
            <a:r>
              <a:rPr lang="ru-RU" i="1" dirty="0"/>
              <a:t> час в </a:t>
            </a:r>
            <a:r>
              <a:rPr lang="ru-RU" i="1" dirty="0" err="1"/>
              <a:t>кіноіндустрії</a:t>
            </a:r>
            <a:r>
              <a:rPr lang="ru-RU" i="1" dirty="0"/>
              <a:t> </a:t>
            </a:r>
            <a:r>
              <a:rPr lang="ru-RU" i="1" dirty="0" err="1"/>
              <a:t>панують</a:t>
            </a:r>
            <a:r>
              <a:rPr lang="ru-RU" i="1" dirty="0"/>
              <a:t> </a:t>
            </a:r>
            <a:r>
              <a:rPr lang="ru-RU" i="1" dirty="0" err="1"/>
              <a:t>часи</a:t>
            </a:r>
            <a:r>
              <a:rPr lang="ru-RU" i="1" dirty="0"/>
              <a:t>, коли </a:t>
            </a:r>
            <a:r>
              <a:rPr lang="ru-RU" i="1" dirty="0" err="1"/>
              <a:t>всесвітньовідомим</a:t>
            </a:r>
            <a:r>
              <a:rPr lang="ru-RU" i="1" dirty="0"/>
              <a:t> </a:t>
            </a:r>
            <a:r>
              <a:rPr lang="ru-RU" i="1" dirty="0" err="1"/>
              <a:t>режисерам</a:t>
            </a:r>
            <a:r>
              <a:rPr lang="ru-RU" i="1" dirty="0"/>
              <a:t> не </a:t>
            </a:r>
            <a:r>
              <a:rPr lang="ru-RU" i="1" dirty="0" err="1"/>
              <a:t>завжди</a:t>
            </a:r>
            <a:r>
              <a:rPr lang="ru-RU" i="1" dirty="0"/>
              <a:t> </a:t>
            </a:r>
            <a:r>
              <a:rPr lang="ru-RU" i="1" dirty="0" err="1"/>
              <a:t>вдається</a:t>
            </a:r>
            <a:r>
              <a:rPr lang="ru-RU" i="1" dirty="0"/>
              <a:t> </a:t>
            </a:r>
            <a:r>
              <a:rPr lang="ru-RU" i="1" dirty="0" err="1"/>
              <a:t>досягти</a:t>
            </a:r>
            <a:r>
              <a:rPr lang="ru-RU" i="1" dirty="0"/>
              <a:t> великого прокату </a:t>
            </a:r>
            <a:r>
              <a:rPr lang="ru-RU" i="1" dirty="0" err="1"/>
              <a:t>своїх</a:t>
            </a:r>
            <a:r>
              <a:rPr lang="ru-RU" i="1" dirty="0"/>
              <a:t> </a:t>
            </a:r>
            <a:r>
              <a:rPr lang="ru-RU" i="1" dirty="0" err="1"/>
              <a:t>кінострічок</a:t>
            </a:r>
            <a:r>
              <a:rPr lang="ru-RU" i="1" dirty="0"/>
              <a:t>. От, </a:t>
            </a:r>
            <a:r>
              <a:rPr lang="ru-RU" i="1" dirty="0" err="1"/>
              <a:t>наприклад</a:t>
            </a:r>
            <a:r>
              <a:rPr lang="ru-RU" i="1" dirty="0"/>
              <a:t>, для того </a:t>
            </a:r>
            <a:r>
              <a:rPr lang="ru-RU" i="1" dirty="0" err="1"/>
              <a:t>щоб</a:t>
            </a:r>
            <a:r>
              <a:rPr lang="ru-RU" i="1" dirty="0"/>
              <a:t> </a:t>
            </a:r>
            <a:r>
              <a:rPr lang="ru-RU" i="1" dirty="0" err="1"/>
              <a:t>кінострічка</a:t>
            </a:r>
            <a:r>
              <a:rPr lang="ru-RU" i="1" dirty="0"/>
              <a:t> </a:t>
            </a:r>
            <a:r>
              <a:rPr lang="ru-RU" i="1" dirty="0" err="1"/>
              <a:t>Спілберга</a:t>
            </a:r>
            <a:r>
              <a:rPr lang="ru-RU" i="1" dirty="0"/>
              <a:t> «</a:t>
            </a:r>
            <a:r>
              <a:rPr lang="ru-RU" i="1" dirty="0" err="1"/>
              <a:t>Лінкольн</a:t>
            </a:r>
            <a:r>
              <a:rPr lang="ru-RU" i="1" dirty="0"/>
              <a:t>» </a:t>
            </a:r>
            <a:r>
              <a:rPr lang="ru-RU" i="1" dirty="0" err="1"/>
              <a:t>вийшла</a:t>
            </a:r>
            <a:r>
              <a:rPr lang="ru-RU" i="1" dirty="0"/>
              <a:t> на великий </a:t>
            </a:r>
            <a:r>
              <a:rPr lang="ru-RU" i="1" dirty="0" err="1"/>
              <a:t>екран</a:t>
            </a:r>
            <a:r>
              <a:rPr lang="ru-RU" i="1" dirty="0"/>
              <a:t> </a:t>
            </a:r>
            <a:r>
              <a:rPr lang="ru-RU" i="1" dirty="0" err="1"/>
              <a:t>було</a:t>
            </a:r>
            <a:r>
              <a:rPr lang="ru-RU" i="1" dirty="0"/>
              <a:t> затрачено </a:t>
            </a:r>
            <a:r>
              <a:rPr lang="ru-RU" i="1" dirty="0" err="1"/>
              <a:t>значних</a:t>
            </a:r>
            <a:r>
              <a:rPr lang="ru-RU" i="1" dirty="0"/>
              <a:t> </a:t>
            </a:r>
            <a:r>
              <a:rPr lang="ru-RU" i="1" dirty="0" err="1"/>
              <a:t>зусиль</a:t>
            </a:r>
            <a:r>
              <a:rPr lang="ru-RU" i="1" dirty="0"/>
              <a:t>: </a:t>
            </a:r>
            <a:r>
              <a:rPr lang="ru-RU" i="1" dirty="0" err="1"/>
              <a:t>кінорежисер</a:t>
            </a:r>
            <a:r>
              <a:rPr lang="ru-RU" i="1" dirty="0"/>
              <a:t> </a:t>
            </a:r>
            <a:r>
              <a:rPr lang="ru-RU" i="1" dirty="0" err="1"/>
              <a:t>навіть</a:t>
            </a:r>
            <a:r>
              <a:rPr lang="ru-RU" i="1" dirty="0"/>
              <a:t> продав </a:t>
            </a:r>
            <a:r>
              <a:rPr lang="ru-RU" i="1" dirty="0" err="1"/>
              <a:t>частку</a:t>
            </a:r>
            <a:r>
              <a:rPr lang="ru-RU" i="1" dirty="0"/>
              <a:t> </a:t>
            </a:r>
            <a:r>
              <a:rPr lang="ru-RU" i="1" dirty="0" err="1"/>
              <a:t>своєї</a:t>
            </a:r>
            <a:r>
              <a:rPr lang="ru-RU" i="1" dirty="0"/>
              <a:t> </a:t>
            </a:r>
            <a:r>
              <a:rPr lang="ru-RU" i="1" dirty="0" err="1"/>
              <a:t>кінокомпанії</a:t>
            </a:r>
            <a:r>
              <a:rPr lang="ru-RU" i="1" dirty="0"/>
              <a:t>.</a:t>
            </a:r>
          </a:p>
        </p:txBody>
      </p:sp>
    </p:spTree>
    <p:extLst>
      <p:ext uri="{BB962C8B-B14F-4D97-AF65-F5344CB8AC3E}">
        <p14:creationId xmlns:p14="http://schemas.microsoft.com/office/powerpoint/2010/main" val="592299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9432"/>
            <a:ext cx="8229600" cy="1600200"/>
          </a:xfrm>
        </p:spPr>
        <p:txBody>
          <a:bodyPr/>
          <a:lstStyle/>
          <a:p>
            <a:r>
              <a:rPr lang="uk-UA" dirty="0" smtClean="0"/>
              <a:t>Висновок</a:t>
            </a:r>
            <a:endParaRPr lang="ru-RU" dirty="0"/>
          </a:p>
        </p:txBody>
      </p:sp>
      <p:sp>
        <p:nvSpPr>
          <p:cNvPr id="3" name="Прямоугольник 2"/>
          <p:cNvSpPr/>
          <p:nvPr/>
        </p:nvSpPr>
        <p:spPr>
          <a:xfrm>
            <a:off x="0" y="1052736"/>
            <a:ext cx="9144000" cy="2585323"/>
          </a:xfrm>
          <a:prstGeom prst="rect">
            <a:avLst/>
          </a:prstGeom>
        </p:spPr>
        <p:txBody>
          <a:bodyPr wrap="square">
            <a:spAutoFit/>
          </a:bodyPr>
          <a:lstStyle/>
          <a:p>
            <a:r>
              <a:rPr lang="ru-RU" i="1" dirty="0"/>
              <a:t>Зараз </a:t>
            </a:r>
            <a:r>
              <a:rPr lang="ru-RU" i="1" dirty="0" err="1"/>
              <a:t>кіно</a:t>
            </a:r>
            <a:r>
              <a:rPr lang="ru-RU" i="1" dirty="0"/>
              <a:t> в 3</a:t>
            </a:r>
            <a:r>
              <a:rPr lang="en-US" i="1" dirty="0"/>
              <a:t>D </a:t>
            </a:r>
            <a:r>
              <a:rPr lang="ru-RU" i="1" dirty="0"/>
              <a:t>новинка, але </a:t>
            </a:r>
            <a:r>
              <a:rPr lang="ru-RU" i="1" dirty="0" err="1"/>
              <a:t>проте</a:t>
            </a:r>
            <a:r>
              <a:rPr lang="ru-RU" i="1" dirty="0"/>
              <a:t> </a:t>
            </a:r>
            <a:r>
              <a:rPr lang="ru-RU" i="1" dirty="0" err="1"/>
              <a:t>глядачеві</a:t>
            </a:r>
            <a:r>
              <a:rPr lang="ru-RU" i="1" dirty="0"/>
              <a:t> </a:t>
            </a:r>
            <a:r>
              <a:rPr lang="ru-RU" i="1" dirty="0" err="1"/>
              <a:t>важливо</a:t>
            </a:r>
            <a:r>
              <a:rPr lang="ru-RU" i="1" dirty="0"/>
              <a:t> де і як </a:t>
            </a:r>
            <a:r>
              <a:rPr lang="ru-RU" i="1" dirty="0" err="1"/>
              <a:t>знімався</a:t>
            </a:r>
            <a:r>
              <a:rPr lang="ru-RU" i="1" dirty="0"/>
              <a:t> </a:t>
            </a:r>
            <a:r>
              <a:rPr lang="ru-RU" i="1" dirty="0" err="1"/>
              <a:t>фільм</a:t>
            </a:r>
            <a:r>
              <a:rPr lang="ru-RU" i="1" dirty="0"/>
              <a:t>, і </a:t>
            </a:r>
            <a:r>
              <a:rPr lang="ru-RU" i="1" dirty="0" err="1"/>
              <a:t>скільки</a:t>
            </a:r>
            <a:r>
              <a:rPr lang="ru-RU" i="1" dirty="0"/>
              <a:t> на </a:t>
            </a:r>
            <a:r>
              <a:rPr lang="ru-RU" i="1" dirty="0" err="1"/>
              <a:t>нього</a:t>
            </a:r>
            <a:r>
              <a:rPr lang="ru-RU" i="1" dirty="0"/>
              <a:t> </a:t>
            </a:r>
            <a:r>
              <a:rPr lang="ru-RU" i="1" dirty="0" err="1"/>
              <a:t>витрачено</a:t>
            </a:r>
            <a:r>
              <a:rPr lang="ru-RU" i="1" dirty="0"/>
              <a:t> </a:t>
            </a:r>
            <a:r>
              <a:rPr lang="ru-RU" i="1" dirty="0" err="1"/>
              <a:t>коштів</a:t>
            </a:r>
            <a:r>
              <a:rPr lang="ru-RU" i="1" dirty="0"/>
              <a:t>. </a:t>
            </a:r>
            <a:r>
              <a:rPr lang="ru-RU" i="1" dirty="0" err="1"/>
              <a:t>Головним</a:t>
            </a:r>
            <a:r>
              <a:rPr lang="ru-RU" i="1" dirty="0"/>
              <a:t> </a:t>
            </a:r>
            <a:r>
              <a:rPr lang="ru-RU" i="1" dirty="0" err="1"/>
              <a:t>критерієм</a:t>
            </a:r>
            <a:r>
              <a:rPr lang="ru-RU" i="1" dirty="0"/>
              <a:t> </a:t>
            </a:r>
            <a:r>
              <a:rPr lang="ru-RU" i="1" dirty="0" err="1"/>
              <a:t>залишається</a:t>
            </a:r>
            <a:r>
              <a:rPr lang="ru-RU" i="1" dirty="0"/>
              <a:t> </a:t>
            </a:r>
            <a:r>
              <a:rPr lang="ru-RU" i="1" dirty="0" err="1"/>
              <a:t>художня</a:t>
            </a:r>
            <a:r>
              <a:rPr lang="ru-RU" i="1" dirty="0"/>
              <a:t> </a:t>
            </a:r>
            <a:r>
              <a:rPr lang="ru-RU" i="1" dirty="0" err="1"/>
              <a:t>цінність</a:t>
            </a:r>
            <a:r>
              <a:rPr lang="ru-RU" i="1" dirty="0"/>
              <a:t>, а </a:t>
            </a:r>
            <a:r>
              <a:rPr lang="ru-RU" i="1" dirty="0" err="1"/>
              <a:t>це</a:t>
            </a:r>
            <a:r>
              <a:rPr lang="ru-RU" i="1" dirty="0"/>
              <a:t> </a:t>
            </a:r>
            <a:r>
              <a:rPr lang="ru-RU" i="1" dirty="0" err="1"/>
              <a:t>визначається</a:t>
            </a:r>
            <a:r>
              <a:rPr lang="ru-RU" i="1" dirty="0"/>
              <a:t> </a:t>
            </a:r>
            <a:r>
              <a:rPr lang="ru-RU" i="1" dirty="0" err="1"/>
              <a:t>тим</a:t>
            </a:r>
            <a:r>
              <a:rPr lang="ru-RU" i="1" dirty="0"/>
              <a:t>, </a:t>
            </a:r>
            <a:r>
              <a:rPr lang="ru-RU" i="1" dirty="0" err="1"/>
              <a:t>наскільки</a:t>
            </a:r>
            <a:r>
              <a:rPr lang="ru-RU" i="1" dirty="0"/>
              <a:t> сюжет </a:t>
            </a:r>
            <a:r>
              <a:rPr lang="ru-RU" i="1" dirty="0" err="1"/>
              <a:t>торкнувся</a:t>
            </a:r>
            <a:r>
              <a:rPr lang="ru-RU" i="1" dirty="0"/>
              <a:t> душу </a:t>
            </a:r>
            <a:r>
              <a:rPr lang="ru-RU" i="1" dirty="0" err="1"/>
              <a:t>глядача</a:t>
            </a:r>
            <a:r>
              <a:rPr lang="ru-RU" i="1" dirty="0"/>
              <a:t>. </a:t>
            </a:r>
            <a:r>
              <a:rPr lang="ru-RU" i="1" dirty="0" err="1"/>
              <a:t>Тепер</a:t>
            </a:r>
            <a:r>
              <a:rPr lang="ru-RU" i="1" dirty="0"/>
              <a:t> все </a:t>
            </a:r>
            <a:r>
              <a:rPr lang="ru-RU" i="1" dirty="0" err="1"/>
              <a:t>частіше</a:t>
            </a:r>
            <a:r>
              <a:rPr lang="ru-RU" i="1" dirty="0"/>
              <a:t> на </a:t>
            </a:r>
            <a:r>
              <a:rPr lang="ru-RU" i="1" dirty="0" err="1"/>
              <a:t>екрані</a:t>
            </a:r>
            <a:r>
              <a:rPr lang="ru-RU" i="1" dirty="0"/>
              <a:t> ми </a:t>
            </a:r>
            <a:r>
              <a:rPr lang="ru-RU" i="1" dirty="0" err="1"/>
              <a:t>бачимо</a:t>
            </a:r>
            <a:r>
              <a:rPr lang="ru-RU" i="1" dirty="0"/>
              <a:t> </a:t>
            </a:r>
            <a:r>
              <a:rPr lang="ru-RU" i="1" dirty="0" err="1"/>
              <a:t>розбирання</a:t>
            </a:r>
            <a:r>
              <a:rPr lang="ru-RU" i="1" dirty="0"/>
              <a:t> </a:t>
            </a:r>
            <a:r>
              <a:rPr lang="ru-RU" i="1" dirty="0" err="1"/>
              <a:t>поганих</a:t>
            </a:r>
            <a:r>
              <a:rPr lang="ru-RU" i="1" dirty="0"/>
              <a:t> </a:t>
            </a:r>
            <a:r>
              <a:rPr lang="ru-RU" i="1" dirty="0" err="1"/>
              <a:t>хлопців</a:t>
            </a:r>
            <a:r>
              <a:rPr lang="ru-RU" i="1" dirty="0"/>
              <a:t>, </a:t>
            </a:r>
            <a:r>
              <a:rPr lang="ru-RU" i="1" dirty="0" err="1"/>
              <a:t>мужніх</a:t>
            </a:r>
            <a:r>
              <a:rPr lang="ru-RU" i="1" dirty="0"/>
              <a:t> і </a:t>
            </a:r>
            <a:r>
              <a:rPr lang="ru-RU" i="1" dirty="0" err="1"/>
              <a:t>хоробрих</a:t>
            </a:r>
            <a:r>
              <a:rPr lang="ru-RU" i="1" dirty="0"/>
              <a:t> </a:t>
            </a:r>
            <a:r>
              <a:rPr lang="ru-RU" i="1" dirty="0" err="1"/>
              <a:t>поліцейських</a:t>
            </a:r>
            <a:r>
              <a:rPr lang="ru-RU" i="1" dirty="0"/>
              <a:t>. </a:t>
            </a:r>
            <a:r>
              <a:rPr lang="ru-RU" i="1" dirty="0" err="1"/>
              <a:t>Відверті</a:t>
            </a:r>
            <a:r>
              <a:rPr lang="ru-RU" i="1" dirty="0"/>
              <a:t> </a:t>
            </a:r>
            <a:r>
              <a:rPr lang="ru-RU" i="1" dirty="0" err="1"/>
              <a:t>еротичні</a:t>
            </a:r>
            <a:r>
              <a:rPr lang="ru-RU" i="1" dirty="0"/>
              <a:t> </a:t>
            </a:r>
            <a:r>
              <a:rPr lang="ru-RU" i="1" dirty="0" err="1"/>
              <a:t>сцени</a:t>
            </a:r>
            <a:r>
              <a:rPr lang="ru-RU" i="1" dirty="0"/>
              <a:t> </a:t>
            </a:r>
            <a:r>
              <a:rPr lang="ru-RU" i="1" dirty="0" err="1"/>
              <a:t>присутні</a:t>
            </a:r>
            <a:r>
              <a:rPr lang="ru-RU" i="1" dirty="0"/>
              <a:t> </a:t>
            </a:r>
            <a:r>
              <a:rPr lang="ru-RU" i="1" dirty="0" err="1"/>
              <a:t>навіть</a:t>
            </a:r>
            <a:r>
              <a:rPr lang="ru-RU" i="1" dirty="0"/>
              <a:t> у </a:t>
            </a:r>
            <a:r>
              <a:rPr lang="ru-RU" i="1" dirty="0" err="1"/>
              <a:t>підліткових</a:t>
            </a:r>
            <a:r>
              <a:rPr lang="ru-RU" i="1" dirty="0"/>
              <a:t> </a:t>
            </a:r>
            <a:r>
              <a:rPr lang="ru-RU" i="1" dirty="0" err="1"/>
              <a:t>фільмах</a:t>
            </a:r>
            <a:r>
              <a:rPr lang="ru-RU" i="1" dirty="0"/>
              <a:t>. </a:t>
            </a:r>
            <a:r>
              <a:rPr lang="ru-RU" i="1" dirty="0" err="1"/>
              <a:t>Таке</a:t>
            </a:r>
            <a:r>
              <a:rPr lang="ru-RU" i="1" dirty="0"/>
              <a:t> </a:t>
            </a:r>
            <a:r>
              <a:rPr lang="ru-RU" i="1" dirty="0" err="1"/>
              <a:t>відчуття</a:t>
            </a:r>
            <a:r>
              <a:rPr lang="ru-RU" i="1" dirty="0"/>
              <a:t>, </a:t>
            </a:r>
            <a:r>
              <a:rPr lang="ru-RU" i="1" dirty="0" err="1"/>
              <a:t>що</a:t>
            </a:r>
            <a:r>
              <a:rPr lang="ru-RU" i="1" dirty="0"/>
              <a:t> </a:t>
            </a:r>
            <a:r>
              <a:rPr lang="ru-RU" i="1" dirty="0" err="1"/>
              <a:t>режисери</a:t>
            </a:r>
            <a:r>
              <a:rPr lang="ru-RU" i="1" dirty="0"/>
              <a:t> </a:t>
            </a:r>
            <a:r>
              <a:rPr lang="ru-RU" i="1" dirty="0" err="1" smtClean="0"/>
              <a:t>спекулюють</a:t>
            </a:r>
            <a:r>
              <a:rPr lang="ru-RU" i="1" dirty="0" smtClean="0"/>
              <a:t> </a:t>
            </a:r>
            <a:r>
              <a:rPr lang="ru-RU" i="1" dirty="0"/>
              <a:t>на </a:t>
            </a:r>
            <a:r>
              <a:rPr lang="ru-RU" i="1" dirty="0" err="1"/>
              <a:t>інтересі</a:t>
            </a:r>
            <a:r>
              <a:rPr lang="ru-RU" i="1" dirty="0"/>
              <a:t> </a:t>
            </a:r>
            <a:r>
              <a:rPr lang="ru-RU" i="1" dirty="0" err="1"/>
              <a:t>молоді</a:t>
            </a:r>
            <a:r>
              <a:rPr lang="ru-RU" i="1" dirty="0"/>
              <a:t>, </a:t>
            </a:r>
            <a:r>
              <a:rPr lang="ru-RU" i="1" dirty="0" err="1"/>
              <a:t>знаючи</a:t>
            </a:r>
            <a:r>
              <a:rPr lang="ru-RU" i="1" dirty="0"/>
              <a:t>, </a:t>
            </a:r>
            <a:r>
              <a:rPr lang="ru-RU" i="1" dirty="0" err="1"/>
              <a:t>що</a:t>
            </a:r>
            <a:r>
              <a:rPr lang="ru-RU" i="1" dirty="0"/>
              <a:t> </a:t>
            </a:r>
            <a:r>
              <a:rPr lang="ru-RU" i="1" dirty="0" err="1"/>
              <a:t>саме</a:t>
            </a:r>
            <a:r>
              <a:rPr lang="ru-RU" i="1" dirty="0"/>
              <a:t> "</a:t>
            </a:r>
            <a:r>
              <a:rPr lang="ru-RU" i="1" dirty="0" err="1"/>
              <a:t>це</a:t>
            </a:r>
            <a:r>
              <a:rPr lang="ru-RU" i="1" dirty="0"/>
              <a:t>" </a:t>
            </a:r>
            <a:r>
              <a:rPr lang="ru-RU" i="1" dirty="0" err="1"/>
              <a:t>підліткам</a:t>
            </a:r>
            <a:r>
              <a:rPr lang="ru-RU" i="1" dirty="0"/>
              <a:t> буде </a:t>
            </a:r>
            <a:r>
              <a:rPr lang="ru-RU" i="1" dirty="0" err="1"/>
              <a:t>цікаво</a:t>
            </a:r>
            <a:r>
              <a:rPr lang="ru-RU" i="1" dirty="0"/>
              <a:t>. </a:t>
            </a:r>
            <a:r>
              <a:rPr lang="ru-RU" i="1" dirty="0" err="1"/>
              <a:t>Такий</a:t>
            </a:r>
            <a:r>
              <a:rPr lang="ru-RU" i="1" dirty="0"/>
              <a:t> "</a:t>
            </a:r>
            <a:r>
              <a:rPr lang="ru-RU" i="1" dirty="0" err="1"/>
              <a:t>продажності</a:t>
            </a:r>
            <a:r>
              <a:rPr lang="ru-RU" i="1" dirty="0"/>
              <a:t>" не повинно бути в </a:t>
            </a:r>
            <a:r>
              <a:rPr lang="ru-RU" i="1" dirty="0" err="1"/>
              <a:t>сучасному</a:t>
            </a:r>
            <a:r>
              <a:rPr lang="ru-RU" i="1" dirty="0"/>
              <a:t> </a:t>
            </a:r>
            <a:r>
              <a:rPr lang="ru-RU" i="1" dirty="0" err="1"/>
              <a:t>кіно</a:t>
            </a:r>
            <a:r>
              <a:rPr lang="ru-RU" i="1" dirty="0"/>
              <a:t>. </a:t>
            </a:r>
            <a:r>
              <a:rPr lang="ru-RU" i="1" dirty="0" err="1" smtClean="0"/>
              <a:t>Сучасне</a:t>
            </a:r>
            <a:r>
              <a:rPr lang="ru-RU" i="1" dirty="0" smtClean="0"/>
              <a:t> </a:t>
            </a:r>
            <a:r>
              <a:rPr lang="ru-RU" i="1" dirty="0" err="1"/>
              <a:t>кіно</a:t>
            </a:r>
            <a:r>
              <a:rPr lang="ru-RU" i="1" dirty="0"/>
              <a:t> практично не </a:t>
            </a:r>
            <a:r>
              <a:rPr lang="ru-RU" i="1" dirty="0" err="1"/>
              <a:t>відображає</a:t>
            </a:r>
            <a:r>
              <a:rPr lang="ru-RU" i="1" dirty="0"/>
              <a:t> </a:t>
            </a:r>
            <a:r>
              <a:rPr lang="ru-RU" i="1" dirty="0" err="1"/>
              <a:t>життя</a:t>
            </a:r>
            <a:r>
              <a:rPr lang="ru-RU" i="1" dirty="0"/>
              <a:t> </a:t>
            </a:r>
            <a:r>
              <a:rPr lang="ru-RU" i="1" dirty="0" err="1"/>
              <a:t>суспільства</a:t>
            </a:r>
            <a:r>
              <a:rPr lang="ru-RU" i="1" dirty="0"/>
              <a:t>, та і як </a:t>
            </a:r>
            <a:r>
              <a:rPr lang="ru-RU" i="1" dirty="0" err="1"/>
              <a:t>воно</a:t>
            </a:r>
            <a:r>
              <a:rPr lang="ru-RU" i="1" dirty="0"/>
              <a:t> могло б </a:t>
            </a:r>
            <a:r>
              <a:rPr lang="ru-RU" i="1" dirty="0" err="1"/>
              <a:t>її</a:t>
            </a:r>
            <a:r>
              <a:rPr lang="ru-RU" i="1" dirty="0"/>
              <a:t> </a:t>
            </a:r>
            <a:r>
              <a:rPr lang="ru-RU" i="1" dirty="0" err="1"/>
              <a:t>відображати</a:t>
            </a:r>
            <a:r>
              <a:rPr lang="ru-RU" i="1" dirty="0"/>
              <a:t>, </a:t>
            </a:r>
            <a:r>
              <a:rPr lang="ru-RU" i="1" dirty="0" err="1"/>
              <a:t>якщо</a:t>
            </a:r>
            <a:r>
              <a:rPr lang="ru-RU" i="1" dirty="0"/>
              <a:t> </a:t>
            </a:r>
            <a:r>
              <a:rPr lang="ru-RU" i="1" dirty="0" err="1"/>
              <a:t>саме</a:t>
            </a:r>
            <a:r>
              <a:rPr lang="ru-RU" i="1" dirty="0"/>
              <a:t> </a:t>
            </a:r>
            <a:r>
              <a:rPr lang="ru-RU" i="1" dirty="0" err="1"/>
              <a:t>суспільство</a:t>
            </a:r>
            <a:r>
              <a:rPr lang="ru-RU" i="1" dirty="0"/>
              <a:t> </a:t>
            </a:r>
            <a:r>
              <a:rPr lang="ru-RU" i="1" dirty="0" err="1"/>
              <a:t>розділене</a:t>
            </a:r>
            <a:r>
              <a:rPr lang="ru-RU" i="1" dirty="0"/>
              <a:t> за </a:t>
            </a:r>
            <a:r>
              <a:rPr lang="ru-RU" i="1" dirty="0" err="1"/>
              <a:t>інтересами</a:t>
            </a:r>
            <a:r>
              <a:rPr lang="ru-RU" i="1" dirty="0"/>
              <a:t>, </a:t>
            </a:r>
            <a:r>
              <a:rPr lang="ru-RU" i="1" dirty="0" err="1"/>
              <a:t>поняттям</a:t>
            </a:r>
            <a:r>
              <a:rPr lang="ru-RU" i="1" dirty="0"/>
              <a:t> і </a:t>
            </a:r>
            <a:r>
              <a:rPr lang="ru-RU" i="1" dirty="0" err="1"/>
              <a:t>соціальним</a:t>
            </a:r>
            <a:r>
              <a:rPr lang="ru-RU" i="1" dirty="0"/>
              <a:t> станом.</a:t>
            </a:r>
          </a:p>
        </p:txBody>
      </p:sp>
      <p:pic>
        <p:nvPicPr>
          <p:cNvPr id="14338" name="Picture 2" descr="https://encrypted-tbn2.gstatic.com/images?q=tbn:ANd9GcQgbCVFectBlxIM8TFQ8XKX5PAHWFUF7m2AkfvgUB5HdS1_sA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638059"/>
            <a:ext cx="3696345" cy="304054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019.radikal.ru/i609/1210/7f/73de92409a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981" y="3703168"/>
            <a:ext cx="2710139" cy="271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5362" name="Picture 2" descr="http://lamcdn.net/lookatme.ru/post_image-image/LmrSKzC8N3gEHui_nLZ7hA-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96"/>
            <a:ext cx="9144000" cy="687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4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b="1" dirty="0"/>
              <a:t>Кінемато́граф</a:t>
            </a:r>
            <a:endParaRPr lang="ru-RU" dirty="0"/>
          </a:p>
        </p:txBody>
      </p:sp>
      <p:sp>
        <p:nvSpPr>
          <p:cNvPr id="3" name="Прямоугольник 2"/>
          <p:cNvSpPr/>
          <p:nvPr/>
        </p:nvSpPr>
        <p:spPr>
          <a:xfrm>
            <a:off x="611560" y="2136339"/>
            <a:ext cx="7848872" cy="1477328"/>
          </a:xfrm>
          <a:prstGeom prst="rect">
            <a:avLst/>
          </a:prstGeom>
        </p:spPr>
        <p:txBody>
          <a:bodyPr wrap="square">
            <a:spAutoFit/>
          </a:bodyPr>
          <a:lstStyle/>
          <a:p>
            <a:r>
              <a:rPr lang="vi-VN" b="1" dirty="0"/>
              <a:t>Кінемато́граф</a:t>
            </a:r>
            <a:r>
              <a:rPr lang="vi-VN" dirty="0"/>
              <a:t> (від </a:t>
            </a:r>
            <a:r>
              <a:rPr lang="vi-VN" dirty="0" smtClean="0"/>
              <a:t>грец.</a:t>
            </a:r>
            <a:r>
              <a:rPr lang="uk-UA" dirty="0" smtClean="0"/>
              <a:t> </a:t>
            </a:r>
            <a:r>
              <a:rPr lang="el-GR" i="1" dirty="0" smtClean="0"/>
              <a:t>κινεμα</a:t>
            </a:r>
            <a:r>
              <a:rPr lang="el-GR" dirty="0"/>
              <a:t>, </a:t>
            </a:r>
            <a:r>
              <a:rPr lang="vi-VN" dirty="0"/>
              <a:t>род. в. грец. </a:t>
            </a:r>
            <a:r>
              <a:rPr lang="el-GR" i="1" dirty="0"/>
              <a:t>κινεματος</a:t>
            </a:r>
            <a:r>
              <a:rPr lang="el-GR" dirty="0"/>
              <a:t> — </a:t>
            </a:r>
            <a:r>
              <a:rPr lang="vi-VN" dirty="0"/>
              <a:t>рух та грец. </a:t>
            </a:r>
            <a:r>
              <a:rPr lang="el-GR" i="1" dirty="0"/>
              <a:t>γραφο</a:t>
            </a:r>
            <a:r>
              <a:rPr lang="el-GR" dirty="0"/>
              <a:t> — </a:t>
            </a:r>
            <a:r>
              <a:rPr lang="vi-VN" dirty="0"/>
              <a:t>писати, зображати) — це галузь </a:t>
            </a:r>
            <a:r>
              <a:rPr lang="vi-VN" dirty="0" smtClean="0"/>
              <a:t>культури</a:t>
            </a:r>
            <a:r>
              <a:rPr lang="uk-UA" dirty="0" smtClean="0"/>
              <a:t> </a:t>
            </a:r>
            <a:r>
              <a:rPr lang="vi-VN" dirty="0" smtClean="0"/>
              <a:t>та</a:t>
            </a:r>
            <a:r>
              <a:rPr lang="vi-VN" dirty="0"/>
              <a:t> економіки, що об'єднує всі види професійної діяльності, пов'язаної з виробництвом, розповсюдженням, зберіганням та демонструванням фільмів, а також навчально-наукову роботу </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5072066" y="3614120"/>
            <a:ext cx="3195668" cy="27859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3"/>
          <p:cNvPicPr>
            <a:picLocks noChangeAspect="1" noChangeArrowheads="1"/>
          </p:cNvPicPr>
          <p:nvPr/>
        </p:nvPicPr>
        <p:blipFill>
          <a:blip r:embed="rId3" cstate="print"/>
          <a:srcRect/>
          <a:stretch>
            <a:fillRect/>
          </a:stretch>
        </p:blipFill>
        <p:spPr bwMode="auto">
          <a:xfrm>
            <a:off x="207695" y="3789040"/>
            <a:ext cx="4241939" cy="28303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7198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2c.92.bc.storage.ngs.ru/86e184a4b3bbf1d9d01a6d5bb28e71c2/97a2119f1a08a9240a5644a2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3768" cy="685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5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476672"/>
            <a:ext cx="8229600" cy="1600200"/>
          </a:xfrm>
        </p:spPr>
        <p:txBody>
          <a:bodyPr/>
          <a:lstStyle/>
          <a:p>
            <a:r>
              <a:rPr lang="en-US" dirty="0" smtClean="0"/>
              <a:t>HOLLYWOOD</a:t>
            </a:r>
            <a:endParaRPr lang="ru-RU" dirty="0"/>
          </a:p>
        </p:txBody>
      </p:sp>
      <p:sp>
        <p:nvSpPr>
          <p:cNvPr id="3" name="Прямоугольник 2"/>
          <p:cNvSpPr/>
          <p:nvPr/>
        </p:nvSpPr>
        <p:spPr>
          <a:xfrm>
            <a:off x="323528" y="2901137"/>
            <a:ext cx="8424936" cy="1200329"/>
          </a:xfrm>
          <a:prstGeom prst="rect">
            <a:avLst/>
          </a:prstGeom>
        </p:spPr>
        <p:txBody>
          <a:bodyPr wrap="square">
            <a:spAutoFit/>
          </a:bodyPr>
          <a:lstStyle/>
          <a:p>
            <a:r>
              <a:rPr lang="vi-VN" dirty="0" smtClean="0"/>
              <a:t>К</a:t>
            </a:r>
            <a:r>
              <a:rPr lang="uk-UA" dirty="0" smtClean="0"/>
              <a:t>і</a:t>
            </a:r>
            <a:r>
              <a:rPr lang="vi-VN" dirty="0" smtClean="0"/>
              <a:t>н</a:t>
            </a:r>
            <a:r>
              <a:rPr lang="uk-UA" dirty="0" smtClean="0"/>
              <a:t>о</a:t>
            </a:r>
            <a:r>
              <a:rPr lang="vi-VN" dirty="0" smtClean="0"/>
              <a:t>мато́граф </a:t>
            </a:r>
            <a:r>
              <a:rPr lang="vi-VN" dirty="0"/>
              <a:t>США (або </a:t>
            </a:r>
            <a:r>
              <a:rPr lang="vi-VN" dirty="0" smtClean="0"/>
              <a:t>голл</a:t>
            </a:r>
            <a:r>
              <a:rPr lang="uk-UA" dirty="0" smtClean="0"/>
              <a:t>і</a:t>
            </a:r>
            <a:r>
              <a:rPr lang="vi-VN" dirty="0" smtClean="0"/>
              <a:t>ву́дс</a:t>
            </a:r>
            <a:r>
              <a:rPr lang="uk-UA" dirty="0" smtClean="0"/>
              <a:t>ь</a:t>
            </a:r>
            <a:r>
              <a:rPr lang="vi-VN" dirty="0" smtClean="0"/>
              <a:t>кий к</a:t>
            </a:r>
            <a:r>
              <a:rPr lang="uk-UA" dirty="0" smtClean="0"/>
              <a:t>і</a:t>
            </a:r>
            <a:r>
              <a:rPr lang="vi-VN" dirty="0" smtClean="0"/>
              <a:t>н</a:t>
            </a:r>
            <a:r>
              <a:rPr lang="uk-UA" dirty="0" smtClean="0"/>
              <a:t>о</a:t>
            </a:r>
            <a:r>
              <a:rPr lang="vi-VN" dirty="0" smtClean="0"/>
              <a:t>мато́граф </a:t>
            </a:r>
            <a:r>
              <a:rPr lang="vi-VN" dirty="0"/>
              <a:t>) — цим терміном позначають кіноіндустрію США, найбільшу у світі , і зосереджену в містечку Голливуд (біля Лос-Анджелеса, штат Каліфорнія), у якім перебувають офіси й знімальні павільйони найбільших кінокомпаній США.</a:t>
            </a:r>
            <a:endParaRPr lang="ru-RU" dirty="0"/>
          </a:p>
        </p:txBody>
      </p:sp>
    </p:spTree>
    <p:extLst>
      <p:ext uri="{BB962C8B-B14F-4D97-AF65-F5344CB8AC3E}">
        <p14:creationId xmlns:p14="http://schemas.microsoft.com/office/powerpoint/2010/main" val="192353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999" y="692696"/>
            <a:ext cx="5098411" cy="1631216"/>
          </a:xfrm>
          <a:prstGeom prst="rect">
            <a:avLst/>
          </a:prstGeom>
        </p:spPr>
        <p:txBody>
          <a:bodyPr wrap="square">
            <a:spAutoFit/>
          </a:bodyPr>
          <a:lstStyle/>
          <a:p>
            <a:r>
              <a:rPr lang="ru-RU" sz="2000" dirty="0" smtClean="0"/>
              <a:t>У </a:t>
            </a:r>
            <a:r>
              <a:rPr lang="ru-RU" sz="2000" dirty="0" err="1" smtClean="0"/>
              <a:t>Голлівуді</a:t>
            </a:r>
            <a:r>
              <a:rPr lang="ru-RU" sz="2000" dirty="0" smtClean="0"/>
              <a:t> </a:t>
            </a:r>
            <a:r>
              <a:rPr lang="ru-RU" sz="2000" dirty="0" err="1" smtClean="0"/>
              <a:t>знаходиться</a:t>
            </a:r>
            <a:r>
              <a:rPr lang="ru-RU" sz="2000" dirty="0" smtClean="0"/>
              <a:t> </a:t>
            </a:r>
            <a:r>
              <a:rPr lang="ru-RU" sz="2000" dirty="0" err="1" smtClean="0"/>
              <a:t>відома</a:t>
            </a:r>
            <a:r>
              <a:rPr lang="ru-RU" sz="2000" dirty="0" smtClean="0"/>
              <a:t> на весь </a:t>
            </a:r>
            <a:r>
              <a:rPr lang="ru-RU" sz="2000" dirty="0" err="1" smtClean="0"/>
              <a:t>світ</a:t>
            </a:r>
            <a:r>
              <a:rPr lang="ru-RU" sz="2000" dirty="0" smtClean="0"/>
              <a:t> алея </a:t>
            </a:r>
            <a:r>
              <a:rPr lang="ru-RU" sz="2000" dirty="0" err="1" smtClean="0"/>
              <a:t>слави</a:t>
            </a:r>
            <a:r>
              <a:rPr lang="ru-RU" sz="2000" dirty="0" smtClean="0"/>
              <a:t> - тротуар по </a:t>
            </a:r>
            <a:r>
              <a:rPr lang="ru-RU" sz="2000" dirty="0" err="1" smtClean="0"/>
              <a:t>Голлівудському</a:t>
            </a:r>
            <a:r>
              <a:rPr lang="ru-RU" sz="2000" dirty="0" smtClean="0"/>
              <a:t> бульвару і </a:t>
            </a:r>
            <a:r>
              <a:rPr lang="ru-RU" sz="2000" dirty="0" err="1" smtClean="0"/>
              <a:t>Вайн-стріт</a:t>
            </a:r>
            <a:r>
              <a:rPr lang="ru-RU" sz="2000" dirty="0" smtClean="0"/>
              <a:t>, в </a:t>
            </a:r>
            <a:r>
              <a:rPr lang="ru-RU" sz="2000" dirty="0" err="1" smtClean="0"/>
              <a:t>який</a:t>
            </a:r>
            <a:r>
              <a:rPr lang="ru-RU" sz="2000" dirty="0" smtClean="0"/>
              <a:t> </a:t>
            </a:r>
            <a:r>
              <a:rPr lang="ru-RU" sz="2000" dirty="0" err="1" smtClean="0"/>
              <a:t>вкладено</a:t>
            </a:r>
            <a:r>
              <a:rPr lang="ru-RU" sz="2000" dirty="0" smtClean="0"/>
              <a:t> </a:t>
            </a:r>
            <a:r>
              <a:rPr lang="ru-RU" sz="2000" dirty="0" err="1" smtClean="0"/>
              <a:t>понад</a:t>
            </a:r>
            <a:r>
              <a:rPr lang="ru-RU" sz="2000" dirty="0" smtClean="0"/>
              <a:t> 2500 </a:t>
            </a:r>
            <a:r>
              <a:rPr lang="ru-RU" sz="2000" dirty="0" err="1" smtClean="0"/>
              <a:t>п'ятикутних</a:t>
            </a:r>
            <a:r>
              <a:rPr lang="ru-RU" sz="2000" dirty="0" smtClean="0"/>
              <a:t> </a:t>
            </a:r>
            <a:r>
              <a:rPr lang="ru-RU" sz="2000" dirty="0" err="1" smtClean="0"/>
              <a:t>зірок</a:t>
            </a:r>
            <a:r>
              <a:rPr lang="ru-RU" sz="2000" dirty="0" smtClean="0"/>
              <a:t> з </a:t>
            </a:r>
            <a:r>
              <a:rPr lang="ru-RU" sz="2000" dirty="0" err="1" smtClean="0"/>
              <a:t>іменами</a:t>
            </a:r>
            <a:r>
              <a:rPr lang="ru-RU" sz="2000" dirty="0" smtClean="0"/>
              <a:t> </a:t>
            </a:r>
            <a:r>
              <a:rPr lang="ru-RU" sz="2000" dirty="0" err="1" smtClean="0"/>
              <a:t>кінозірок</a:t>
            </a:r>
            <a:r>
              <a:rPr lang="ru-RU" sz="2000" dirty="0" smtClean="0"/>
              <a:t>.</a:t>
            </a:r>
            <a:endParaRPr lang="ru-RU" sz="2000" dirty="0"/>
          </a:p>
        </p:txBody>
      </p:sp>
      <p:pic>
        <p:nvPicPr>
          <p:cNvPr id="5" name="Picture 4" descr="hollywood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8" y="3081337"/>
            <a:ext cx="568801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ollywood-walk-of-f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355" y="1446455"/>
            <a:ext cx="3835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10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692696"/>
            <a:ext cx="8208912" cy="4524315"/>
          </a:xfrm>
          <a:prstGeom prst="rect">
            <a:avLst/>
          </a:prstGeom>
        </p:spPr>
        <p:txBody>
          <a:bodyPr wrap="square">
            <a:spAutoFit/>
          </a:bodyPr>
          <a:lstStyle/>
          <a:p>
            <a:r>
              <a:rPr lang="ru-RU" dirty="0" smtClean="0"/>
              <a:t>До початку ХХ </a:t>
            </a:r>
            <a:r>
              <a:rPr lang="ru-RU" dirty="0" err="1" smtClean="0"/>
              <a:t>століття</a:t>
            </a:r>
            <a:r>
              <a:rPr lang="ru-RU" dirty="0" smtClean="0"/>
              <a:t> </a:t>
            </a:r>
            <a:r>
              <a:rPr lang="ru-RU" dirty="0" err="1" smtClean="0"/>
              <a:t>існувало</a:t>
            </a:r>
            <a:r>
              <a:rPr lang="ru-RU" dirty="0" smtClean="0"/>
              <a:t> </a:t>
            </a:r>
            <a:r>
              <a:rPr lang="ru-RU" dirty="0" err="1" smtClean="0"/>
              <a:t>кілька</a:t>
            </a:r>
            <a:r>
              <a:rPr lang="ru-RU" dirty="0" smtClean="0"/>
              <a:t> </a:t>
            </a:r>
            <a:r>
              <a:rPr lang="ru-RU" dirty="0" err="1" smtClean="0"/>
              <a:t>десятків</a:t>
            </a:r>
            <a:r>
              <a:rPr lang="ru-RU" dirty="0" smtClean="0"/>
              <a:t> </a:t>
            </a:r>
            <a:r>
              <a:rPr lang="ru-RU" dirty="0" err="1" smtClean="0"/>
              <a:t>дрібних</a:t>
            </a:r>
            <a:r>
              <a:rPr lang="ru-RU" dirty="0" smtClean="0"/>
              <a:t> </a:t>
            </a:r>
            <a:r>
              <a:rPr lang="ru-RU" dirty="0" err="1" smtClean="0"/>
              <a:t>кіностудій</a:t>
            </a:r>
            <a:r>
              <a:rPr lang="ru-RU" dirty="0" smtClean="0"/>
              <a:t> , </a:t>
            </a:r>
            <a:r>
              <a:rPr lang="ru-RU" dirty="0" err="1" smtClean="0"/>
              <a:t>переважно</a:t>
            </a:r>
            <a:r>
              <a:rPr lang="ru-RU" dirty="0" smtClean="0"/>
              <a:t> в Нью -Йорку. Дорога </a:t>
            </a:r>
            <a:r>
              <a:rPr lang="ru-RU" dirty="0" err="1" smtClean="0"/>
              <a:t>оренда</a:t>
            </a:r>
            <a:r>
              <a:rPr lang="ru-RU" dirty="0" smtClean="0"/>
              <a:t> </a:t>
            </a:r>
            <a:r>
              <a:rPr lang="ru-RU" dirty="0" err="1" smtClean="0"/>
              <a:t>приміщень</a:t>
            </a:r>
            <a:r>
              <a:rPr lang="ru-RU" dirty="0" smtClean="0"/>
              <a:t> , </a:t>
            </a:r>
            <a:r>
              <a:rPr lang="ru-RU" dirty="0" err="1" smtClean="0"/>
              <a:t>постійні</a:t>
            </a:r>
            <a:r>
              <a:rPr lang="ru-RU" dirty="0" smtClean="0"/>
              <a:t> </a:t>
            </a:r>
            <a:r>
              <a:rPr lang="ru-RU" dirty="0" err="1" smtClean="0"/>
              <a:t>судові</a:t>
            </a:r>
            <a:r>
              <a:rPr lang="ru-RU" dirty="0" smtClean="0"/>
              <a:t> позови , велика </a:t>
            </a:r>
            <a:r>
              <a:rPr lang="ru-RU" dirty="0" err="1" smtClean="0"/>
              <a:t>кількість</a:t>
            </a:r>
            <a:r>
              <a:rPr lang="ru-RU" dirty="0" smtClean="0"/>
              <a:t> </a:t>
            </a:r>
            <a:r>
              <a:rPr lang="ru-RU" dirty="0" err="1" smtClean="0"/>
              <a:t>похмурих</a:t>
            </a:r>
            <a:r>
              <a:rPr lang="ru-RU" dirty="0" smtClean="0"/>
              <a:t> і </a:t>
            </a:r>
            <a:r>
              <a:rPr lang="ru-RU" dirty="0" err="1" smtClean="0"/>
              <a:t>дощових</a:t>
            </a:r>
            <a:r>
              <a:rPr lang="ru-RU" dirty="0" smtClean="0"/>
              <a:t> </a:t>
            </a:r>
            <a:r>
              <a:rPr lang="ru-RU" dirty="0" err="1" smtClean="0"/>
              <a:t>днів</a:t>
            </a:r>
            <a:r>
              <a:rPr lang="ru-RU" dirty="0" smtClean="0"/>
              <a:t> , а </a:t>
            </a:r>
            <a:r>
              <a:rPr lang="ru-RU" dirty="0" err="1" smtClean="0"/>
              <a:t>освітлення</a:t>
            </a:r>
            <a:r>
              <a:rPr lang="ru-RU" dirty="0" smtClean="0"/>
              <a:t> в </a:t>
            </a:r>
            <a:r>
              <a:rPr lang="ru-RU" dirty="0" err="1" smtClean="0"/>
              <a:t>павільйонах</a:t>
            </a:r>
            <a:r>
              <a:rPr lang="ru-RU" dirty="0" smtClean="0"/>
              <a:t> через слабо </a:t>
            </a:r>
            <a:r>
              <a:rPr lang="ru-RU" dirty="0" err="1" smtClean="0"/>
              <a:t>розвинених</a:t>
            </a:r>
            <a:r>
              <a:rPr lang="ru-RU" dirty="0" smtClean="0"/>
              <a:t> </a:t>
            </a:r>
            <a:r>
              <a:rPr lang="ru-RU" dirty="0" err="1" smtClean="0"/>
              <a:t>освітлювальних</a:t>
            </a:r>
            <a:r>
              <a:rPr lang="ru-RU" dirty="0" smtClean="0"/>
              <a:t> </a:t>
            </a:r>
            <a:r>
              <a:rPr lang="ru-RU" dirty="0" err="1" smtClean="0"/>
              <a:t>засобів</a:t>
            </a:r>
            <a:r>
              <a:rPr lang="ru-RU" dirty="0" smtClean="0"/>
              <a:t> і </a:t>
            </a:r>
            <a:r>
              <a:rPr lang="ru-RU" dirty="0" err="1" smtClean="0"/>
              <a:t>малої</a:t>
            </a:r>
            <a:r>
              <a:rPr lang="ru-RU" dirty="0" smtClean="0"/>
              <a:t> </a:t>
            </a:r>
            <a:r>
              <a:rPr lang="ru-RU" dirty="0" err="1" smtClean="0"/>
              <a:t>світлочутливості</a:t>
            </a:r>
            <a:r>
              <a:rPr lang="ru-RU" dirty="0" smtClean="0"/>
              <a:t> </a:t>
            </a:r>
            <a:r>
              <a:rPr lang="ru-RU" dirty="0" err="1" smtClean="0"/>
              <a:t>кіноплівки</a:t>
            </a:r>
            <a:r>
              <a:rPr lang="ru-RU" dirty="0" smtClean="0"/>
              <a:t> </a:t>
            </a:r>
            <a:r>
              <a:rPr lang="ru-RU" dirty="0" err="1" smtClean="0"/>
              <a:t>безпосередньо</a:t>
            </a:r>
            <a:r>
              <a:rPr lang="ru-RU" dirty="0" smtClean="0"/>
              <a:t> залежало </a:t>
            </a:r>
            <a:r>
              <a:rPr lang="ru-RU" dirty="0" err="1" smtClean="0"/>
              <a:t>від</a:t>
            </a:r>
            <a:r>
              <a:rPr lang="ru-RU" dirty="0" smtClean="0"/>
              <a:t> </a:t>
            </a:r>
            <a:r>
              <a:rPr lang="ru-RU" dirty="0" err="1" smtClean="0"/>
              <a:t>сонячного</a:t>
            </a:r>
            <a:r>
              <a:rPr lang="ru-RU" dirty="0" smtClean="0"/>
              <a:t> </a:t>
            </a:r>
            <a:r>
              <a:rPr lang="ru-RU" dirty="0" err="1" smtClean="0"/>
              <a:t>світла</a:t>
            </a:r>
            <a:r>
              <a:rPr lang="ru-RU" dirty="0" smtClean="0"/>
              <a:t> , </a:t>
            </a:r>
            <a:r>
              <a:rPr lang="ru-RU" dirty="0" err="1" smtClean="0"/>
              <a:t>заважали</a:t>
            </a:r>
            <a:r>
              <a:rPr lang="ru-RU" dirty="0" smtClean="0"/>
              <a:t> </a:t>
            </a:r>
            <a:r>
              <a:rPr lang="ru-RU" dirty="0" err="1" smtClean="0"/>
              <a:t>кіновиробництву</a:t>
            </a:r>
            <a:r>
              <a:rPr lang="ru-RU" dirty="0" smtClean="0"/>
              <a:t> .</a:t>
            </a:r>
          </a:p>
          <a:p>
            <a:r>
              <a:rPr lang="ru-RU" dirty="0" smtClean="0"/>
              <a:t>Село </a:t>
            </a:r>
            <a:r>
              <a:rPr lang="ru-RU" dirty="0" err="1" smtClean="0"/>
              <a:t>Голлівуд</a:t>
            </a:r>
            <a:r>
              <a:rPr lang="ru-RU" dirty="0" smtClean="0"/>
              <a:t> , </a:t>
            </a:r>
            <a:r>
              <a:rPr lang="ru-RU" dirty="0" err="1" smtClean="0"/>
              <a:t>що</a:t>
            </a:r>
            <a:r>
              <a:rPr lang="ru-RU" dirty="0" smtClean="0"/>
              <a:t> </a:t>
            </a:r>
            <a:r>
              <a:rPr lang="ru-RU" dirty="0" err="1" smtClean="0"/>
              <a:t>отримала</a:t>
            </a:r>
            <a:r>
              <a:rPr lang="ru-RU" dirty="0" smtClean="0"/>
              <a:t> </a:t>
            </a:r>
            <a:r>
              <a:rPr lang="ru-RU" dirty="0" err="1" smtClean="0"/>
              <a:t>назву</a:t>
            </a:r>
            <a:r>
              <a:rPr lang="ru-RU" dirty="0" smtClean="0"/>
              <a:t> </a:t>
            </a:r>
            <a:r>
              <a:rPr lang="ru-RU" dirty="0" err="1" smtClean="0"/>
              <a:t>від</a:t>
            </a:r>
            <a:r>
              <a:rPr lang="ru-RU" dirty="0" smtClean="0"/>
              <a:t> </a:t>
            </a:r>
            <a:r>
              <a:rPr lang="ru-RU" dirty="0" err="1" smtClean="0"/>
              <a:t>величезного</a:t>
            </a:r>
            <a:r>
              <a:rPr lang="ru-RU" dirty="0" smtClean="0"/>
              <a:t> ранчо , </a:t>
            </a:r>
            <a:r>
              <a:rPr lang="ru-RU" dirty="0" err="1" smtClean="0"/>
              <a:t>що</a:t>
            </a:r>
            <a:r>
              <a:rPr lang="ru-RU" dirty="0" smtClean="0"/>
              <a:t> </a:t>
            </a:r>
            <a:r>
              <a:rPr lang="ru-RU" dirty="0" err="1" smtClean="0"/>
              <a:t>знаходився</a:t>
            </a:r>
            <a:r>
              <a:rPr lang="ru-RU" dirty="0" smtClean="0"/>
              <a:t> на </a:t>
            </a:r>
            <a:r>
              <a:rPr lang="ru-RU" dirty="0" err="1" smtClean="0"/>
              <a:t>її</a:t>
            </a:r>
            <a:r>
              <a:rPr lang="ru-RU" dirty="0" smtClean="0"/>
              <a:t> </a:t>
            </a:r>
            <a:r>
              <a:rPr lang="ru-RU" dirty="0" err="1" smtClean="0"/>
              <a:t>місці</a:t>
            </a:r>
            <a:r>
              <a:rPr lang="ru-RU" dirty="0" smtClean="0"/>
              <a:t> в </a:t>
            </a:r>
            <a:r>
              <a:rPr lang="ru-RU" dirty="0" err="1" smtClean="0"/>
              <a:t>кінці</a:t>
            </a:r>
            <a:r>
              <a:rPr lang="ru-RU" dirty="0" smtClean="0"/>
              <a:t> </a:t>
            </a:r>
            <a:r>
              <a:rPr lang="en-US" dirty="0" smtClean="0"/>
              <a:t>XIX </a:t>
            </a:r>
            <a:r>
              <a:rPr lang="ru-RU" dirty="0" err="1" smtClean="0"/>
              <a:t>століття</a:t>
            </a:r>
            <a:r>
              <a:rPr lang="ru-RU" dirty="0" smtClean="0"/>
              <a:t> , </a:t>
            </a:r>
            <a:r>
              <a:rPr lang="ru-RU" dirty="0" err="1" smtClean="0"/>
              <a:t>розташована</a:t>
            </a:r>
            <a:r>
              <a:rPr lang="ru-RU" dirty="0" smtClean="0"/>
              <a:t> в </a:t>
            </a:r>
            <a:r>
              <a:rPr lang="ru-RU" dirty="0" err="1" smtClean="0"/>
              <a:t>околицях</a:t>
            </a:r>
            <a:r>
              <a:rPr lang="ru-RU" dirty="0" smtClean="0"/>
              <a:t> глухого Лос- </a:t>
            </a:r>
            <a:r>
              <a:rPr lang="ru-RU" dirty="0" err="1" smtClean="0"/>
              <a:t>Анджелеса</a:t>
            </a:r>
            <a:r>
              <a:rPr lang="ru-RU" dirty="0" smtClean="0"/>
              <a:t> , </a:t>
            </a:r>
            <a:r>
              <a:rPr lang="ru-RU" dirty="0" err="1" smtClean="0"/>
              <a:t>володіла</a:t>
            </a:r>
            <a:r>
              <a:rPr lang="ru-RU" dirty="0" smtClean="0"/>
              <a:t> </a:t>
            </a:r>
            <a:r>
              <a:rPr lang="ru-RU" dirty="0" err="1" smtClean="0"/>
              <a:t>винятковими</a:t>
            </a:r>
            <a:r>
              <a:rPr lang="ru-RU" dirty="0" smtClean="0"/>
              <a:t> </a:t>
            </a:r>
            <a:r>
              <a:rPr lang="ru-RU" dirty="0" err="1" smtClean="0"/>
              <a:t>кліматичними</a:t>
            </a:r>
            <a:r>
              <a:rPr lang="ru-RU" dirty="0" smtClean="0"/>
              <a:t> та </a:t>
            </a:r>
            <a:r>
              <a:rPr lang="ru-RU" dirty="0" err="1" smtClean="0"/>
              <a:t>географічними</a:t>
            </a:r>
            <a:r>
              <a:rPr lang="ru-RU" dirty="0" smtClean="0"/>
              <a:t> </a:t>
            </a:r>
            <a:r>
              <a:rPr lang="ru-RU" dirty="0" err="1" smtClean="0"/>
              <a:t>особливостями</a:t>
            </a:r>
            <a:r>
              <a:rPr lang="ru-RU" dirty="0" smtClean="0"/>
              <a:t> : </a:t>
            </a:r>
            <a:r>
              <a:rPr lang="ru-RU" dirty="0" err="1" smtClean="0"/>
              <a:t>більше</a:t>
            </a:r>
            <a:r>
              <a:rPr lang="ru-RU" dirty="0" smtClean="0"/>
              <a:t> 300 </a:t>
            </a:r>
            <a:r>
              <a:rPr lang="ru-RU" dirty="0" err="1" smtClean="0"/>
              <a:t>сонячних</a:t>
            </a:r>
            <a:r>
              <a:rPr lang="ru-RU" dirty="0" smtClean="0"/>
              <a:t> </a:t>
            </a:r>
            <a:r>
              <a:rPr lang="ru-RU" dirty="0" err="1" smtClean="0"/>
              <a:t>днів</a:t>
            </a:r>
            <a:r>
              <a:rPr lang="ru-RU" dirty="0" smtClean="0"/>
              <a:t> у </a:t>
            </a:r>
            <a:r>
              <a:rPr lang="ru-RU" dirty="0" err="1" smtClean="0"/>
              <a:t>році</a:t>
            </a:r>
            <a:r>
              <a:rPr lang="ru-RU" dirty="0" smtClean="0"/>
              <a:t> , </a:t>
            </a:r>
            <a:r>
              <a:rPr lang="ru-RU" dirty="0" err="1" smtClean="0"/>
              <a:t>поблизу</a:t>
            </a:r>
            <a:r>
              <a:rPr lang="ru-RU" dirty="0" smtClean="0"/>
              <a:t> </a:t>
            </a:r>
            <a:r>
              <a:rPr lang="ru-RU" dirty="0" err="1" smtClean="0"/>
              <a:t>гірські</a:t>
            </a:r>
            <a:r>
              <a:rPr lang="ru-RU" dirty="0" smtClean="0"/>
              <a:t> </a:t>
            </a:r>
            <a:r>
              <a:rPr lang="ru-RU" dirty="0" err="1" smtClean="0"/>
              <a:t>масиви</a:t>
            </a:r>
            <a:r>
              <a:rPr lang="ru-RU" dirty="0" smtClean="0"/>
              <a:t> ( в тому </a:t>
            </a:r>
            <a:r>
              <a:rPr lang="ru-RU" dirty="0" err="1" smtClean="0"/>
              <a:t>числі</a:t>
            </a:r>
            <a:r>
              <a:rPr lang="ru-RU" dirty="0" smtClean="0"/>
              <a:t> </a:t>
            </a:r>
            <a:r>
              <a:rPr lang="ru-RU" dirty="0" err="1" smtClean="0"/>
              <a:t>знаменитий</a:t>
            </a:r>
            <a:r>
              <a:rPr lang="ru-RU" dirty="0" smtClean="0"/>
              <a:t> Великий </a:t>
            </a:r>
            <a:r>
              <a:rPr lang="ru-RU" dirty="0" err="1" smtClean="0"/>
              <a:t>каньйон</a:t>
            </a:r>
            <a:r>
              <a:rPr lang="ru-RU" dirty="0" smtClean="0"/>
              <a:t> ) , </a:t>
            </a:r>
            <a:r>
              <a:rPr lang="ru-RU" dirty="0" err="1" smtClean="0"/>
              <a:t>величезні</a:t>
            </a:r>
            <a:r>
              <a:rPr lang="ru-RU" dirty="0" smtClean="0"/>
              <a:t> </a:t>
            </a:r>
            <a:r>
              <a:rPr lang="ru-RU" dirty="0" err="1" smtClean="0"/>
              <a:t>простори</a:t>
            </a:r>
            <a:r>
              <a:rPr lang="ru-RU" dirty="0" smtClean="0"/>
              <a:t> </a:t>
            </a:r>
            <a:r>
              <a:rPr lang="ru-RU" dirty="0" err="1" smtClean="0"/>
              <a:t>прерій</a:t>
            </a:r>
            <a:r>
              <a:rPr lang="ru-RU" dirty="0" smtClean="0"/>
              <a:t> і </a:t>
            </a:r>
            <a:r>
              <a:rPr lang="ru-RU" dirty="0" err="1" smtClean="0"/>
              <a:t>тихоокеанське</a:t>
            </a:r>
            <a:r>
              <a:rPr lang="ru-RU" dirty="0" smtClean="0"/>
              <a:t> </a:t>
            </a:r>
            <a:r>
              <a:rPr lang="ru-RU" dirty="0" err="1" smtClean="0"/>
              <a:t>узбережжя</a:t>
            </a:r>
            <a:r>
              <a:rPr lang="ru-RU" dirty="0" smtClean="0"/>
              <a:t> . </a:t>
            </a:r>
            <a:r>
              <a:rPr lang="ru-RU" dirty="0" err="1" smtClean="0"/>
              <a:t>Місто</a:t>
            </a:r>
            <a:r>
              <a:rPr lang="ru-RU" dirty="0" smtClean="0"/>
              <a:t> </a:t>
            </a:r>
            <a:r>
              <a:rPr lang="ru-RU" dirty="0" err="1" smtClean="0"/>
              <a:t>під</a:t>
            </a:r>
            <a:r>
              <a:rPr lang="ru-RU" dirty="0" smtClean="0"/>
              <a:t> боком </a:t>
            </a:r>
            <a:r>
              <a:rPr lang="ru-RU" dirty="0" err="1" smtClean="0"/>
              <a:t>міг</a:t>
            </a:r>
            <a:r>
              <a:rPr lang="ru-RU" dirty="0" smtClean="0"/>
              <a:t> </a:t>
            </a:r>
            <a:r>
              <a:rPr lang="ru-RU" dirty="0" err="1" smtClean="0"/>
              <a:t>поставляти</a:t>
            </a:r>
            <a:r>
              <a:rPr lang="ru-RU" dirty="0" smtClean="0"/>
              <a:t> </a:t>
            </a:r>
            <a:r>
              <a:rPr lang="ru-RU" dirty="0" err="1" smtClean="0"/>
              <a:t>будівельні</a:t>
            </a:r>
            <a:r>
              <a:rPr lang="ru-RU" dirty="0" smtClean="0"/>
              <a:t> </a:t>
            </a:r>
            <a:r>
              <a:rPr lang="ru-RU" dirty="0" err="1" smtClean="0"/>
              <a:t>матеріали</a:t>
            </a:r>
            <a:r>
              <a:rPr lang="ru-RU" dirty="0" smtClean="0"/>
              <a:t> і </a:t>
            </a:r>
            <a:r>
              <a:rPr lang="ru-RU" dirty="0" err="1" smtClean="0"/>
              <a:t>робочі</a:t>
            </a:r>
            <a:r>
              <a:rPr lang="ru-RU" dirty="0" smtClean="0"/>
              <a:t> </a:t>
            </a:r>
            <a:r>
              <a:rPr lang="ru-RU" dirty="0" err="1" smtClean="0"/>
              <a:t>ресурси</a:t>
            </a:r>
            <a:r>
              <a:rPr lang="ru-RU" dirty="0" smtClean="0"/>
              <a:t> , а з часом стати центром з </a:t>
            </a:r>
            <a:r>
              <a:rPr lang="ru-RU" dirty="0" err="1" smtClean="0"/>
              <a:t>виробництва</a:t>
            </a:r>
            <a:r>
              <a:rPr lang="ru-RU" dirty="0" smtClean="0"/>
              <a:t> </a:t>
            </a:r>
            <a:r>
              <a:rPr lang="ru-RU" dirty="0" err="1" smtClean="0"/>
              <a:t>кіноустаткування</a:t>
            </a:r>
            <a:r>
              <a:rPr lang="ru-RU" dirty="0" smtClean="0"/>
              <a:t> і </a:t>
            </a:r>
            <a:r>
              <a:rPr lang="ru-RU" dirty="0" err="1" smtClean="0"/>
              <a:t>кіноматеріалів</a:t>
            </a:r>
            <a:r>
              <a:rPr lang="ru-RU" dirty="0" smtClean="0"/>
              <a:t> ( </a:t>
            </a:r>
            <a:r>
              <a:rPr lang="ru-RU" dirty="0" err="1" smtClean="0"/>
              <a:t>що</a:t>
            </a:r>
            <a:r>
              <a:rPr lang="ru-RU" dirty="0" smtClean="0"/>
              <a:t> і </a:t>
            </a:r>
            <a:r>
              <a:rPr lang="ru-RU" dirty="0" err="1" smtClean="0"/>
              <a:t>відбулося</a:t>
            </a:r>
            <a:r>
              <a:rPr lang="ru-RU" dirty="0" smtClean="0"/>
              <a:t> в </a:t>
            </a:r>
            <a:r>
              <a:rPr lang="ru-RU" dirty="0" err="1" smtClean="0"/>
              <a:t>подальшому</a:t>
            </a:r>
            <a:r>
              <a:rPr lang="ru-RU" dirty="0" smtClean="0"/>
              <a:t>) .</a:t>
            </a:r>
          </a:p>
          <a:p>
            <a:r>
              <a:rPr lang="ru-RU" dirty="0" err="1" smtClean="0"/>
              <a:t>Землі</a:t>
            </a:r>
            <a:r>
              <a:rPr lang="ru-RU" dirty="0" smtClean="0"/>
              <a:t> </a:t>
            </a:r>
            <a:r>
              <a:rPr lang="ru-RU" dirty="0" err="1" smtClean="0"/>
              <a:t>під</a:t>
            </a:r>
            <a:r>
              <a:rPr lang="ru-RU" dirty="0" smtClean="0"/>
              <a:t> </a:t>
            </a:r>
            <a:r>
              <a:rPr lang="ru-RU" dirty="0" err="1" smtClean="0"/>
              <a:t>забудову</a:t>
            </a:r>
            <a:r>
              <a:rPr lang="ru-RU" dirty="0" smtClean="0"/>
              <a:t> </a:t>
            </a:r>
            <a:r>
              <a:rPr lang="ru-RU" dirty="0" err="1" smtClean="0"/>
              <a:t>діставалися</a:t>
            </a:r>
            <a:r>
              <a:rPr lang="ru-RU" dirty="0" smtClean="0"/>
              <a:t> практично задарма , і в </a:t>
            </a:r>
            <a:r>
              <a:rPr lang="ru-RU" dirty="0" err="1" smtClean="0"/>
              <a:t>Голлівуді</a:t>
            </a:r>
            <a:r>
              <a:rPr lang="ru-RU" dirty="0" smtClean="0"/>
              <a:t> </a:t>
            </a:r>
            <a:r>
              <a:rPr lang="ru-RU" dirty="0" err="1" smtClean="0"/>
              <a:t>почався</a:t>
            </a:r>
            <a:r>
              <a:rPr lang="ru-RU" dirty="0" smtClean="0"/>
              <a:t> </a:t>
            </a:r>
            <a:r>
              <a:rPr lang="ru-RU" dirty="0" err="1" smtClean="0"/>
              <a:t>небачений</a:t>
            </a:r>
            <a:r>
              <a:rPr lang="ru-RU" dirty="0" smtClean="0"/>
              <a:t> </a:t>
            </a:r>
            <a:r>
              <a:rPr lang="ru-RU" dirty="0" err="1" smtClean="0"/>
              <a:t>будівельний</a:t>
            </a:r>
            <a:r>
              <a:rPr lang="ru-RU" dirty="0" smtClean="0"/>
              <a:t> бум.</a:t>
            </a:r>
            <a:endParaRPr lang="ru-RU" dirty="0"/>
          </a:p>
        </p:txBody>
      </p:sp>
    </p:spTree>
    <p:extLst>
      <p:ext uri="{BB962C8B-B14F-4D97-AF65-F5344CB8AC3E}">
        <p14:creationId xmlns:p14="http://schemas.microsoft.com/office/powerpoint/2010/main" val="286473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531" y="-619125"/>
            <a:ext cx="8229600" cy="1600200"/>
          </a:xfrm>
        </p:spPr>
        <p:txBody>
          <a:bodyPr/>
          <a:lstStyle/>
          <a:p>
            <a:r>
              <a:rPr lang="ru-RU" dirty="0" err="1" smtClean="0"/>
              <a:t>Відомі</a:t>
            </a:r>
            <a:r>
              <a:rPr lang="ru-RU" dirty="0" smtClean="0"/>
              <a:t> </a:t>
            </a:r>
            <a:r>
              <a:rPr lang="ru-RU" dirty="0" err="1"/>
              <a:t>кіностудії</a:t>
            </a:r>
            <a:endParaRPr lang="ru-RU" dirty="0"/>
          </a:p>
        </p:txBody>
      </p:sp>
      <p:sp>
        <p:nvSpPr>
          <p:cNvPr id="3" name="Прямоугольник 2"/>
          <p:cNvSpPr/>
          <p:nvPr/>
        </p:nvSpPr>
        <p:spPr>
          <a:xfrm>
            <a:off x="13828" y="5934670"/>
            <a:ext cx="4572000" cy="923330"/>
          </a:xfrm>
          <a:prstGeom prst="rect">
            <a:avLst/>
          </a:prstGeom>
        </p:spPr>
        <p:txBody>
          <a:bodyPr>
            <a:spAutoFit/>
          </a:bodyPr>
          <a:lstStyle/>
          <a:p>
            <a:r>
              <a:rPr lang="ru-RU" dirty="0" smtClean="0"/>
              <a:t>У 1912 «</a:t>
            </a:r>
            <a:r>
              <a:rPr lang="ru-RU" dirty="0" err="1" smtClean="0"/>
              <a:t>Парамаунт</a:t>
            </a:r>
            <a:r>
              <a:rPr lang="ru-RU" dirty="0" smtClean="0"/>
              <a:t>» (</a:t>
            </a:r>
            <a:r>
              <a:rPr lang="ru-RU" dirty="0" err="1" smtClean="0"/>
              <a:t>назва</a:t>
            </a:r>
            <a:r>
              <a:rPr lang="ru-RU" dirty="0" smtClean="0"/>
              <a:t> з 1927). </a:t>
            </a:r>
          </a:p>
          <a:p>
            <a:r>
              <a:rPr lang="ru-RU" dirty="0" smtClean="0"/>
              <a:t>У 1924 «Метро - Голден - Майер». </a:t>
            </a:r>
          </a:p>
          <a:p>
            <a:r>
              <a:rPr lang="ru-RU" dirty="0" smtClean="0"/>
              <a:t>У 1925 «Уорнер </a:t>
            </a:r>
            <a:r>
              <a:rPr lang="ru-RU" dirty="0" err="1" smtClean="0"/>
              <a:t>бразерс</a:t>
            </a:r>
            <a:r>
              <a:rPr lang="ru-RU" dirty="0" smtClean="0"/>
              <a:t>».</a:t>
            </a:r>
            <a:endParaRPr lang="ru-RU" dirty="0"/>
          </a:p>
        </p:txBody>
      </p:sp>
      <p:pic>
        <p:nvPicPr>
          <p:cNvPr id="4" name="Picture 4" descr="c-paramou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81075"/>
            <a:ext cx="4286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250px-M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009900"/>
            <a:ext cx="41767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200px-WB-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1052513"/>
            <a:ext cx="3635375"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88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75456"/>
            <a:ext cx="8229600" cy="1600200"/>
          </a:xfrm>
        </p:spPr>
        <p:txBody>
          <a:bodyPr/>
          <a:lstStyle/>
          <a:p>
            <a:r>
              <a:rPr lang="uk-UA" dirty="0" err="1" smtClean="0"/>
              <a:t>Боллівуд</a:t>
            </a:r>
            <a:endParaRPr lang="ru-RU" dirty="0"/>
          </a:p>
        </p:txBody>
      </p:sp>
      <p:sp>
        <p:nvSpPr>
          <p:cNvPr id="3" name="Прямоугольник 2"/>
          <p:cNvSpPr/>
          <p:nvPr/>
        </p:nvSpPr>
        <p:spPr>
          <a:xfrm>
            <a:off x="32502" y="843677"/>
            <a:ext cx="6462464" cy="2031325"/>
          </a:xfrm>
          <a:prstGeom prst="rect">
            <a:avLst/>
          </a:prstGeom>
        </p:spPr>
        <p:txBody>
          <a:bodyPr wrap="square">
            <a:spAutoFit/>
          </a:bodyPr>
          <a:lstStyle/>
          <a:p>
            <a:pPr marL="80963" indent="539750"/>
            <a:r>
              <a:rPr lang="uk-UA" dirty="0" err="1"/>
              <a:t>Боллівуд</a:t>
            </a:r>
            <a:r>
              <a:rPr lang="uk-UA" dirty="0"/>
              <a:t> - це синонім кіноіндустрії індійського міста Мумбаї (колишня Бомбей), названої так за аналогією з Голлівудом (</a:t>
            </a:r>
            <a:r>
              <a:rPr lang="uk-UA" dirty="0" err="1"/>
              <a:t>Hollywood</a:t>
            </a:r>
            <a:r>
              <a:rPr lang="uk-UA" dirty="0"/>
              <a:t>) в Каліфорнії (США).</a:t>
            </a:r>
          </a:p>
          <a:p>
            <a:pPr marL="80963" indent="539750"/>
            <a:r>
              <a:rPr lang="uk-UA" dirty="0"/>
              <a:t>Кіно Індії знімається не тільки в </a:t>
            </a:r>
            <a:r>
              <a:rPr lang="uk-UA" dirty="0" err="1"/>
              <a:t>Боллівуді</a:t>
            </a:r>
            <a:r>
              <a:rPr lang="uk-UA" dirty="0"/>
              <a:t>. </a:t>
            </a:r>
            <a:r>
              <a:rPr lang="uk-UA" dirty="0" err="1"/>
              <a:t>Боллівуд</a:t>
            </a:r>
            <a:r>
              <a:rPr lang="uk-UA" dirty="0"/>
              <a:t> - це фільми, переважно зняті на </a:t>
            </a:r>
            <a:r>
              <a:rPr lang="uk-UA" dirty="0" err="1"/>
              <a:t>хінді</a:t>
            </a:r>
            <a:r>
              <a:rPr lang="uk-UA" dirty="0"/>
              <a:t>. На півдні країни діють </a:t>
            </a:r>
            <a:r>
              <a:rPr lang="uk-UA" dirty="0" err="1"/>
              <a:t>Толлівуд</a:t>
            </a:r>
            <a:r>
              <a:rPr lang="uk-UA" dirty="0"/>
              <a:t> (фільми на </a:t>
            </a:r>
            <a:r>
              <a:rPr lang="uk-UA" dirty="0" err="1"/>
              <a:t>телугу</a:t>
            </a:r>
            <a:r>
              <a:rPr lang="uk-UA" dirty="0"/>
              <a:t>) і </a:t>
            </a:r>
            <a:r>
              <a:rPr lang="uk-UA" dirty="0" err="1"/>
              <a:t>Коллівуд</a:t>
            </a:r>
            <a:r>
              <a:rPr lang="uk-UA" dirty="0"/>
              <a:t> (фільми на тамільською мовою) </a:t>
            </a:r>
          </a:p>
        </p:txBody>
      </p:sp>
      <p:pic>
        <p:nvPicPr>
          <p:cNvPr id="4" name="Picture 9" descr="88808302_bollyw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2875002"/>
            <a:ext cx="7035800" cy="401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6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55</TotalTime>
  <Words>1365</Words>
  <Application>Microsoft Office PowerPoint</Application>
  <PresentationFormat>Экран (4:3)</PresentationFormat>
  <Paragraphs>47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Исполнительная</vt:lpstr>
      <vt:lpstr>Кіноіндустрія</vt:lpstr>
      <vt:lpstr>Презентация PowerPoint</vt:lpstr>
      <vt:lpstr>Кінемато́граф</vt:lpstr>
      <vt:lpstr>Презентация PowerPoint</vt:lpstr>
      <vt:lpstr>HOLLYWOOD</vt:lpstr>
      <vt:lpstr>Презентация PowerPoint</vt:lpstr>
      <vt:lpstr>Презентация PowerPoint</vt:lpstr>
      <vt:lpstr>Відомі кіностудії</vt:lpstr>
      <vt:lpstr>Боллівуд</vt:lpstr>
      <vt:lpstr>Боллівуд</vt:lpstr>
      <vt:lpstr>Презентация PowerPoint</vt:lpstr>
      <vt:lpstr>Презентация PowerPoint</vt:lpstr>
      <vt:lpstr>Презентация PowerPoint</vt:lpstr>
      <vt:lpstr>Презентация PowerPoint</vt:lpstr>
      <vt:lpstr>Тенденції сучасного кіно </vt:lpstr>
      <vt:lpstr>Тенденції сучасного кіно </vt:lpstr>
      <vt:lpstr>Тенденції сучасного кіно </vt:lpstr>
      <vt:lpstr>Що очікує сучасну кіноіндустрію? </vt:lpstr>
      <vt:lpstr>Що очікує сучасну кіноіндустрію? </vt:lpstr>
      <vt:lpstr>Що очікує сучасну кіноіндустрію? </vt:lpstr>
      <vt:lpstr>Висновок</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6</cp:revision>
  <dcterms:created xsi:type="dcterms:W3CDTF">2014-01-23T17:56:40Z</dcterms:created>
  <dcterms:modified xsi:type="dcterms:W3CDTF">2014-01-23T18:51:55Z</dcterms:modified>
</cp:coreProperties>
</file>