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EAA02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32DEB-816D-42AA-B070-A2A36E1BAA93}" type="doc">
      <dgm:prSet loTypeId="urn:microsoft.com/office/officeart/2005/8/layout/hierarchy6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AA85BD-EDAA-4DE7-B5A5-27B952589776}">
      <dgm:prSet phldrT="[Текст]" custT="1"/>
      <dgm:spPr>
        <a:gradFill flip="none" rotWithShape="1">
          <a:gsLst>
            <a:gs pos="0">
              <a:srgbClr val="FFFF00"/>
            </a:gs>
            <a:gs pos="31000">
              <a:srgbClr val="CC9900"/>
            </a:gs>
            <a:gs pos="13000">
              <a:srgbClr val="FFC000"/>
            </a:gs>
            <a:gs pos="60000">
              <a:srgbClr val="FF0300"/>
            </a:gs>
            <a:gs pos="78000">
              <a:srgbClr val="4D0808"/>
            </a:gs>
          </a:gsLst>
          <a:lin ang="5400000" scaled="0"/>
          <a:tileRect l="-100000" b="-100000"/>
        </a:gradFill>
        <a:ln w="38100"/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8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Ринок капіталів</a:t>
          </a:r>
          <a:endParaRPr lang="ru-RU" sz="28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gm:t>
    </dgm:pt>
    <dgm:pt modelId="{F1615B4B-E509-42B2-BF6A-AB1F88798CBE}" type="parTrans" cxnId="{100373FC-1C78-40F1-AFBD-A5F447377812}">
      <dgm:prSet/>
      <dgm:spPr/>
      <dgm:t>
        <a:bodyPr/>
        <a:lstStyle/>
        <a:p>
          <a:endParaRPr lang="ru-RU"/>
        </a:p>
      </dgm:t>
    </dgm:pt>
    <dgm:pt modelId="{D0B39A24-C781-4D49-83EB-91A14BC29C26}" type="sibTrans" cxnId="{100373FC-1C78-40F1-AFBD-A5F447377812}">
      <dgm:prSet/>
      <dgm:spPr/>
      <dgm:t>
        <a:bodyPr/>
        <a:lstStyle/>
        <a:p>
          <a:endParaRPr lang="ru-RU"/>
        </a:p>
      </dgm:t>
    </dgm:pt>
    <dgm:pt modelId="{D04BF297-3C9D-4A12-878F-B8962EFC2BA9}">
      <dgm:prSet phldrT="[Текст]" custT="1"/>
      <dgm:spPr>
        <a:gradFill rotWithShape="0">
          <a:gsLst>
            <a:gs pos="83000">
              <a:srgbClr val="FF6C00"/>
            </a:gs>
            <a:gs pos="0">
              <a:srgbClr val="FFFF00"/>
            </a:gs>
            <a:gs pos="100000">
              <a:schemeClr val="accent6">
                <a:lumMod val="75000"/>
              </a:schemeClr>
            </a:gs>
          </a:gsLst>
        </a:gradFill>
      </dgm:spPr>
      <dgm:t>
        <a:bodyPr/>
        <a:lstStyle/>
        <a:p>
          <a:r>
            <a:rPr lang="uk-UA" sz="3200" dirty="0" smtClean="0"/>
            <a:t>Вторинний</a:t>
          </a:r>
          <a:endParaRPr lang="ru-RU" sz="3200" dirty="0"/>
        </a:p>
      </dgm:t>
    </dgm:pt>
    <dgm:pt modelId="{04A386F2-FA58-4AC1-8071-B2F7BECFF1B7}" type="parTrans" cxnId="{E2794F8C-5514-4951-B96C-1A39E76179EA}">
      <dgm:prSet/>
      <dgm:spPr/>
      <dgm:t>
        <a:bodyPr/>
        <a:lstStyle/>
        <a:p>
          <a:endParaRPr lang="ru-RU"/>
        </a:p>
      </dgm:t>
    </dgm:pt>
    <dgm:pt modelId="{BECAAC8A-D7BF-495B-A248-3454B8B20FFF}" type="sibTrans" cxnId="{E2794F8C-5514-4951-B96C-1A39E76179EA}">
      <dgm:prSet/>
      <dgm:spPr/>
      <dgm:t>
        <a:bodyPr/>
        <a:lstStyle/>
        <a:p>
          <a:endParaRPr lang="ru-RU"/>
        </a:p>
      </dgm:t>
    </dgm:pt>
    <dgm:pt modelId="{DBF4A9B6-0058-4E70-8074-043F2EF96D82}">
      <dgm:prSet phldrT="[Текст]" custT="1"/>
      <dgm:spPr>
        <a:gradFill flip="none" rotWithShape="0">
          <a:gsLst>
            <a:gs pos="0">
              <a:srgbClr val="FFFF00"/>
            </a:gs>
            <a:gs pos="85015">
              <a:srgbClr val="ED8807"/>
            </a:gs>
            <a:gs pos="55000">
              <a:srgbClr val="FFC000"/>
            </a:gs>
            <a:gs pos="100000">
              <a:schemeClr val="accent6">
                <a:lumMod val="75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ru-RU" sz="1600" b="1" i="1" dirty="0" err="1" smtClean="0">
              <a:solidFill>
                <a:schemeClr val="tx1"/>
              </a:solidFill>
            </a:rPr>
            <a:t>Біржовий</a:t>
          </a:r>
          <a:r>
            <a:rPr lang="ru-RU" sz="1600" b="1" i="1" dirty="0" smtClean="0">
              <a:solidFill>
                <a:schemeClr val="tx1"/>
              </a:solidFill>
            </a:rPr>
            <a:t> </a:t>
          </a:r>
          <a:r>
            <a:rPr lang="ru-RU" sz="1600" b="1" i="1" dirty="0" err="1" smtClean="0">
              <a:solidFill>
                <a:schemeClr val="tx1"/>
              </a:solidFill>
            </a:rPr>
            <a:t>ринок</a:t>
          </a:r>
          <a:r>
            <a:rPr lang="ru-RU" sz="1600" b="1" i="1" dirty="0" smtClean="0">
              <a:solidFill>
                <a:schemeClr val="tx1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представлений фондовою </a:t>
          </a:r>
          <a:r>
            <a:rPr lang="ru-RU" sz="1600" dirty="0" err="1" smtClean="0">
              <a:solidFill>
                <a:schemeClr val="tx1"/>
              </a:solidFill>
            </a:rPr>
            <a:t>біржею</a:t>
          </a:r>
          <a:r>
            <a:rPr lang="ru-RU" sz="1600" dirty="0" smtClean="0">
              <a:solidFill>
                <a:schemeClr val="tx1"/>
              </a:solidFill>
            </a:rPr>
            <a:t> як </a:t>
          </a:r>
          <a:r>
            <a:rPr lang="ru-RU" sz="1600" dirty="0" err="1" smtClean="0">
              <a:solidFill>
                <a:schemeClr val="tx1"/>
              </a:solidFill>
            </a:rPr>
            <a:t>особливим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інституційно-організованим</a:t>
          </a:r>
          <a:r>
            <a:rPr lang="ru-RU" sz="1600" dirty="0" smtClean="0">
              <a:solidFill>
                <a:schemeClr val="tx1"/>
              </a:solidFill>
            </a:rPr>
            <a:t> ринком. На </a:t>
          </a:r>
          <a:r>
            <a:rPr lang="ru-RU" sz="1600" dirty="0" err="1" smtClean="0">
              <a:solidFill>
                <a:schemeClr val="tx1"/>
              </a:solidFill>
            </a:rPr>
            <a:t>ньому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обертаються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цінні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папери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найвищого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ґатунку</a:t>
          </a:r>
          <a:r>
            <a:rPr lang="ru-RU" sz="1600" dirty="0" smtClean="0">
              <a:solidFill>
                <a:schemeClr val="tx1"/>
              </a:solidFill>
            </a:rPr>
            <a:t> і </a:t>
          </a:r>
          <a:r>
            <a:rPr lang="ru-RU" sz="1600" dirty="0" err="1" smtClean="0">
              <a:solidFill>
                <a:schemeClr val="tx1"/>
              </a:solidFill>
            </a:rPr>
            <a:t>виконуються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операції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професійними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учасниками</a:t>
          </a:r>
          <a:r>
            <a:rPr lang="ru-RU" sz="1600" dirty="0" smtClean="0">
              <a:solidFill>
                <a:schemeClr val="tx1"/>
              </a:solidFill>
            </a:rPr>
            <a:t>. </a:t>
          </a:r>
          <a:endParaRPr lang="ru-RU" sz="1600" dirty="0">
            <a:solidFill>
              <a:schemeClr val="tx1"/>
            </a:solidFill>
          </a:endParaRPr>
        </a:p>
      </dgm:t>
    </dgm:pt>
    <dgm:pt modelId="{6B8AC07C-2E1E-4FBB-8FE4-B4198CACE612}" type="parTrans" cxnId="{A0E70CFD-5D92-4C81-B379-1FA6ED58FFED}">
      <dgm:prSet/>
      <dgm:spPr/>
      <dgm:t>
        <a:bodyPr/>
        <a:lstStyle/>
        <a:p>
          <a:endParaRPr lang="ru-RU"/>
        </a:p>
      </dgm:t>
    </dgm:pt>
    <dgm:pt modelId="{8C97461D-3025-4DCE-B15C-06B0CB6A9668}" type="sibTrans" cxnId="{A0E70CFD-5D92-4C81-B379-1FA6ED58FFED}">
      <dgm:prSet/>
      <dgm:spPr/>
      <dgm:t>
        <a:bodyPr/>
        <a:lstStyle/>
        <a:p>
          <a:endParaRPr lang="ru-RU"/>
        </a:p>
      </dgm:t>
    </dgm:pt>
    <dgm:pt modelId="{699633E3-5A2B-4BE8-A942-CB9F93089C76}">
      <dgm:prSet phldrT="[Текст]" custT="1"/>
      <dgm:spPr>
        <a:gradFill rotWithShape="0">
          <a:gsLst>
            <a:gs pos="0">
              <a:srgbClr val="FFFF00"/>
            </a:gs>
            <a:gs pos="53000">
              <a:srgbClr val="FFC000"/>
            </a:gs>
            <a:gs pos="100000">
              <a:schemeClr val="accent6">
                <a:lumMod val="75000"/>
              </a:schemeClr>
            </a:gs>
          </a:gsLst>
        </a:gradFill>
      </dgm:spPr>
      <dgm:t>
        <a:bodyPr/>
        <a:lstStyle/>
        <a:p>
          <a:r>
            <a:rPr lang="ru-RU" sz="1600" b="1" i="1" dirty="0" smtClean="0">
              <a:solidFill>
                <a:schemeClr val="tx1"/>
              </a:solidFill>
            </a:rPr>
            <a:t>На </a:t>
          </a:r>
          <a:r>
            <a:rPr lang="ru-RU" sz="1600" b="1" i="1" dirty="0" err="1" smtClean="0">
              <a:solidFill>
                <a:schemeClr val="tx1"/>
              </a:solidFill>
            </a:rPr>
            <a:t>позабіржовому</a:t>
          </a:r>
          <a:r>
            <a:rPr lang="ru-RU" sz="1600" b="1" i="1" dirty="0" smtClean="0">
              <a:solidFill>
                <a:schemeClr val="tx1"/>
              </a:solidFill>
            </a:rPr>
            <a:t> ринку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здійснюються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операції</a:t>
          </a:r>
          <a:r>
            <a:rPr lang="ru-RU" sz="1600" dirty="0" smtClean="0">
              <a:solidFill>
                <a:schemeClr val="tx1"/>
              </a:solidFill>
            </a:rPr>
            <a:t> з </a:t>
          </a:r>
          <a:r>
            <a:rPr lang="ru-RU" sz="1600" dirty="0" err="1" smtClean="0">
              <a:solidFill>
                <a:schemeClr val="tx1"/>
              </a:solidFill>
            </a:rPr>
            <a:t>цінними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паперами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позабіржової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торгівлі</a:t>
          </a:r>
          <a:r>
            <a:rPr lang="ru-RU" sz="1600" dirty="0" smtClean="0">
              <a:solidFill>
                <a:schemeClr val="tx1"/>
              </a:solidFill>
            </a:rPr>
            <a:t>. У </a:t>
          </a:r>
          <a:r>
            <a:rPr lang="ru-RU" sz="1600" dirty="0" err="1" smtClean="0">
              <a:solidFill>
                <a:schemeClr val="tx1"/>
              </a:solidFill>
            </a:rPr>
            <a:t>цьому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разі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об'єктом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купівлі</a:t>
          </a:r>
          <a:r>
            <a:rPr lang="ru-RU" sz="1600" dirty="0" smtClean="0">
              <a:solidFill>
                <a:schemeClr val="tx1"/>
              </a:solidFill>
            </a:rPr>
            <a:t>-продажу </a:t>
          </a:r>
          <a:r>
            <a:rPr lang="ru-RU" sz="1600" dirty="0" err="1" smtClean="0">
              <a:solidFill>
                <a:schemeClr val="tx1"/>
              </a:solidFill>
            </a:rPr>
            <a:t>стають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цінні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папери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які</a:t>
          </a:r>
          <a:r>
            <a:rPr lang="ru-RU" sz="1600" dirty="0" smtClean="0">
              <a:solidFill>
                <a:schemeClr val="tx1"/>
              </a:solidFill>
            </a:rPr>
            <a:t> з будь-</a:t>
          </a:r>
          <a:r>
            <a:rPr lang="ru-RU" sz="1600" dirty="0" err="1" smtClean="0">
              <a:solidFill>
                <a:schemeClr val="tx1"/>
              </a:solidFill>
            </a:rPr>
            <a:t>яких</a:t>
          </a:r>
          <a:r>
            <a:rPr lang="ru-RU" sz="1600" dirty="0" smtClean="0">
              <a:solidFill>
                <a:schemeClr val="tx1"/>
              </a:solidFill>
            </a:rPr>
            <a:t> причин не </a:t>
          </a:r>
          <a:r>
            <a:rPr lang="ru-RU" sz="1600" dirty="0" err="1" smtClean="0">
              <a:solidFill>
                <a:schemeClr val="tx1"/>
              </a:solidFill>
            </a:rPr>
            <a:t>включені</a:t>
          </a:r>
          <a:r>
            <a:rPr lang="ru-RU" sz="1600" dirty="0" smtClean="0">
              <a:solidFill>
                <a:schemeClr val="tx1"/>
              </a:solidFill>
            </a:rPr>
            <a:t> до </a:t>
          </a:r>
          <a:r>
            <a:rPr lang="ru-RU" sz="1600" dirty="0" err="1" smtClean="0">
              <a:solidFill>
                <a:schemeClr val="tx1"/>
              </a:solidFill>
            </a:rPr>
            <a:t>котирувальних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листів</a:t>
          </a:r>
          <a:r>
            <a:rPr lang="ru-RU" sz="1600" dirty="0" smtClean="0">
              <a:solidFill>
                <a:schemeClr val="tx1"/>
              </a:solidFill>
            </a:rPr>
            <a:t> на </a:t>
          </a:r>
          <a:r>
            <a:rPr lang="ru-RU" sz="1600" dirty="0" err="1" smtClean="0">
              <a:solidFill>
                <a:schemeClr val="tx1"/>
              </a:solidFill>
            </a:rPr>
            <a:t>біржі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FD355DB8-63F3-45EE-9EED-0649773BD74D}" type="parTrans" cxnId="{9C808565-6BDF-41EE-8B4F-04AA6A761827}">
      <dgm:prSet/>
      <dgm:spPr/>
      <dgm:t>
        <a:bodyPr/>
        <a:lstStyle/>
        <a:p>
          <a:endParaRPr lang="ru-RU"/>
        </a:p>
      </dgm:t>
    </dgm:pt>
    <dgm:pt modelId="{21AD0A2D-8FA2-40E7-8DCD-26B5042AFEA5}" type="sibTrans" cxnId="{9C808565-6BDF-41EE-8B4F-04AA6A761827}">
      <dgm:prSet/>
      <dgm:spPr/>
      <dgm:t>
        <a:bodyPr/>
        <a:lstStyle/>
        <a:p>
          <a:endParaRPr lang="ru-RU"/>
        </a:p>
      </dgm:t>
    </dgm:pt>
    <dgm:pt modelId="{E5EFC448-F6FC-4EBD-AE5E-B6215863DE21}">
      <dgm:prSet phldrT="[Текст]" custT="1"/>
      <dgm:spPr>
        <a:gradFill rotWithShape="0">
          <a:gsLst>
            <a:gs pos="73000">
              <a:srgbClr val="EC8507"/>
            </a:gs>
            <a:gs pos="0">
              <a:srgbClr val="FFFF00"/>
            </a:gs>
            <a:gs pos="41000">
              <a:srgbClr val="FFC000"/>
            </a:gs>
            <a:gs pos="97000">
              <a:schemeClr val="accent6">
                <a:lumMod val="75000"/>
              </a:schemeClr>
            </a:gs>
          </a:gsLst>
        </a:gradFill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3200" dirty="0" smtClean="0"/>
            <a:t>Первинний</a:t>
          </a:r>
          <a:endParaRPr lang="ru-RU" sz="3200" dirty="0"/>
        </a:p>
      </dgm:t>
    </dgm:pt>
    <dgm:pt modelId="{22E34F5F-389D-4A32-BF8B-FAF5F21EA72B}" type="parTrans" cxnId="{821C4CE5-CB45-40C5-9EFD-37B35B722FF3}">
      <dgm:prSet/>
      <dgm:spPr/>
      <dgm:t>
        <a:bodyPr/>
        <a:lstStyle/>
        <a:p>
          <a:endParaRPr lang="ru-RU"/>
        </a:p>
      </dgm:t>
    </dgm:pt>
    <dgm:pt modelId="{8C9E892B-BA52-42F2-B294-7CC3FC310BEB}" type="sibTrans" cxnId="{821C4CE5-CB45-40C5-9EFD-37B35B722FF3}">
      <dgm:prSet/>
      <dgm:spPr/>
      <dgm:t>
        <a:bodyPr/>
        <a:lstStyle/>
        <a:p>
          <a:endParaRPr lang="ru-RU"/>
        </a:p>
      </dgm:t>
    </dgm:pt>
    <dgm:pt modelId="{04EDDC0D-59AF-40B6-B5BD-D9345CCECDCB}">
      <dgm:prSet phldrT="[Текст]" custT="1"/>
      <dgm:spPr>
        <a:gradFill rotWithShape="0">
          <a:gsLst>
            <a:gs pos="0">
              <a:srgbClr val="FFFF00"/>
            </a:gs>
            <a:gs pos="68000">
              <a:srgbClr val="FFC000"/>
            </a:gs>
            <a:gs pos="100000">
              <a:schemeClr val="accent6">
                <a:lumMod val="75000"/>
              </a:schemeClr>
            </a:gs>
          </a:gsLst>
        </a:gradFill>
      </dgm:spPr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Виникає</a:t>
          </a:r>
          <a:r>
            <a:rPr lang="ru-RU" sz="1800" dirty="0" smtClean="0">
              <a:solidFill>
                <a:schemeClr val="tx1"/>
              </a:solidFill>
            </a:rPr>
            <a:t> при </a:t>
          </a:r>
          <a:r>
            <a:rPr lang="ru-RU" sz="1800" dirty="0" err="1" smtClean="0">
              <a:solidFill>
                <a:schemeClr val="tx1"/>
              </a:solidFill>
            </a:rPr>
            <a:t>емісії</a:t>
          </a:r>
          <a:r>
            <a:rPr lang="ru-RU" sz="1800" dirty="0" smtClean="0">
              <a:solidFill>
                <a:schemeClr val="tx1"/>
              </a:solidFill>
            </a:rPr>
            <a:t> та </a:t>
          </a:r>
          <a:r>
            <a:rPr lang="ru-RU" sz="1800" dirty="0" err="1" smtClean="0">
              <a:solidFill>
                <a:schemeClr val="tx1"/>
              </a:solidFill>
            </a:rPr>
            <a:t>первинному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розміщенні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цінних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паперів</a:t>
          </a:r>
          <a:r>
            <a:rPr lang="ru-RU" sz="1800" dirty="0" smtClean="0">
              <a:solidFill>
                <a:schemeClr val="tx1"/>
              </a:solidFill>
            </a:rPr>
            <a:t>, на </a:t>
          </a:r>
          <a:r>
            <a:rPr lang="ru-RU" sz="1800" dirty="0" err="1" smtClean="0">
              <a:solidFill>
                <a:schemeClr val="tx1"/>
              </a:solidFill>
            </a:rPr>
            <a:t>якому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мобілізуються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фінансові</a:t>
          </a:r>
          <a:r>
            <a:rPr lang="ru-RU" sz="1800" dirty="0" smtClean="0">
              <a:solidFill>
                <a:schemeClr val="tx1"/>
              </a:solidFill>
            </a:rPr>
            <a:t> </a:t>
          </a:r>
          <a:r>
            <a:rPr lang="ru-RU" sz="1800" dirty="0" err="1" smtClean="0">
              <a:solidFill>
                <a:schemeClr val="tx1"/>
              </a:solidFill>
            </a:rPr>
            <a:t>ресурси</a:t>
          </a:r>
          <a:r>
            <a:rPr lang="ru-RU" sz="1800" dirty="0" smtClean="0">
              <a:solidFill>
                <a:schemeClr val="tx1"/>
              </a:solidFill>
            </a:rPr>
            <a:t>. </a:t>
          </a:r>
          <a:endParaRPr lang="ru-RU" sz="1800" dirty="0">
            <a:solidFill>
              <a:schemeClr val="tx1"/>
            </a:solidFill>
          </a:endParaRPr>
        </a:p>
      </dgm:t>
    </dgm:pt>
    <dgm:pt modelId="{D7380526-3FBD-449F-A55F-3D54F8FCC782}" type="parTrans" cxnId="{25630598-498E-42C9-9B4E-17E77F77CBA8}">
      <dgm:prSet/>
      <dgm:spPr/>
      <dgm:t>
        <a:bodyPr/>
        <a:lstStyle/>
        <a:p>
          <a:endParaRPr lang="ru-RU"/>
        </a:p>
      </dgm:t>
    </dgm:pt>
    <dgm:pt modelId="{87101ED7-E4B8-4DD1-8A3F-401A09A70A34}" type="sibTrans" cxnId="{25630598-498E-42C9-9B4E-17E77F77CBA8}">
      <dgm:prSet/>
      <dgm:spPr/>
      <dgm:t>
        <a:bodyPr/>
        <a:lstStyle/>
        <a:p>
          <a:endParaRPr lang="ru-RU"/>
        </a:p>
      </dgm:t>
    </dgm:pt>
    <dgm:pt modelId="{B03B8BD1-2C8F-497D-9B64-05821B56CCF8}" type="pres">
      <dgm:prSet presAssocID="{B1832DEB-816D-42AA-B070-A2A36E1BAA9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58FAFF7-C6B8-4AA9-89D3-AEE4B4CC01D4}" type="pres">
      <dgm:prSet presAssocID="{B1832DEB-816D-42AA-B070-A2A36E1BAA93}" presName="hierFlow" presStyleCnt="0"/>
      <dgm:spPr/>
      <dgm:t>
        <a:bodyPr/>
        <a:lstStyle/>
        <a:p>
          <a:endParaRPr lang="uk-UA"/>
        </a:p>
      </dgm:t>
    </dgm:pt>
    <dgm:pt modelId="{A5297115-9E89-4861-9CD8-12974BC2C38A}" type="pres">
      <dgm:prSet presAssocID="{B1832DEB-816D-42AA-B070-A2A36E1BAA93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52D48011-AA0F-459B-A058-2B4A70016D93}" type="pres">
      <dgm:prSet presAssocID="{31AA85BD-EDAA-4DE7-B5A5-27B952589776}" presName="Name14" presStyleCnt="0"/>
      <dgm:spPr/>
      <dgm:t>
        <a:bodyPr/>
        <a:lstStyle/>
        <a:p>
          <a:endParaRPr lang="uk-UA"/>
        </a:p>
      </dgm:t>
    </dgm:pt>
    <dgm:pt modelId="{16660820-8EC1-42A5-BC92-2BAD74D0EF56}" type="pres">
      <dgm:prSet presAssocID="{31AA85BD-EDAA-4DE7-B5A5-27B952589776}" presName="level1Shape" presStyleLbl="node0" presStyleIdx="0" presStyleCnt="1" custScaleX="228288" custLinFactNeighborX="63344" custLinFactNeighborY="-20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EF20538-6537-4EAE-B93E-6336085FBD50}" type="pres">
      <dgm:prSet presAssocID="{31AA85BD-EDAA-4DE7-B5A5-27B952589776}" presName="hierChild2" presStyleCnt="0"/>
      <dgm:spPr/>
      <dgm:t>
        <a:bodyPr/>
        <a:lstStyle/>
        <a:p>
          <a:endParaRPr lang="uk-UA"/>
        </a:p>
      </dgm:t>
    </dgm:pt>
    <dgm:pt modelId="{EDCD01FF-AE50-4C9B-94AD-02E472628711}" type="pres">
      <dgm:prSet presAssocID="{22E34F5F-389D-4A32-BF8B-FAF5F21EA72B}" presName="Name19" presStyleLbl="parChTrans1D2" presStyleIdx="0" presStyleCnt="2"/>
      <dgm:spPr/>
      <dgm:t>
        <a:bodyPr/>
        <a:lstStyle/>
        <a:p>
          <a:endParaRPr lang="uk-UA"/>
        </a:p>
      </dgm:t>
    </dgm:pt>
    <dgm:pt modelId="{CBB6FFA8-88C4-4C94-A9DA-D4F4C4D870F9}" type="pres">
      <dgm:prSet presAssocID="{E5EFC448-F6FC-4EBD-AE5E-B6215863DE21}" presName="Name21" presStyleCnt="0"/>
      <dgm:spPr/>
      <dgm:t>
        <a:bodyPr/>
        <a:lstStyle/>
        <a:p>
          <a:endParaRPr lang="uk-UA"/>
        </a:p>
      </dgm:t>
    </dgm:pt>
    <dgm:pt modelId="{3CE66A2A-CB38-4745-B101-3E2C16AD0667}" type="pres">
      <dgm:prSet presAssocID="{E5EFC448-F6FC-4EBD-AE5E-B6215863DE21}" presName="level2Shape" presStyleLbl="node2" presStyleIdx="0" presStyleCnt="2" custScaleX="218889" custLinFactNeighborX="34053" custLinFactNeighborY="-16687"/>
      <dgm:spPr/>
      <dgm:t>
        <a:bodyPr/>
        <a:lstStyle/>
        <a:p>
          <a:endParaRPr lang="uk-UA"/>
        </a:p>
      </dgm:t>
    </dgm:pt>
    <dgm:pt modelId="{85CE0C6A-6584-492A-9022-1EE5429D817E}" type="pres">
      <dgm:prSet presAssocID="{E5EFC448-F6FC-4EBD-AE5E-B6215863DE21}" presName="hierChild3" presStyleCnt="0"/>
      <dgm:spPr/>
      <dgm:t>
        <a:bodyPr/>
        <a:lstStyle/>
        <a:p>
          <a:endParaRPr lang="uk-UA"/>
        </a:p>
      </dgm:t>
    </dgm:pt>
    <dgm:pt modelId="{8BF25CBA-DEA1-4BC8-B9AA-76A4A83F10EA}" type="pres">
      <dgm:prSet presAssocID="{D7380526-3FBD-449F-A55F-3D54F8FCC782}" presName="Name19" presStyleLbl="parChTrans1D3" presStyleIdx="0" presStyleCnt="3"/>
      <dgm:spPr/>
      <dgm:t>
        <a:bodyPr/>
        <a:lstStyle/>
        <a:p>
          <a:endParaRPr lang="uk-UA"/>
        </a:p>
      </dgm:t>
    </dgm:pt>
    <dgm:pt modelId="{25E84016-4884-443F-8DC1-BC24C4258D1C}" type="pres">
      <dgm:prSet presAssocID="{04EDDC0D-59AF-40B6-B5BD-D9345CCECDCB}" presName="Name21" presStyleCnt="0"/>
      <dgm:spPr/>
      <dgm:t>
        <a:bodyPr/>
        <a:lstStyle/>
        <a:p>
          <a:endParaRPr lang="uk-UA"/>
        </a:p>
      </dgm:t>
    </dgm:pt>
    <dgm:pt modelId="{925C51D8-71C2-477A-A290-ABB4FB75CAC9}" type="pres">
      <dgm:prSet presAssocID="{04EDDC0D-59AF-40B6-B5BD-D9345CCECDCB}" presName="level2Shape" presStyleLbl="node3" presStyleIdx="0" presStyleCnt="3" custScaleX="155037" custScaleY="224829" custLinFactNeighborX="-8157" custLinFactNeighborY="13012"/>
      <dgm:spPr/>
      <dgm:t>
        <a:bodyPr/>
        <a:lstStyle/>
        <a:p>
          <a:endParaRPr lang="uk-UA"/>
        </a:p>
      </dgm:t>
    </dgm:pt>
    <dgm:pt modelId="{F5C10A12-9A18-4514-B4DC-FFB6E2ADE122}" type="pres">
      <dgm:prSet presAssocID="{04EDDC0D-59AF-40B6-B5BD-D9345CCECDCB}" presName="hierChild3" presStyleCnt="0"/>
      <dgm:spPr/>
      <dgm:t>
        <a:bodyPr/>
        <a:lstStyle/>
        <a:p>
          <a:endParaRPr lang="uk-UA"/>
        </a:p>
      </dgm:t>
    </dgm:pt>
    <dgm:pt modelId="{D098E642-5F1C-4CE8-B3A4-7BF4572236CB}" type="pres">
      <dgm:prSet presAssocID="{04A386F2-FA58-4AC1-8071-B2F7BECFF1B7}" presName="Name19" presStyleLbl="parChTrans1D2" presStyleIdx="1" presStyleCnt="2"/>
      <dgm:spPr/>
      <dgm:t>
        <a:bodyPr/>
        <a:lstStyle/>
        <a:p>
          <a:endParaRPr lang="uk-UA"/>
        </a:p>
      </dgm:t>
    </dgm:pt>
    <dgm:pt modelId="{E277026C-F974-45CE-836A-714311692821}" type="pres">
      <dgm:prSet presAssocID="{D04BF297-3C9D-4A12-878F-B8962EFC2BA9}" presName="Name21" presStyleCnt="0"/>
      <dgm:spPr/>
      <dgm:t>
        <a:bodyPr/>
        <a:lstStyle/>
        <a:p>
          <a:endParaRPr lang="uk-UA"/>
        </a:p>
      </dgm:t>
    </dgm:pt>
    <dgm:pt modelId="{AC4E46A3-B333-46F1-BE6C-02C91F102AA6}" type="pres">
      <dgm:prSet presAssocID="{D04BF297-3C9D-4A12-878F-B8962EFC2BA9}" presName="level2Shape" presStyleLbl="node2" presStyleIdx="1" presStyleCnt="2" custScaleX="218576" custLinFactX="1778" custLinFactNeighborX="100000" custLinFactNeighborY="-10940"/>
      <dgm:spPr/>
      <dgm:t>
        <a:bodyPr/>
        <a:lstStyle/>
        <a:p>
          <a:endParaRPr lang="uk-UA"/>
        </a:p>
      </dgm:t>
    </dgm:pt>
    <dgm:pt modelId="{3D192A2D-195D-4775-B630-139D72CD231E}" type="pres">
      <dgm:prSet presAssocID="{D04BF297-3C9D-4A12-878F-B8962EFC2BA9}" presName="hierChild3" presStyleCnt="0"/>
      <dgm:spPr/>
      <dgm:t>
        <a:bodyPr/>
        <a:lstStyle/>
        <a:p>
          <a:endParaRPr lang="uk-UA"/>
        </a:p>
      </dgm:t>
    </dgm:pt>
    <dgm:pt modelId="{51225550-1778-4EB9-ABD4-D01E5A68854D}" type="pres">
      <dgm:prSet presAssocID="{6B8AC07C-2E1E-4FBB-8FE4-B4198CACE612}" presName="Name19" presStyleLbl="parChTrans1D3" presStyleIdx="1" presStyleCnt="3"/>
      <dgm:spPr/>
      <dgm:t>
        <a:bodyPr/>
        <a:lstStyle/>
        <a:p>
          <a:endParaRPr lang="uk-UA"/>
        </a:p>
      </dgm:t>
    </dgm:pt>
    <dgm:pt modelId="{F9AFB66D-6A70-49D4-ACD8-DDFFEB86EA7E}" type="pres">
      <dgm:prSet presAssocID="{DBF4A9B6-0058-4E70-8074-043F2EF96D82}" presName="Name21" presStyleCnt="0"/>
      <dgm:spPr/>
      <dgm:t>
        <a:bodyPr/>
        <a:lstStyle/>
        <a:p>
          <a:endParaRPr lang="uk-UA"/>
        </a:p>
      </dgm:t>
    </dgm:pt>
    <dgm:pt modelId="{8A131DA1-46D4-4F4C-8A44-7F06FC762FA0}" type="pres">
      <dgm:prSet presAssocID="{DBF4A9B6-0058-4E70-8074-043F2EF96D82}" presName="level2Shape" presStyleLbl="node3" presStyleIdx="1" presStyleCnt="3" custScaleX="199274" custScaleY="259743" custLinFactNeighborX="-15706" custLinFactNeighborY="-5516"/>
      <dgm:spPr/>
      <dgm:t>
        <a:bodyPr/>
        <a:lstStyle/>
        <a:p>
          <a:endParaRPr lang="uk-UA"/>
        </a:p>
      </dgm:t>
    </dgm:pt>
    <dgm:pt modelId="{44DC4B54-42DF-4339-98D0-4E8F5FBC8539}" type="pres">
      <dgm:prSet presAssocID="{DBF4A9B6-0058-4E70-8074-043F2EF96D82}" presName="hierChild3" presStyleCnt="0"/>
      <dgm:spPr/>
      <dgm:t>
        <a:bodyPr/>
        <a:lstStyle/>
        <a:p>
          <a:endParaRPr lang="uk-UA"/>
        </a:p>
      </dgm:t>
    </dgm:pt>
    <dgm:pt modelId="{FB1F569D-3650-4E0B-9586-9C23FC44A02E}" type="pres">
      <dgm:prSet presAssocID="{FD355DB8-63F3-45EE-9EED-0649773BD74D}" presName="Name19" presStyleLbl="parChTrans1D3" presStyleIdx="2" presStyleCnt="3"/>
      <dgm:spPr/>
      <dgm:t>
        <a:bodyPr/>
        <a:lstStyle/>
        <a:p>
          <a:endParaRPr lang="uk-UA"/>
        </a:p>
      </dgm:t>
    </dgm:pt>
    <dgm:pt modelId="{C9D93684-27C5-4E75-9555-4ED657C6B73D}" type="pres">
      <dgm:prSet presAssocID="{699633E3-5A2B-4BE8-A942-CB9F93089C76}" presName="Name21" presStyleCnt="0"/>
      <dgm:spPr/>
      <dgm:t>
        <a:bodyPr/>
        <a:lstStyle/>
        <a:p>
          <a:endParaRPr lang="uk-UA"/>
        </a:p>
      </dgm:t>
    </dgm:pt>
    <dgm:pt modelId="{82291497-1D06-4455-80E7-97DF912337B4}" type="pres">
      <dgm:prSet presAssocID="{699633E3-5A2B-4BE8-A942-CB9F93089C76}" presName="level2Shape" presStyleLbl="node3" presStyleIdx="2" presStyleCnt="3" custScaleX="175170" custScaleY="252300" custLinFactNeighborX="-7992" custLinFactNeighborY="-5516"/>
      <dgm:spPr/>
      <dgm:t>
        <a:bodyPr/>
        <a:lstStyle/>
        <a:p>
          <a:endParaRPr lang="uk-UA"/>
        </a:p>
      </dgm:t>
    </dgm:pt>
    <dgm:pt modelId="{0AAE0D45-46AC-4851-B728-7245146DDC98}" type="pres">
      <dgm:prSet presAssocID="{699633E3-5A2B-4BE8-A942-CB9F93089C76}" presName="hierChild3" presStyleCnt="0"/>
      <dgm:spPr/>
      <dgm:t>
        <a:bodyPr/>
        <a:lstStyle/>
        <a:p>
          <a:endParaRPr lang="uk-UA"/>
        </a:p>
      </dgm:t>
    </dgm:pt>
    <dgm:pt modelId="{9D605DCE-8B3D-4A16-A2B8-DCA8D052D607}" type="pres">
      <dgm:prSet presAssocID="{B1832DEB-816D-42AA-B070-A2A36E1BAA93}" presName="bgShapesFlow" presStyleCnt="0"/>
      <dgm:spPr/>
      <dgm:t>
        <a:bodyPr/>
        <a:lstStyle/>
        <a:p>
          <a:endParaRPr lang="uk-UA"/>
        </a:p>
      </dgm:t>
    </dgm:pt>
  </dgm:ptLst>
  <dgm:cxnLst>
    <dgm:cxn modelId="{0E87D7BD-CC8C-41EF-9063-6061C7F15514}" type="presOf" srcId="{D7380526-3FBD-449F-A55F-3D54F8FCC782}" destId="{8BF25CBA-DEA1-4BC8-B9AA-76A4A83F10EA}" srcOrd="0" destOrd="0" presId="urn:microsoft.com/office/officeart/2005/8/layout/hierarchy6"/>
    <dgm:cxn modelId="{83C76145-B71A-48C5-8220-115619CE28E3}" type="presOf" srcId="{6B8AC07C-2E1E-4FBB-8FE4-B4198CACE612}" destId="{51225550-1778-4EB9-ABD4-D01E5A68854D}" srcOrd="0" destOrd="0" presId="urn:microsoft.com/office/officeart/2005/8/layout/hierarchy6"/>
    <dgm:cxn modelId="{B545B771-EC66-44DB-A5D9-D4DAB481B98C}" type="presOf" srcId="{31AA85BD-EDAA-4DE7-B5A5-27B952589776}" destId="{16660820-8EC1-42A5-BC92-2BAD74D0EF56}" srcOrd="0" destOrd="0" presId="urn:microsoft.com/office/officeart/2005/8/layout/hierarchy6"/>
    <dgm:cxn modelId="{A0E70CFD-5D92-4C81-B379-1FA6ED58FFED}" srcId="{D04BF297-3C9D-4A12-878F-B8962EFC2BA9}" destId="{DBF4A9B6-0058-4E70-8074-043F2EF96D82}" srcOrd="0" destOrd="0" parTransId="{6B8AC07C-2E1E-4FBB-8FE4-B4198CACE612}" sibTransId="{8C97461D-3025-4DCE-B15C-06B0CB6A9668}"/>
    <dgm:cxn modelId="{74B1EA5F-8E8F-43F2-BDA3-A6C6BBB21FD9}" type="presOf" srcId="{B1832DEB-816D-42AA-B070-A2A36E1BAA93}" destId="{B03B8BD1-2C8F-497D-9B64-05821B56CCF8}" srcOrd="0" destOrd="0" presId="urn:microsoft.com/office/officeart/2005/8/layout/hierarchy6"/>
    <dgm:cxn modelId="{869E3BF9-4159-4538-99F4-89B2FEAA91E2}" type="presOf" srcId="{04A386F2-FA58-4AC1-8071-B2F7BECFF1B7}" destId="{D098E642-5F1C-4CE8-B3A4-7BF4572236CB}" srcOrd="0" destOrd="0" presId="urn:microsoft.com/office/officeart/2005/8/layout/hierarchy6"/>
    <dgm:cxn modelId="{100373FC-1C78-40F1-AFBD-A5F447377812}" srcId="{B1832DEB-816D-42AA-B070-A2A36E1BAA93}" destId="{31AA85BD-EDAA-4DE7-B5A5-27B952589776}" srcOrd="0" destOrd="0" parTransId="{F1615B4B-E509-42B2-BF6A-AB1F88798CBE}" sibTransId="{D0B39A24-C781-4D49-83EB-91A14BC29C26}"/>
    <dgm:cxn modelId="{E2794F8C-5514-4951-B96C-1A39E76179EA}" srcId="{31AA85BD-EDAA-4DE7-B5A5-27B952589776}" destId="{D04BF297-3C9D-4A12-878F-B8962EFC2BA9}" srcOrd="1" destOrd="0" parTransId="{04A386F2-FA58-4AC1-8071-B2F7BECFF1B7}" sibTransId="{BECAAC8A-D7BF-495B-A248-3454B8B20FFF}"/>
    <dgm:cxn modelId="{D3D1B229-04EC-4B24-AFB2-B47433060B2F}" type="presOf" srcId="{D04BF297-3C9D-4A12-878F-B8962EFC2BA9}" destId="{AC4E46A3-B333-46F1-BE6C-02C91F102AA6}" srcOrd="0" destOrd="0" presId="urn:microsoft.com/office/officeart/2005/8/layout/hierarchy6"/>
    <dgm:cxn modelId="{25630598-498E-42C9-9B4E-17E77F77CBA8}" srcId="{E5EFC448-F6FC-4EBD-AE5E-B6215863DE21}" destId="{04EDDC0D-59AF-40B6-B5BD-D9345CCECDCB}" srcOrd="0" destOrd="0" parTransId="{D7380526-3FBD-449F-A55F-3D54F8FCC782}" sibTransId="{87101ED7-E4B8-4DD1-8A3F-401A09A70A34}"/>
    <dgm:cxn modelId="{821C4CE5-CB45-40C5-9EFD-37B35B722FF3}" srcId="{31AA85BD-EDAA-4DE7-B5A5-27B952589776}" destId="{E5EFC448-F6FC-4EBD-AE5E-B6215863DE21}" srcOrd="0" destOrd="0" parTransId="{22E34F5F-389D-4A32-BF8B-FAF5F21EA72B}" sibTransId="{8C9E892B-BA52-42F2-B294-7CC3FC310BEB}"/>
    <dgm:cxn modelId="{0D0816A8-FFAE-438B-8160-370CE7B17A3A}" type="presOf" srcId="{22E34F5F-389D-4A32-BF8B-FAF5F21EA72B}" destId="{EDCD01FF-AE50-4C9B-94AD-02E472628711}" srcOrd="0" destOrd="0" presId="urn:microsoft.com/office/officeart/2005/8/layout/hierarchy6"/>
    <dgm:cxn modelId="{30AFE639-F9AA-4F52-A09B-7EE20E4DF7D9}" type="presOf" srcId="{E5EFC448-F6FC-4EBD-AE5E-B6215863DE21}" destId="{3CE66A2A-CB38-4745-B101-3E2C16AD0667}" srcOrd="0" destOrd="0" presId="urn:microsoft.com/office/officeart/2005/8/layout/hierarchy6"/>
    <dgm:cxn modelId="{9C808565-6BDF-41EE-8B4F-04AA6A761827}" srcId="{D04BF297-3C9D-4A12-878F-B8962EFC2BA9}" destId="{699633E3-5A2B-4BE8-A942-CB9F93089C76}" srcOrd="1" destOrd="0" parTransId="{FD355DB8-63F3-45EE-9EED-0649773BD74D}" sibTransId="{21AD0A2D-8FA2-40E7-8DCD-26B5042AFEA5}"/>
    <dgm:cxn modelId="{C28801D5-EDE7-44C1-A9A9-421A8BEE8024}" type="presOf" srcId="{FD355DB8-63F3-45EE-9EED-0649773BD74D}" destId="{FB1F569D-3650-4E0B-9586-9C23FC44A02E}" srcOrd="0" destOrd="0" presId="urn:microsoft.com/office/officeart/2005/8/layout/hierarchy6"/>
    <dgm:cxn modelId="{3FC2EA21-F2AA-4F11-80C1-3D4D63FAAEB6}" type="presOf" srcId="{04EDDC0D-59AF-40B6-B5BD-D9345CCECDCB}" destId="{925C51D8-71C2-477A-A290-ABB4FB75CAC9}" srcOrd="0" destOrd="0" presId="urn:microsoft.com/office/officeart/2005/8/layout/hierarchy6"/>
    <dgm:cxn modelId="{2AF5F114-1DF1-415E-BA9D-380D285DAA06}" type="presOf" srcId="{699633E3-5A2B-4BE8-A942-CB9F93089C76}" destId="{82291497-1D06-4455-80E7-97DF912337B4}" srcOrd="0" destOrd="0" presId="urn:microsoft.com/office/officeart/2005/8/layout/hierarchy6"/>
    <dgm:cxn modelId="{F4C4E459-EE41-47FF-B4BE-3D268A94AC21}" type="presOf" srcId="{DBF4A9B6-0058-4E70-8074-043F2EF96D82}" destId="{8A131DA1-46D4-4F4C-8A44-7F06FC762FA0}" srcOrd="0" destOrd="0" presId="urn:microsoft.com/office/officeart/2005/8/layout/hierarchy6"/>
    <dgm:cxn modelId="{2AD8CE75-9B64-4CA5-9F88-70EC08253E55}" type="presParOf" srcId="{B03B8BD1-2C8F-497D-9B64-05821B56CCF8}" destId="{F58FAFF7-C6B8-4AA9-89D3-AEE4B4CC01D4}" srcOrd="0" destOrd="0" presId="urn:microsoft.com/office/officeart/2005/8/layout/hierarchy6"/>
    <dgm:cxn modelId="{7D042B7A-CFB3-47CB-A518-30D57224D662}" type="presParOf" srcId="{F58FAFF7-C6B8-4AA9-89D3-AEE4B4CC01D4}" destId="{A5297115-9E89-4861-9CD8-12974BC2C38A}" srcOrd="0" destOrd="0" presId="urn:microsoft.com/office/officeart/2005/8/layout/hierarchy6"/>
    <dgm:cxn modelId="{25261727-6483-4972-A2F8-85EBAC802C75}" type="presParOf" srcId="{A5297115-9E89-4861-9CD8-12974BC2C38A}" destId="{52D48011-AA0F-459B-A058-2B4A70016D93}" srcOrd="0" destOrd="0" presId="urn:microsoft.com/office/officeart/2005/8/layout/hierarchy6"/>
    <dgm:cxn modelId="{D74B6D67-DC62-49AF-9558-13025DDD3BFE}" type="presParOf" srcId="{52D48011-AA0F-459B-A058-2B4A70016D93}" destId="{16660820-8EC1-42A5-BC92-2BAD74D0EF56}" srcOrd="0" destOrd="0" presId="urn:microsoft.com/office/officeart/2005/8/layout/hierarchy6"/>
    <dgm:cxn modelId="{5E8CAAF5-F5AC-438A-AC46-2385A3919F71}" type="presParOf" srcId="{52D48011-AA0F-459B-A058-2B4A70016D93}" destId="{2EF20538-6537-4EAE-B93E-6336085FBD50}" srcOrd="1" destOrd="0" presId="urn:microsoft.com/office/officeart/2005/8/layout/hierarchy6"/>
    <dgm:cxn modelId="{DC8A3D6B-E60D-4D47-8784-0D68E6A9B9F9}" type="presParOf" srcId="{2EF20538-6537-4EAE-B93E-6336085FBD50}" destId="{EDCD01FF-AE50-4C9B-94AD-02E472628711}" srcOrd="0" destOrd="0" presId="urn:microsoft.com/office/officeart/2005/8/layout/hierarchy6"/>
    <dgm:cxn modelId="{93AE07E2-772B-433F-BA4F-8E3CE9FCC4FA}" type="presParOf" srcId="{2EF20538-6537-4EAE-B93E-6336085FBD50}" destId="{CBB6FFA8-88C4-4C94-A9DA-D4F4C4D870F9}" srcOrd="1" destOrd="0" presId="urn:microsoft.com/office/officeart/2005/8/layout/hierarchy6"/>
    <dgm:cxn modelId="{9189F879-659D-4EF4-A0D5-2ECCD46E0597}" type="presParOf" srcId="{CBB6FFA8-88C4-4C94-A9DA-D4F4C4D870F9}" destId="{3CE66A2A-CB38-4745-B101-3E2C16AD0667}" srcOrd="0" destOrd="0" presId="urn:microsoft.com/office/officeart/2005/8/layout/hierarchy6"/>
    <dgm:cxn modelId="{DCA39DD2-2104-47E0-A481-E16024363ADB}" type="presParOf" srcId="{CBB6FFA8-88C4-4C94-A9DA-D4F4C4D870F9}" destId="{85CE0C6A-6584-492A-9022-1EE5429D817E}" srcOrd="1" destOrd="0" presId="urn:microsoft.com/office/officeart/2005/8/layout/hierarchy6"/>
    <dgm:cxn modelId="{16CBC2FE-063F-473B-9743-83DD59773E0A}" type="presParOf" srcId="{85CE0C6A-6584-492A-9022-1EE5429D817E}" destId="{8BF25CBA-DEA1-4BC8-B9AA-76A4A83F10EA}" srcOrd="0" destOrd="0" presId="urn:microsoft.com/office/officeart/2005/8/layout/hierarchy6"/>
    <dgm:cxn modelId="{BC3DB792-FD91-4F3E-82CC-DE72C42A410B}" type="presParOf" srcId="{85CE0C6A-6584-492A-9022-1EE5429D817E}" destId="{25E84016-4884-443F-8DC1-BC24C4258D1C}" srcOrd="1" destOrd="0" presId="urn:microsoft.com/office/officeart/2005/8/layout/hierarchy6"/>
    <dgm:cxn modelId="{47CFFFE1-D427-42D1-ACEC-B6E1B5BC56FE}" type="presParOf" srcId="{25E84016-4884-443F-8DC1-BC24C4258D1C}" destId="{925C51D8-71C2-477A-A290-ABB4FB75CAC9}" srcOrd="0" destOrd="0" presId="urn:microsoft.com/office/officeart/2005/8/layout/hierarchy6"/>
    <dgm:cxn modelId="{5AED39C1-DEF4-4221-AA5D-A2B36949D270}" type="presParOf" srcId="{25E84016-4884-443F-8DC1-BC24C4258D1C}" destId="{F5C10A12-9A18-4514-B4DC-FFB6E2ADE122}" srcOrd="1" destOrd="0" presId="urn:microsoft.com/office/officeart/2005/8/layout/hierarchy6"/>
    <dgm:cxn modelId="{49006548-11BD-4FB4-BDFF-E10750F6D50F}" type="presParOf" srcId="{2EF20538-6537-4EAE-B93E-6336085FBD50}" destId="{D098E642-5F1C-4CE8-B3A4-7BF4572236CB}" srcOrd="2" destOrd="0" presId="urn:microsoft.com/office/officeart/2005/8/layout/hierarchy6"/>
    <dgm:cxn modelId="{FB5A46A6-EAAC-4C6B-89C0-2FD963DD1B58}" type="presParOf" srcId="{2EF20538-6537-4EAE-B93E-6336085FBD50}" destId="{E277026C-F974-45CE-836A-714311692821}" srcOrd="3" destOrd="0" presId="urn:microsoft.com/office/officeart/2005/8/layout/hierarchy6"/>
    <dgm:cxn modelId="{FEDF72C4-1152-4ED2-957A-FA08D53BE177}" type="presParOf" srcId="{E277026C-F974-45CE-836A-714311692821}" destId="{AC4E46A3-B333-46F1-BE6C-02C91F102AA6}" srcOrd="0" destOrd="0" presId="urn:microsoft.com/office/officeart/2005/8/layout/hierarchy6"/>
    <dgm:cxn modelId="{E073498E-87C3-407E-BA24-94CA2889FB5B}" type="presParOf" srcId="{E277026C-F974-45CE-836A-714311692821}" destId="{3D192A2D-195D-4775-B630-139D72CD231E}" srcOrd="1" destOrd="0" presId="urn:microsoft.com/office/officeart/2005/8/layout/hierarchy6"/>
    <dgm:cxn modelId="{39468386-ECF1-4B20-97A4-C96E6944DE6C}" type="presParOf" srcId="{3D192A2D-195D-4775-B630-139D72CD231E}" destId="{51225550-1778-4EB9-ABD4-D01E5A68854D}" srcOrd="0" destOrd="0" presId="urn:microsoft.com/office/officeart/2005/8/layout/hierarchy6"/>
    <dgm:cxn modelId="{8B6B54E1-6D53-46BC-99C7-29761827E014}" type="presParOf" srcId="{3D192A2D-195D-4775-B630-139D72CD231E}" destId="{F9AFB66D-6A70-49D4-ACD8-DDFFEB86EA7E}" srcOrd="1" destOrd="0" presId="urn:microsoft.com/office/officeart/2005/8/layout/hierarchy6"/>
    <dgm:cxn modelId="{BE370442-F763-424C-B12A-417C6B1506A5}" type="presParOf" srcId="{F9AFB66D-6A70-49D4-ACD8-DDFFEB86EA7E}" destId="{8A131DA1-46D4-4F4C-8A44-7F06FC762FA0}" srcOrd="0" destOrd="0" presId="urn:microsoft.com/office/officeart/2005/8/layout/hierarchy6"/>
    <dgm:cxn modelId="{1295F7B9-4CC9-454D-96AB-33F242EBEE3E}" type="presParOf" srcId="{F9AFB66D-6A70-49D4-ACD8-DDFFEB86EA7E}" destId="{44DC4B54-42DF-4339-98D0-4E8F5FBC8539}" srcOrd="1" destOrd="0" presId="urn:microsoft.com/office/officeart/2005/8/layout/hierarchy6"/>
    <dgm:cxn modelId="{EAAAAFA8-D407-4CF2-B3D8-906366FB1126}" type="presParOf" srcId="{3D192A2D-195D-4775-B630-139D72CD231E}" destId="{FB1F569D-3650-4E0B-9586-9C23FC44A02E}" srcOrd="2" destOrd="0" presId="urn:microsoft.com/office/officeart/2005/8/layout/hierarchy6"/>
    <dgm:cxn modelId="{5AFB14A9-70CA-49FD-A02A-135C8762C020}" type="presParOf" srcId="{3D192A2D-195D-4775-B630-139D72CD231E}" destId="{C9D93684-27C5-4E75-9555-4ED657C6B73D}" srcOrd="3" destOrd="0" presId="urn:microsoft.com/office/officeart/2005/8/layout/hierarchy6"/>
    <dgm:cxn modelId="{3FEA2CF6-C49B-48E2-83AC-9280FEEC7306}" type="presParOf" srcId="{C9D93684-27C5-4E75-9555-4ED657C6B73D}" destId="{82291497-1D06-4455-80E7-97DF912337B4}" srcOrd="0" destOrd="0" presId="urn:microsoft.com/office/officeart/2005/8/layout/hierarchy6"/>
    <dgm:cxn modelId="{8D307C74-558C-4077-8071-056191C0EEF6}" type="presParOf" srcId="{C9D93684-27C5-4E75-9555-4ED657C6B73D}" destId="{0AAE0D45-46AC-4851-B728-7245146DDC98}" srcOrd="1" destOrd="0" presId="urn:microsoft.com/office/officeart/2005/8/layout/hierarchy6"/>
    <dgm:cxn modelId="{330FA921-4970-4F50-90D0-D631FF49ABCE}" type="presParOf" srcId="{B03B8BD1-2C8F-497D-9B64-05821B56CCF8}" destId="{9D605DCE-8B3D-4A16-A2B8-DCA8D052D60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64A87A-F250-4859-B187-F7CDAC53D2EC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E147D2-FBB0-4CFC-A84D-D09DC6A94722}">
      <dgm:prSet phldrT="[Текст]" custT="1"/>
      <dgm:spPr/>
      <dgm:t>
        <a:bodyPr/>
        <a:lstStyle/>
        <a:p>
          <a:r>
            <a:rPr lang="uk-UA" sz="2000" b="1" dirty="0" smtClean="0"/>
            <a:t>Ринок капіталів</a:t>
          </a:r>
          <a:endParaRPr lang="ru-RU" sz="2000" b="1" dirty="0"/>
        </a:p>
      </dgm:t>
    </dgm:pt>
    <dgm:pt modelId="{338F4CF2-BD26-4796-B472-E519C41FA0B6}" type="parTrans" cxnId="{40A24489-399F-4637-8DD2-457EC6FFD562}">
      <dgm:prSet/>
      <dgm:spPr/>
      <dgm:t>
        <a:bodyPr/>
        <a:lstStyle/>
        <a:p>
          <a:endParaRPr lang="ru-RU"/>
        </a:p>
      </dgm:t>
    </dgm:pt>
    <dgm:pt modelId="{E3EADBBF-DEAA-4A0E-8597-9147CB1DBEFC}" type="sibTrans" cxnId="{40A24489-399F-4637-8DD2-457EC6FFD562}">
      <dgm:prSet/>
      <dgm:spPr/>
      <dgm:t>
        <a:bodyPr/>
        <a:lstStyle/>
        <a:p>
          <a:endParaRPr lang="ru-RU"/>
        </a:p>
      </dgm:t>
    </dgm:pt>
    <dgm:pt modelId="{5A622AF4-6ACE-486B-8ACC-2AAFF5032ACF}">
      <dgm:prSet phldrT="[Текст]"/>
      <dgm:spPr/>
      <dgm:t>
        <a:bodyPr/>
        <a:lstStyle/>
        <a:p>
          <a:r>
            <a:rPr lang="uk-UA" dirty="0" smtClean="0"/>
            <a:t>З боку джерел коштів:</a:t>
          </a:r>
          <a:endParaRPr lang="ru-RU" dirty="0"/>
        </a:p>
      </dgm:t>
    </dgm:pt>
    <dgm:pt modelId="{3436DA90-B920-4BFE-B051-193BB6563B02}" type="parTrans" cxnId="{950AF006-8570-4CAD-922E-4C01AE25E3A6}">
      <dgm:prSet/>
      <dgm:spPr/>
      <dgm:t>
        <a:bodyPr/>
        <a:lstStyle/>
        <a:p>
          <a:endParaRPr lang="ru-RU"/>
        </a:p>
      </dgm:t>
    </dgm:pt>
    <dgm:pt modelId="{1440BF2D-BF44-43B5-956E-6F36D5C4CB90}" type="sibTrans" cxnId="{950AF006-8570-4CAD-922E-4C01AE25E3A6}">
      <dgm:prSet/>
      <dgm:spPr/>
      <dgm:t>
        <a:bodyPr/>
        <a:lstStyle/>
        <a:p>
          <a:endParaRPr lang="ru-RU"/>
        </a:p>
      </dgm:t>
    </dgm:pt>
    <dgm:pt modelId="{891A615C-35FD-46AF-B00C-A4B4B729EC53}">
      <dgm:prSet phldrT="[Текст]"/>
      <dgm:spPr/>
      <dgm:t>
        <a:bodyPr/>
        <a:lstStyle/>
        <a:p>
          <a:r>
            <a:rPr lang="uk-UA" dirty="0" smtClean="0"/>
            <a:t>Боргові ринки або ринки кредиту</a:t>
          </a:r>
          <a:endParaRPr lang="ru-RU" dirty="0"/>
        </a:p>
      </dgm:t>
    </dgm:pt>
    <dgm:pt modelId="{3CE8F16B-D513-47A4-9276-B4397C4F8BD9}" type="parTrans" cxnId="{F877A844-4266-4133-9FBE-F72AC816F9BA}">
      <dgm:prSet/>
      <dgm:spPr/>
      <dgm:t>
        <a:bodyPr/>
        <a:lstStyle/>
        <a:p>
          <a:endParaRPr lang="ru-RU"/>
        </a:p>
      </dgm:t>
    </dgm:pt>
    <dgm:pt modelId="{A30FB4D9-613E-4184-8131-DEDA55670369}" type="sibTrans" cxnId="{F877A844-4266-4133-9FBE-F72AC816F9BA}">
      <dgm:prSet/>
      <dgm:spPr/>
      <dgm:t>
        <a:bodyPr/>
        <a:lstStyle/>
        <a:p>
          <a:endParaRPr lang="ru-RU"/>
        </a:p>
      </dgm:t>
    </dgm:pt>
    <dgm:pt modelId="{6FE5C429-2C84-43FF-B264-76FE9B65C44D}">
      <dgm:prSet phldrT="[Текст]"/>
      <dgm:spPr/>
      <dgm:t>
        <a:bodyPr/>
        <a:lstStyle/>
        <a:p>
          <a:r>
            <a:rPr lang="uk-UA" dirty="0" smtClean="0"/>
            <a:t>Ринки акціонерного капіталу</a:t>
          </a:r>
          <a:endParaRPr lang="ru-RU" dirty="0"/>
        </a:p>
      </dgm:t>
    </dgm:pt>
    <dgm:pt modelId="{8DDD6A02-3D5B-4166-9008-F37F3D168F7C}" type="parTrans" cxnId="{18B8D7BB-8238-4053-981F-F91F2F980213}">
      <dgm:prSet/>
      <dgm:spPr/>
      <dgm:t>
        <a:bodyPr/>
        <a:lstStyle/>
        <a:p>
          <a:endParaRPr lang="ru-RU"/>
        </a:p>
      </dgm:t>
    </dgm:pt>
    <dgm:pt modelId="{49254D1B-34E0-4DF5-844C-7B2DAD5DDE6A}" type="sibTrans" cxnId="{18B8D7BB-8238-4053-981F-F91F2F980213}">
      <dgm:prSet/>
      <dgm:spPr/>
      <dgm:t>
        <a:bodyPr/>
        <a:lstStyle/>
        <a:p>
          <a:endParaRPr lang="ru-RU"/>
        </a:p>
      </dgm:t>
    </dgm:pt>
    <dgm:pt modelId="{F261FA08-9738-47F4-B01D-7F0AB22F78F8}">
      <dgm:prSet phldrT="[Текст]"/>
      <dgm:spPr/>
      <dgm:t>
        <a:bodyPr/>
        <a:lstStyle/>
        <a:p>
          <a:r>
            <a:rPr lang="uk-UA" dirty="0" smtClean="0"/>
            <a:t>Міжнародні</a:t>
          </a:r>
          <a:endParaRPr lang="ru-RU" dirty="0"/>
        </a:p>
      </dgm:t>
    </dgm:pt>
    <dgm:pt modelId="{2E2D2B62-0F71-44CC-88EA-05F65F1CA35D}" type="parTrans" cxnId="{AC740808-625F-4E0F-837A-EA0ABD131BE0}">
      <dgm:prSet/>
      <dgm:spPr/>
      <dgm:t>
        <a:bodyPr/>
        <a:lstStyle/>
        <a:p>
          <a:endParaRPr lang="ru-RU"/>
        </a:p>
      </dgm:t>
    </dgm:pt>
    <dgm:pt modelId="{B1415845-B7F0-4A25-8932-3ED4C87685A2}" type="sibTrans" cxnId="{AC740808-625F-4E0F-837A-EA0ABD131BE0}">
      <dgm:prSet/>
      <dgm:spPr/>
      <dgm:t>
        <a:bodyPr/>
        <a:lstStyle/>
        <a:p>
          <a:endParaRPr lang="ru-RU"/>
        </a:p>
      </dgm:t>
    </dgm:pt>
    <dgm:pt modelId="{6B91821D-1816-4BFE-B546-DC500865547C}">
      <dgm:prSet phldrT="[Текст]"/>
      <dgm:spPr/>
      <dgm:t>
        <a:bodyPr/>
        <a:lstStyle/>
        <a:p>
          <a:r>
            <a:rPr lang="uk-UA" dirty="0" smtClean="0"/>
            <a:t>Національні</a:t>
          </a:r>
          <a:endParaRPr lang="ru-RU" dirty="0"/>
        </a:p>
      </dgm:t>
    </dgm:pt>
    <dgm:pt modelId="{4DF8FEF9-A10C-4368-9623-23AB954C5E12}" type="parTrans" cxnId="{52A930F4-CD33-4133-97F9-BFCE172081B8}">
      <dgm:prSet/>
      <dgm:spPr/>
      <dgm:t>
        <a:bodyPr/>
        <a:lstStyle/>
        <a:p>
          <a:endParaRPr lang="ru-RU"/>
        </a:p>
      </dgm:t>
    </dgm:pt>
    <dgm:pt modelId="{C7DF7855-65BB-40F1-BE81-B07D0067B950}" type="sibTrans" cxnId="{52A930F4-CD33-4133-97F9-BFCE172081B8}">
      <dgm:prSet/>
      <dgm:spPr/>
      <dgm:t>
        <a:bodyPr/>
        <a:lstStyle/>
        <a:p>
          <a:endParaRPr lang="ru-RU"/>
        </a:p>
      </dgm:t>
    </dgm:pt>
    <dgm:pt modelId="{87702828-0DD7-46DB-B6B7-DE505DE4A9E3}" type="pres">
      <dgm:prSet presAssocID="{1A64A87A-F250-4859-B187-F7CDAC53D2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31C8187-7185-45A7-93F5-3BD529CC6EF7}" type="pres">
      <dgm:prSet presAssocID="{0FE147D2-FBB0-4CFC-A84D-D09DC6A94722}" presName="hierRoot1" presStyleCnt="0"/>
      <dgm:spPr/>
      <dgm:t>
        <a:bodyPr/>
        <a:lstStyle/>
        <a:p>
          <a:endParaRPr lang="uk-UA"/>
        </a:p>
      </dgm:t>
    </dgm:pt>
    <dgm:pt modelId="{57FBFD42-76E8-4E03-BE8E-E479946FE6A8}" type="pres">
      <dgm:prSet presAssocID="{0FE147D2-FBB0-4CFC-A84D-D09DC6A94722}" presName="composite" presStyleCnt="0"/>
      <dgm:spPr/>
      <dgm:t>
        <a:bodyPr/>
        <a:lstStyle/>
        <a:p>
          <a:endParaRPr lang="uk-UA"/>
        </a:p>
      </dgm:t>
    </dgm:pt>
    <dgm:pt modelId="{7FD2672F-0B7E-42D0-92A3-9D32ED08AA5E}" type="pres">
      <dgm:prSet presAssocID="{0FE147D2-FBB0-4CFC-A84D-D09DC6A94722}" presName="background" presStyleLbl="node0" presStyleIdx="0" presStyleCnt="1"/>
      <dgm:spPr/>
      <dgm:t>
        <a:bodyPr/>
        <a:lstStyle/>
        <a:p>
          <a:endParaRPr lang="uk-UA"/>
        </a:p>
      </dgm:t>
    </dgm:pt>
    <dgm:pt modelId="{C14F3795-1070-4F4E-9175-3B4B9230B7EA}" type="pres">
      <dgm:prSet presAssocID="{0FE147D2-FBB0-4CFC-A84D-D09DC6A9472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9CAFC3-DCCF-443A-9ABC-BD4CAFE601CB}" type="pres">
      <dgm:prSet presAssocID="{0FE147D2-FBB0-4CFC-A84D-D09DC6A94722}" presName="hierChild2" presStyleCnt="0"/>
      <dgm:spPr/>
      <dgm:t>
        <a:bodyPr/>
        <a:lstStyle/>
        <a:p>
          <a:endParaRPr lang="uk-UA"/>
        </a:p>
      </dgm:t>
    </dgm:pt>
    <dgm:pt modelId="{A4CA68C1-E6D4-4AE6-91DF-90ABC4BA0CB1}" type="pres">
      <dgm:prSet presAssocID="{3436DA90-B920-4BFE-B051-193BB6563B02}" presName="Name10" presStyleLbl="parChTrans1D2" presStyleIdx="0" presStyleCnt="2"/>
      <dgm:spPr/>
      <dgm:t>
        <a:bodyPr/>
        <a:lstStyle/>
        <a:p>
          <a:endParaRPr lang="uk-UA"/>
        </a:p>
      </dgm:t>
    </dgm:pt>
    <dgm:pt modelId="{B0640C46-5B74-4372-9E41-6AF9CCF6A7E0}" type="pres">
      <dgm:prSet presAssocID="{5A622AF4-6ACE-486B-8ACC-2AAFF5032ACF}" presName="hierRoot2" presStyleCnt="0"/>
      <dgm:spPr/>
      <dgm:t>
        <a:bodyPr/>
        <a:lstStyle/>
        <a:p>
          <a:endParaRPr lang="uk-UA"/>
        </a:p>
      </dgm:t>
    </dgm:pt>
    <dgm:pt modelId="{147BDB47-4685-489E-BADD-A4AB48E3BAA8}" type="pres">
      <dgm:prSet presAssocID="{5A622AF4-6ACE-486B-8ACC-2AAFF5032ACF}" presName="composite2" presStyleCnt="0"/>
      <dgm:spPr/>
      <dgm:t>
        <a:bodyPr/>
        <a:lstStyle/>
        <a:p>
          <a:endParaRPr lang="uk-UA"/>
        </a:p>
      </dgm:t>
    </dgm:pt>
    <dgm:pt modelId="{8FFD776B-540F-4239-8C93-CF2E4C0B5A7E}" type="pres">
      <dgm:prSet presAssocID="{5A622AF4-6ACE-486B-8ACC-2AAFF5032ACF}" presName="background2" presStyleLbl="node2" presStyleIdx="0" presStyleCnt="2"/>
      <dgm:spPr/>
      <dgm:t>
        <a:bodyPr/>
        <a:lstStyle/>
        <a:p>
          <a:endParaRPr lang="uk-UA"/>
        </a:p>
      </dgm:t>
    </dgm:pt>
    <dgm:pt modelId="{F5978D1C-D9B5-4523-AC3E-6EAB2C5302A7}" type="pres">
      <dgm:prSet presAssocID="{5A622AF4-6ACE-486B-8ACC-2AAFF5032AC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6D41D5-6051-49B5-B9CF-9E55E9A0A0AB}" type="pres">
      <dgm:prSet presAssocID="{5A622AF4-6ACE-486B-8ACC-2AAFF5032ACF}" presName="hierChild3" presStyleCnt="0"/>
      <dgm:spPr/>
      <dgm:t>
        <a:bodyPr/>
        <a:lstStyle/>
        <a:p>
          <a:endParaRPr lang="uk-UA"/>
        </a:p>
      </dgm:t>
    </dgm:pt>
    <dgm:pt modelId="{7236E899-07DC-46F4-9BCB-987EDC3BF9C2}" type="pres">
      <dgm:prSet presAssocID="{3CE8F16B-D513-47A4-9276-B4397C4F8BD9}" presName="Name17" presStyleLbl="parChTrans1D3" presStyleIdx="0" presStyleCnt="3"/>
      <dgm:spPr/>
      <dgm:t>
        <a:bodyPr/>
        <a:lstStyle/>
        <a:p>
          <a:endParaRPr lang="uk-UA"/>
        </a:p>
      </dgm:t>
    </dgm:pt>
    <dgm:pt modelId="{994FB28E-9703-429F-AA0C-1C340C971015}" type="pres">
      <dgm:prSet presAssocID="{891A615C-35FD-46AF-B00C-A4B4B729EC53}" presName="hierRoot3" presStyleCnt="0"/>
      <dgm:spPr/>
      <dgm:t>
        <a:bodyPr/>
        <a:lstStyle/>
        <a:p>
          <a:endParaRPr lang="uk-UA"/>
        </a:p>
      </dgm:t>
    </dgm:pt>
    <dgm:pt modelId="{E25022CF-8E68-4B8E-A494-7D75F78F5E67}" type="pres">
      <dgm:prSet presAssocID="{891A615C-35FD-46AF-B00C-A4B4B729EC53}" presName="composite3" presStyleCnt="0"/>
      <dgm:spPr/>
      <dgm:t>
        <a:bodyPr/>
        <a:lstStyle/>
        <a:p>
          <a:endParaRPr lang="uk-UA"/>
        </a:p>
      </dgm:t>
    </dgm:pt>
    <dgm:pt modelId="{ACF5C36E-5785-4300-BD24-C4CF55B9C1AD}" type="pres">
      <dgm:prSet presAssocID="{891A615C-35FD-46AF-B00C-A4B4B729EC53}" presName="background3" presStyleLbl="node3" presStyleIdx="0" presStyleCnt="3"/>
      <dgm:spPr/>
      <dgm:t>
        <a:bodyPr/>
        <a:lstStyle/>
        <a:p>
          <a:endParaRPr lang="uk-UA"/>
        </a:p>
      </dgm:t>
    </dgm:pt>
    <dgm:pt modelId="{BE4B8483-60E7-43DA-8CC8-19D312D759E3}" type="pres">
      <dgm:prSet presAssocID="{891A615C-35FD-46AF-B00C-A4B4B729EC53}" presName="text3" presStyleLbl="fgAcc3" presStyleIdx="0" presStyleCnt="3" custLinFactNeighborX="-60750" custLinFactNeighborY="-174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89FA72-4D13-43EB-9986-2F4E17441895}" type="pres">
      <dgm:prSet presAssocID="{891A615C-35FD-46AF-B00C-A4B4B729EC53}" presName="hierChild4" presStyleCnt="0"/>
      <dgm:spPr/>
      <dgm:t>
        <a:bodyPr/>
        <a:lstStyle/>
        <a:p>
          <a:endParaRPr lang="uk-UA"/>
        </a:p>
      </dgm:t>
    </dgm:pt>
    <dgm:pt modelId="{C7B89B71-4F15-4BFD-904F-8749A6638255}" type="pres">
      <dgm:prSet presAssocID="{8DDD6A02-3D5B-4166-9008-F37F3D168F7C}" presName="Name17" presStyleLbl="parChTrans1D3" presStyleIdx="1" presStyleCnt="3"/>
      <dgm:spPr/>
      <dgm:t>
        <a:bodyPr/>
        <a:lstStyle/>
        <a:p>
          <a:endParaRPr lang="uk-UA"/>
        </a:p>
      </dgm:t>
    </dgm:pt>
    <dgm:pt modelId="{3625F23C-ECDD-458D-ABEC-CFD7F89D5A72}" type="pres">
      <dgm:prSet presAssocID="{6FE5C429-2C84-43FF-B264-76FE9B65C44D}" presName="hierRoot3" presStyleCnt="0"/>
      <dgm:spPr/>
      <dgm:t>
        <a:bodyPr/>
        <a:lstStyle/>
        <a:p>
          <a:endParaRPr lang="uk-UA"/>
        </a:p>
      </dgm:t>
    </dgm:pt>
    <dgm:pt modelId="{FEED08FC-F833-48FA-933A-5857C42ADD06}" type="pres">
      <dgm:prSet presAssocID="{6FE5C429-2C84-43FF-B264-76FE9B65C44D}" presName="composite3" presStyleCnt="0"/>
      <dgm:spPr/>
      <dgm:t>
        <a:bodyPr/>
        <a:lstStyle/>
        <a:p>
          <a:endParaRPr lang="uk-UA"/>
        </a:p>
      </dgm:t>
    </dgm:pt>
    <dgm:pt modelId="{9966920A-C7D2-4826-BC5C-239C920EDB43}" type="pres">
      <dgm:prSet presAssocID="{6FE5C429-2C84-43FF-B264-76FE9B65C44D}" presName="background3" presStyleLbl="node3" presStyleIdx="1" presStyleCnt="3"/>
      <dgm:spPr/>
      <dgm:t>
        <a:bodyPr/>
        <a:lstStyle/>
        <a:p>
          <a:endParaRPr lang="uk-UA"/>
        </a:p>
      </dgm:t>
    </dgm:pt>
    <dgm:pt modelId="{B7AE6FBF-3E45-4249-B1AF-C64304CD0AA0}" type="pres">
      <dgm:prSet presAssocID="{6FE5C429-2C84-43FF-B264-76FE9B65C44D}" presName="text3" presStyleLbl="fgAcc3" presStyleIdx="1" presStyleCnt="3" custLinFactNeighborX="-41770" custLinFactNeighborY="-696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9B019CE-09F4-45B2-AA18-8B6B70FE1BE8}" type="pres">
      <dgm:prSet presAssocID="{6FE5C429-2C84-43FF-B264-76FE9B65C44D}" presName="hierChild4" presStyleCnt="0"/>
      <dgm:spPr/>
      <dgm:t>
        <a:bodyPr/>
        <a:lstStyle/>
        <a:p>
          <a:endParaRPr lang="uk-UA"/>
        </a:p>
      </dgm:t>
    </dgm:pt>
    <dgm:pt modelId="{7204EF51-6165-41E1-88CA-0D9EC7E4EF6F}" type="pres">
      <dgm:prSet presAssocID="{2E2D2B62-0F71-44CC-88EA-05F65F1CA35D}" presName="Name10" presStyleLbl="parChTrans1D2" presStyleIdx="1" presStyleCnt="2"/>
      <dgm:spPr/>
      <dgm:t>
        <a:bodyPr/>
        <a:lstStyle/>
        <a:p>
          <a:endParaRPr lang="uk-UA"/>
        </a:p>
      </dgm:t>
    </dgm:pt>
    <dgm:pt modelId="{4A4A42F3-F4BE-4716-BE10-E1208B158BCB}" type="pres">
      <dgm:prSet presAssocID="{F261FA08-9738-47F4-B01D-7F0AB22F78F8}" presName="hierRoot2" presStyleCnt="0"/>
      <dgm:spPr/>
      <dgm:t>
        <a:bodyPr/>
        <a:lstStyle/>
        <a:p>
          <a:endParaRPr lang="uk-UA"/>
        </a:p>
      </dgm:t>
    </dgm:pt>
    <dgm:pt modelId="{7EEB47ED-A8E9-4E53-B9F6-6C91F2555476}" type="pres">
      <dgm:prSet presAssocID="{F261FA08-9738-47F4-B01D-7F0AB22F78F8}" presName="composite2" presStyleCnt="0"/>
      <dgm:spPr/>
      <dgm:t>
        <a:bodyPr/>
        <a:lstStyle/>
        <a:p>
          <a:endParaRPr lang="uk-UA"/>
        </a:p>
      </dgm:t>
    </dgm:pt>
    <dgm:pt modelId="{31357FD7-4488-4C53-8043-575D5EF485C8}" type="pres">
      <dgm:prSet presAssocID="{F261FA08-9738-47F4-B01D-7F0AB22F78F8}" presName="background2" presStyleLbl="node2" presStyleIdx="1" presStyleCnt="2"/>
      <dgm:spPr/>
      <dgm:t>
        <a:bodyPr/>
        <a:lstStyle/>
        <a:p>
          <a:endParaRPr lang="uk-UA"/>
        </a:p>
      </dgm:t>
    </dgm:pt>
    <dgm:pt modelId="{B46A3850-3296-479B-8640-24C906CDC7D0}" type="pres">
      <dgm:prSet presAssocID="{F261FA08-9738-47F4-B01D-7F0AB22F78F8}" presName="text2" presStyleLbl="fgAcc2" presStyleIdx="1" presStyleCnt="2" custLinFactNeighborX="5179" custLinFactNeighborY="-293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48F5FC4-DD13-4F49-9B37-367CD7FEB490}" type="pres">
      <dgm:prSet presAssocID="{F261FA08-9738-47F4-B01D-7F0AB22F78F8}" presName="hierChild3" presStyleCnt="0"/>
      <dgm:spPr/>
      <dgm:t>
        <a:bodyPr/>
        <a:lstStyle/>
        <a:p>
          <a:endParaRPr lang="uk-UA"/>
        </a:p>
      </dgm:t>
    </dgm:pt>
    <dgm:pt modelId="{F060D268-31C3-4597-BE27-32B9D731A490}" type="pres">
      <dgm:prSet presAssocID="{4DF8FEF9-A10C-4368-9623-23AB954C5E12}" presName="Name17" presStyleLbl="parChTrans1D3" presStyleIdx="2" presStyleCnt="3"/>
      <dgm:spPr/>
      <dgm:t>
        <a:bodyPr/>
        <a:lstStyle/>
        <a:p>
          <a:endParaRPr lang="uk-UA"/>
        </a:p>
      </dgm:t>
    </dgm:pt>
    <dgm:pt modelId="{7CB2E392-86EB-4F42-B721-E0921A1C0B43}" type="pres">
      <dgm:prSet presAssocID="{6B91821D-1816-4BFE-B546-DC500865547C}" presName="hierRoot3" presStyleCnt="0"/>
      <dgm:spPr/>
      <dgm:t>
        <a:bodyPr/>
        <a:lstStyle/>
        <a:p>
          <a:endParaRPr lang="uk-UA"/>
        </a:p>
      </dgm:t>
    </dgm:pt>
    <dgm:pt modelId="{7EA7BE20-33C7-4CDA-9216-C496D8A6CBE0}" type="pres">
      <dgm:prSet presAssocID="{6B91821D-1816-4BFE-B546-DC500865547C}" presName="composite3" presStyleCnt="0"/>
      <dgm:spPr/>
      <dgm:t>
        <a:bodyPr/>
        <a:lstStyle/>
        <a:p>
          <a:endParaRPr lang="uk-UA"/>
        </a:p>
      </dgm:t>
    </dgm:pt>
    <dgm:pt modelId="{43FC7908-023F-4275-8020-D21AA1FAAA3D}" type="pres">
      <dgm:prSet presAssocID="{6B91821D-1816-4BFE-B546-DC500865547C}" presName="background3" presStyleLbl="node3" presStyleIdx="2" presStyleCnt="3"/>
      <dgm:spPr/>
      <dgm:t>
        <a:bodyPr/>
        <a:lstStyle/>
        <a:p>
          <a:endParaRPr lang="uk-UA"/>
        </a:p>
      </dgm:t>
    </dgm:pt>
    <dgm:pt modelId="{D16D9BD4-BAFA-4816-B384-2654EF3669DB}" type="pres">
      <dgm:prSet presAssocID="{6B91821D-1816-4BFE-B546-DC500865547C}" presName="text3" presStyleLbl="fgAcc3" presStyleIdx="2" presStyleCnt="3" custLinFactNeighborX="13801" custLinFactNeighborY="-391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912C890-D214-48B0-A78A-FDE2444B50DE}" type="pres">
      <dgm:prSet presAssocID="{6B91821D-1816-4BFE-B546-DC500865547C}" presName="hierChild4" presStyleCnt="0"/>
      <dgm:spPr/>
      <dgm:t>
        <a:bodyPr/>
        <a:lstStyle/>
        <a:p>
          <a:endParaRPr lang="uk-UA"/>
        </a:p>
      </dgm:t>
    </dgm:pt>
  </dgm:ptLst>
  <dgm:cxnLst>
    <dgm:cxn modelId="{8F64CEA1-D2A5-4226-A27D-B6CF89952084}" type="presOf" srcId="{0FE147D2-FBB0-4CFC-A84D-D09DC6A94722}" destId="{C14F3795-1070-4F4E-9175-3B4B9230B7EA}" srcOrd="0" destOrd="0" presId="urn:microsoft.com/office/officeart/2005/8/layout/hierarchy1"/>
    <dgm:cxn modelId="{388152E6-C9B4-4C1E-8B82-C412257B91BA}" type="presOf" srcId="{6FE5C429-2C84-43FF-B264-76FE9B65C44D}" destId="{B7AE6FBF-3E45-4249-B1AF-C64304CD0AA0}" srcOrd="0" destOrd="0" presId="urn:microsoft.com/office/officeart/2005/8/layout/hierarchy1"/>
    <dgm:cxn modelId="{514DAE60-36E0-40B8-A01B-7D1B73887B45}" type="presOf" srcId="{2E2D2B62-0F71-44CC-88EA-05F65F1CA35D}" destId="{7204EF51-6165-41E1-88CA-0D9EC7E4EF6F}" srcOrd="0" destOrd="0" presId="urn:microsoft.com/office/officeart/2005/8/layout/hierarchy1"/>
    <dgm:cxn modelId="{E7501139-DDF7-4CFB-836B-CB8E11F75687}" type="presOf" srcId="{F261FA08-9738-47F4-B01D-7F0AB22F78F8}" destId="{B46A3850-3296-479B-8640-24C906CDC7D0}" srcOrd="0" destOrd="0" presId="urn:microsoft.com/office/officeart/2005/8/layout/hierarchy1"/>
    <dgm:cxn modelId="{18B8D7BB-8238-4053-981F-F91F2F980213}" srcId="{5A622AF4-6ACE-486B-8ACC-2AAFF5032ACF}" destId="{6FE5C429-2C84-43FF-B264-76FE9B65C44D}" srcOrd="1" destOrd="0" parTransId="{8DDD6A02-3D5B-4166-9008-F37F3D168F7C}" sibTransId="{49254D1B-34E0-4DF5-844C-7B2DAD5DDE6A}"/>
    <dgm:cxn modelId="{1FC96204-6355-40C4-ACBB-6777EFED4320}" type="presOf" srcId="{4DF8FEF9-A10C-4368-9623-23AB954C5E12}" destId="{F060D268-31C3-4597-BE27-32B9D731A490}" srcOrd="0" destOrd="0" presId="urn:microsoft.com/office/officeart/2005/8/layout/hierarchy1"/>
    <dgm:cxn modelId="{40A24489-399F-4637-8DD2-457EC6FFD562}" srcId="{1A64A87A-F250-4859-B187-F7CDAC53D2EC}" destId="{0FE147D2-FBB0-4CFC-A84D-D09DC6A94722}" srcOrd="0" destOrd="0" parTransId="{338F4CF2-BD26-4796-B472-E519C41FA0B6}" sibTransId="{E3EADBBF-DEAA-4A0E-8597-9147CB1DBEFC}"/>
    <dgm:cxn modelId="{F877A844-4266-4133-9FBE-F72AC816F9BA}" srcId="{5A622AF4-6ACE-486B-8ACC-2AAFF5032ACF}" destId="{891A615C-35FD-46AF-B00C-A4B4B729EC53}" srcOrd="0" destOrd="0" parTransId="{3CE8F16B-D513-47A4-9276-B4397C4F8BD9}" sibTransId="{A30FB4D9-613E-4184-8131-DEDA55670369}"/>
    <dgm:cxn modelId="{B0030710-E7D1-477B-9B28-B42017827F80}" type="presOf" srcId="{3CE8F16B-D513-47A4-9276-B4397C4F8BD9}" destId="{7236E899-07DC-46F4-9BCB-987EDC3BF9C2}" srcOrd="0" destOrd="0" presId="urn:microsoft.com/office/officeart/2005/8/layout/hierarchy1"/>
    <dgm:cxn modelId="{AC740808-625F-4E0F-837A-EA0ABD131BE0}" srcId="{0FE147D2-FBB0-4CFC-A84D-D09DC6A94722}" destId="{F261FA08-9738-47F4-B01D-7F0AB22F78F8}" srcOrd="1" destOrd="0" parTransId="{2E2D2B62-0F71-44CC-88EA-05F65F1CA35D}" sibTransId="{B1415845-B7F0-4A25-8932-3ED4C87685A2}"/>
    <dgm:cxn modelId="{EEE51AB8-81C8-4422-B61C-13542F186A4F}" type="presOf" srcId="{891A615C-35FD-46AF-B00C-A4B4B729EC53}" destId="{BE4B8483-60E7-43DA-8CC8-19D312D759E3}" srcOrd="0" destOrd="0" presId="urn:microsoft.com/office/officeart/2005/8/layout/hierarchy1"/>
    <dgm:cxn modelId="{325B1DEA-ECC0-4602-9D9D-9B77F549AAD4}" type="presOf" srcId="{8DDD6A02-3D5B-4166-9008-F37F3D168F7C}" destId="{C7B89B71-4F15-4BFD-904F-8749A6638255}" srcOrd="0" destOrd="0" presId="urn:microsoft.com/office/officeart/2005/8/layout/hierarchy1"/>
    <dgm:cxn modelId="{950AF006-8570-4CAD-922E-4C01AE25E3A6}" srcId="{0FE147D2-FBB0-4CFC-A84D-D09DC6A94722}" destId="{5A622AF4-6ACE-486B-8ACC-2AAFF5032ACF}" srcOrd="0" destOrd="0" parTransId="{3436DA90-B920-4BFE-B051-193BB6563B02}" sibTransId="{1440BF2D-BF44-43B5-956E-6F36D5C4CB90}"/>
    <dgm:cxn modelId="{52A930F4-CD33-4133-97F9-BFCE172081B8}" srcId="{F261FA08-9738-47F4-B01D-7F0AB22F78F8}" destId="{6B91821D-1816-4BFE-B546-DC500865547C}" srcOrd="0" destOrd="0" parTransId="{4DF8FEF9-A10C-4368-9623-23AB954C5E12}" sibTransId="{C7DF7855-65BB-40F1-BE81-B07D0067B950}"/>
    <dgm:cxn modelId="{37C5FCCC-6262-4249-9E2E-32CF07934487}" type="presOf" srcId="{5A622AF4-6ACE-486B-8ACC-2AAFF5032ACF}" destId="{F5978D1C-D9B5-4523-AC3E-6EAB2C5302A7}" srcOrd="0" destOrd="0" presId="urn:microsoft.com/office/officeart/2005/8/layout/hierarchy1"/>
    <dgm:cxn modelId="{CE18F478-39BF-47C8-A5B5-92F17DE0884C}" type="presOf" srcId="{6B91821D-1816-4BFE-B546-DC500865547C}" destId="{D16D9BD4-BAFA-4816-B384-2654EF3669DB}" srcOrd="0" destOrd="0" presId="urn:microsoft.com/office/officeart/2005/8/layout/hierarchy1"/>
    <dgm:cxn modelId="{9C625695-91F2-434A-BC81-B7ABF37A9515}" type="presOf" srcId="{1A64A87A-F250-4859-B187-F7CDAC53D2EC}" destId="{87702828-0DD7-46DB-B6B7-DE505DE4A9E3}" srcOrd="0" destOrd="0" presId="urn:microsoft.com/office/officeart/2005/8/layout/hierarchy1"/>
    <dgm:cxn modelId="{3CF30029-3E29-4C34-A142-35FA770D79D7}" type="presOf" srcId="{3436DA90-B920-4BFE-B051-193BB6563B02}" destId="{A4CA68C1-E6D4-4AE6-91DF-90ABC4BA0CB1}" srcOrd="0" destOrd="0" presId="urn:microsoft.com/office/officeart/2005/8/layout/hierarchy1"/>
    <dgm:cxn modelId="{A8210D0D-4BA0-46B5-8A87-76254DB88920}" type="presParOf" srcId="{87702828-0DD7-46DB-B6B7-DE505DE4A9E3}" destId="{731C8187-7185-45A7-93F5-3BD529CC6EF7}" srcOrd="0" destOrd="0" presId="urn:microsoft.com/office/officeart/2005/8/layout/hierarchy1"/>
    <dgm:cxn modelId="{0A24FF08-3A75-4009-AB00-74A27FC308AB}" type="presParOf" srcId="{731C8187-7185-45A7-93F5-3BD529CC6EF7}" destId="{57FBFD42-76E8-4E03-BE8E-E479946FE6A8}" srcOrd="0" destOrd="0" presId="urn:microsoft.com/office/officeart/2005/8/layout/hierarchy1"/>
    <dgm:cxn modelId="{D3856E12-DF56-4A4D-B46C-F354BAA53765}" type="presParOf" srcId="{57FBFD42-76E8-4E03-BE8E-E479946FE6A8}" destId="{7FD2672F-0B7E-42D0-92A3-9D32ED08AA5E}" srcOrd="0" destOrd="0" presId="urn:microsoft.com/office/officeart/2005/8/layout/hierarchy1"/>
    <dgm:cxn modelId="{863201B7-BF54-46C0-8079-8660980510FE}" type="presParOf" srcId="{57FBFD42-76E8-4E03-BE8E-E479946FE6A8}" destId="{C14F3795-1070-4F4E-9175-3B4B9230B7EA}" srcOrd="1" destOrd="0" presId="urn:microsoft.com/office/officeart/2005/8/layout/hierarchy1"/>
    <dgm:cxn modelId="{6A355D4A-17C7-4C67-B31D-635C8AEF7D48}" type="presParOf" srcId="{731C8187-7185-45A7-93F5-3BD529CC6EF7}" destId="{F99CAFC3-DCCF-443A-9ABC-BD4CAFE601CB}" srcOrd="1" destOrd="0" presId="urn:microsoft.com/office/officeart/2005/8/layout/hierarchy1"/>
    <dgm:cxn modelId="{B6F8AE2F-FCE9-433C-BDB7-993DE7BA7214}" type="presParOf" srcId="{F99CAFC3-DCCF-443A-9ABC-BD4CAFE601CB}" destId="{A4CA68C1-E6D4-4AE6-91DF-90ABC4BA0CB1}" srcOrd="0" destOrd="0" presId="urn:microsoft.com/office/officeart/2005/8/layout/hierarchy1"/>
    <dgm:cxn modelId="{003FAA26-C4D8-4EB0-BC0B-D568E11C085B}" type="presParOf" srcId="{F99CAFC3-DCCF-443A-9ABC-BD4CAFE601CB}" destId="{B0640C46-5B74-4372-9E41-6AF9CCF6A7E0}" srcOrd="1" destOrd="0" presId="urn:microsoft.com/office/officeart/2005/8/layout/hierarchy1"/>
    <dgm:cxn modelId="{41D4FAAC-7F14-49EB-9F08-B19E4988B14A}" type="presParOf" srcId="{B0640C46-5B74-4372-9E41-6AF9CCF6A7E0}" destId="{147BDB47-4685-489E-BADD-A4AB48E3BAA8}" srcOrd="0" destOrd="0" presId="urn:microsoft.com/office/officeart/2005/8/layout/hierarchy1"/>
    <dgm:cxn modelId="{34419E4A-7EE9-4C45-B84C-02ADB6CE1371}" type="presParOf" srcId="{147BDB47-4685-489E-BADD-A4AB48E3BAA8}" destId="{8FFD776B-540F-4239-8C93-CF2E4C0B5A7E}" srcOrd="0" destOrd="0" presId="urn:microsoft.com/office/officeart/2005/8/layout/hierarchy1"/>
    <dgm:cxn modelId="{F7F110F3-10A3-4C04-8891-CFCB83D0206E}" type="presParOf" srcId="{147BDB47-4685-489E-BADD-A4AB48E3BAA8}" destId="{F5978D1C-D9B5-4523-AC3E-6EAB2C5302A7}" srcOrd="1" destOrd="0" presId="urn:microsoft.com/office/officeart/2005/8/layout/hierarchy1"/>
    <dgm:cxn modelId="{6925D1FE-6116-4518-813F-CF70770BDADC}" type="presParOf" srcId="{B0640C46-5B74-4372-9E41-6AF9CCF6A7E0}" destId="{426D41D5-6051-49B5-B9CF-9E55E9A0A0AB}" srcOrd="1" destOrd="0" presId="urn:microsoft.com/office/officeart/2005/8/layout/hierarchy1"/>
    <dgm:cxn modelId="{D508F542-B7F6-4F8E-90E6-E0F3D993F69C}" type="presParOf" srcId="{426D41D5-6051-49B5-B9CF-9E55E9A0A0AB}" destId="{7236E899-07DC-46F4-9BCB-987EDC3BF9C2}" srcOrd="0" destOrd="0" presId="urn:microsoft.com/office/officeart/2005/8/layout/hierarchy1"/>
    <dgm:cxn modelId="{B02DBC13-F633-4069-AE9D-68DE806AD884}" type="presParOf" srcId="{426D41D5-6051-49B5-B9CF-9E55E9A0A0AB}" destId="{994FB28E-9703-429F-AA0C-1C340C971015}" srcOrd="1" destOrd="0" presId="urn:microsoft.com/office/officeart/2005/8/layout/hierarchy1"/>
    <dgm:cxn modelId="{8E2AB748-DA58-4334-920B-57A73E60C488}" type="presParOf" srcId="{994FB28E-9703-429F-AA0C-1C340C971015}" destId="{E25022CF-8E68-4B8E-A494-7D75F78F5E67}" srcOrd="0" destOrd="0" presId="urn:microsoft.com/office/officeart/2005/8/layout/hierarchy1"/>
    <dgm:cxn modelId="{CF17EA5F-4A75-4EBF-A8F6-1C164B157C9C}" type="presParOf" srcId="{E25022CF-8E68-4B8E-A494-7D75F78F5E67}" destId="{ACF5C36E-5785-4300-BD24-C4CF55B9C1AD}" srcOrd="0" destOrd="0" presId="urn:microsoft.com/office/officeart/2005/8/layout/hierarchy1"/>
    <dgm:cxn modelId="{E535401B-E0B2-4A73-8233-F684F557BA0F}" type="presParOf" srcId="{E25022CF-8E68-4B8E-A494-7D75F78F5E67}" destId="{BE4B8483-60E7-43DA-8CC8-19D312D759E3}" srcOrd="1" destOrd="0" presId="urn:microsoft.com/office/officeart/2005/8/layout/hierarchy1"/>
    <dgm:cxn modelId="{6D5549F2-7555-46DC-A77E-42EF90494326}" type="presParOf" srcId="{994FB28E-9703-429F-AA0C-1C340C971015}" destId="{4889FA72-4D13-43EB-9986-2F4E17441895}" srcOrd="1" destOrd="0" presId="urn:microsoft.com/office/officeart/2005/8/layout/hierarchy1"/>
    <dgm:cxn modelId="{BB63B534-26A2-47B0-A731-C3EE7DB5564F}" type="presParOf" srcId="{426D41D5-6051-49B5-B9CF-9E55E9A0A0AB}" destId="{C7B89B71-4F15-4BFD-904F-8749A6638255}" srcOrd="2" destOrd="0" presId="urn:microsoft.com/office/officeart/2005/8/layout/hierarchy1"/>
    <dgm:cxn modelId="{E432D125-6D0B-4640-9513-CA2F1849602F}" type="presParOf" srcId="{426D41D5-6051-49B5-B9CF-9E55E9A0A0AB}" destId="{3625F23C-ECDD-458D-ABEC-CFD7F89D5A72}" srcOrd="3" destOrd="0" presId="urn:microsoft.com/office/officeart/2005/8/layout/hierarchy1"/>
    <dgm:cxn modelId="{D1DD876F-046B-4A5C-BA3B-CDB845237590}" type="presParOf" srcId="{3625F23C-ECDD-458D-ABEC-CFD7F89D5A72}" destId="{FEED08FC-F833-48FA-933A-5857C42ADD06}" srcOrd="0" destOrd="0" presId="urn:microsoft.com/office/officeart/2005/8/layout/hierarchy1"/>
    <dgm:cxn modelId="{3732582E-DDF6-40B3-ADB1-02A73C77E1B4}" type="presParOf" srcId="{FEED08FC-F833-48FA-933A-5857C42ADD06}" destId="{9966920A-C7D2-4826-BC5C-239C920EDB43}" srcOrd="0" destOrd="0" presId="urn:microsoft.com/office/officeart/2005/8/layout/hierarchy1"/>
    <dgm:cxn modelId="{A8CC7CFC-6152-4614-8840-DABBF4525D63}" type="presParOf" srcId="{FEED08FC-F833-48FA-933A-5857C42ADD06}" destId="{B7AE6FBF-3E45-4249-B1AF-C64304CD0AA0}" srcOrd="1" destOrd="0" presId="urn:microsoft.com/office/officeart/2005/8/layout/hierarchy1"/>
    <dgm:cxn modelId="{8CD841AD-BC37-4A9F-9E92-57C945AFA476}" type="presParOf" srcId="{3625F23C-ECDD-458D-ABEC-CFD7F89D5A72}" destId="{F9B019CE-09F4-45B2-AA18-8B6B70FE1BE8}" srcOrd="1" destOrd="0" presId="urn:microsoft.com/office/officeart/2005/8/layout/hierarchy1"/>
    <dgm:cxn modelId="{0BC9E008-D2B8-4352-B661-B1ADA6EFE105}" type="presParOf" srcId="{F99CAFC3-DCCF-443A-9ABC-BD4CAFE601CB}" destId="{7204EF51-6165-41E1-88CA-0D9EC7E4EF6F}" srcOrd="2" destOrd="0" presId="urn:microsoft.com/office/officeart/2005/8/layout/hierarchy1"/>
    <dgm:cxn modelId="{B94C9D6C-0194-493F-B1BE-D51EDED61E1B}" type="presParOf" srcId="{F99CAFC3-DCCF-443A-9ABC-BD4CAFE601CB}" destId="{4A4A42F3-F4BE-4716-BE10-E1208B158BCB}" srcOrd="3" destOrd="0" presId="urn:microsoft.com/office/officeart/2005/8/layout/hierarchy1"/>
    <dgm:cxn modelId="{2DBAD61B-7A31-4930-958A-239A5C2B6252}" type="presParOf" srcId="{4A4A42F3-F4BE-4716-BE10-E1208B158BCB}" destId="{7EEB47ED-A8E9-4E53-B9F6-6C91F2555476}" srcOrd="0" destOrd="0" presId="urn:microsoft.com/office/officeart/2005/8/layout/hierarchy1"/>
    <dgm:cxn modelId="{782F6D7D-AFB7-4D6B-BA6E-C29C3D95EBB8}" type="presParOf" srcId="{7EEB47ED-A8E9-4E53-B9F6-6C91F2555476}" destId="{31357FD7-4488-4C53-8043-575D5EF485C8}" srcOrd="0" destOrd="0" presId="urn:microsoft.com/office/officeart/2005/8/layout/hierarchy1"/>
    <dgm:cxn modelId="{C7284B31-A444-4FAE-A169-CE55DCCC8BD4}" type="presParOf" srcId="{7EEB47ED-A8E9-4E53-B9F6-6C91F2555476}" destId="{B46A3850-3296-479B-8640-24C906CDC7D0}" srcOrd="1" destOrd="0" presId="urn:microsoft.com/office/officeart/2005/8/layout/hierarchy1"/>
    <dgm:cxn modelId="{343BEBA3-78F4-4349-8919-A61EB6496E71}" type="presParOf" srcId="{4A4A42F3-F4BE-4716-BE10-E1208B158BCB}" destId="{E48F5FC4-DD13-4F49-9B37-367CD7FEB490}" srcOrd="1" destOrd="0" presId="urn:microsoft.com/office/officeart/2005/8/layout/hierarchy1"/>
    <dgm:cxn modelId="{E020CB85-9A93-4361-9420-CCE51BEE8197}" type="presParOf" srcId="{E48F5FC4-DD13-4F49-9B37-367CD7FEB490}" destId="{F060D268-31C3-4597-BE27-32B9D731A490}" srcOrd="0" destOrd="0" presId="urn:microsoft.com/office/officeart/2005/8/layout/hierarchy1"/>
    <dgm:cxn modelId="{BC459C3F-B2B7-45A8-B31E-1B5F6EB2CC7E}" type="presParOf" srcId="{E48F5FC4-DD13-4F49-9B37-367CD7FEB490}" destId="{7CB2E392-86EB-4F42-B721-E0921A1C0B43}" srcOrd="1" destOrd="0" presId="urn:microsoft.com/office/officeart/2005/8/layout/hierarchy1"/>
    <dgm:cxn modelId="{D6F82B49-2736-4DEF-84BD-4D8D29EDAB06}" type="presParOf" srcId="{7CB2E392-86EB-4F42-B721-E0921A1C0B43}" destId="{7EA7BE20-33C7-4CDA-9216-C496D8A6CBE0}" srcOrd="0" destOrd="0" presId="urn:microsoft.com/office/officeart/2005/8/layout/hierarchy1"/>
    <dgm:cxn modelId="{B2705E81-4DC3-45A5-A68F-DC3D1B6F4092}" type="presParOf" srcId="{7EA7BE20-33C7-4CDA-9216-C496D8A6CBE0}" destId="{43FC7908-023F-4275-8020-D21AA1FAAA3D}" srcOrd="0" destOrd="0" presId="urn:microsoft.com/office/officeart/2005/8/layout/hierarchy1"/>
    <dgm:cxn modelId="{820449BC-B05A-46D3-8296-5F32D642801C}" type="presParOf" srcId="{7EA7BE20-33C7-4CDA-9216-C496D8A6CBE0}" destId="{D16D9BD4-BAFA-4816-B384-2654EF3669DB}" srcOrd="1" destOrd="0" presId="urn:microsoft.com/office/officeart/2005/8/layout/hierarchy1"/>
    <dgm:cxn modelId="{8F543FF6-21FB-4D66-98B7-7AB850DAC29A}" type="presParOf" srcId="{7CB2E392-86EB-4F42-B721-E0921A1C0B43}" destId="{7912C890-D214-48B0-A78A-FDE2444B50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60820-8EC1-42A5-BC92-2BAD74D0EF56}">
      <dsp:nvSpPr>
        <dsp:cNvPr id="0" name=""/>
        <dsp:cNvSpPr/>
      </dsp:nvSpPr>
      <dsp:spPr>
        <a:xfrm>
          <a:off x="3299634" y="0"/>
          <a:ext cx="3389525" cy="989839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FFFF00"/>
            </a:gs>
            <a:gs pos="31000">
              <a:srgbClr val="CC9900"/>
            </a:gs>
            <a:gs pos="13000">
              <a:srgbClr val="FFC000"/>
            </a:gs>
            <a:gs pos="60000">
              <a:srgbClr val="FF0300"/>
            </a:gs>
            <a:gs pos="78000">
              <a:srgbClr val="4D0808"/>
            </a:gs>
          </a:gsLst>
          <a:lin ang="5400000" scaled="0"/>
          <a:tileRect l="-100000" b="-100000"/>
        </a:gradFill>
        <a:ln w="38100"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Ринок капіталів</a:t>
          </a:r>
          <a:endParaRPr lang="ru-RU" sz="2800" b="1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dsp:txBody>
      <dsp:txXfrm>
        <a:off x="3328625" y="28991"/>
        <a:ext cx="3331543" cy="931857"/>
      </dsp:txXfrm>
    </dsp:sp>
    <dsp:sp modelId="{EDCD01FF-AE50-4C9B-94AD-02E472628711}">
      <dsp:nvSpPr>
        <dsp:cNvPr id="0" name=""/>
        <dsp:cNvSpPr/>
      </dsp:nvSpPr>
      <dsp:spPr>
        <a:xfrm>
          <a:off x="2261209" y="989839"/>
          <a:ext cx="2733187" cy="231805"/>
        </a:xfrm>
        <a:custGeom>
          <a:avLst/>
          <a:gdLst/>
          <a:ahLst/>
          <a:cxnLst/>
          <a:rect l="0" t="0" r="0" b="0"/>
          <a:pathLst>
            <a:path>
              <a:moveTo>
                <a:pt x="2733187" y="0"/>
              </a:moveTo>
              <a:lnTo>
                <a:pt x="2733187" y="115902"/>
              </a:lnTo>
              <a:lnTo>
                <a:pt x="0" y="115902"/>
              </a:lnTo>
              <a:lnTo>
                <a:pt x="0" y="231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66A2A-CB38-4745-B101-3E2C16AD0667}">
      <dsp:nvSpPr>
        <dsp:cNvPr id="0" name=""/>
        <dsp:cNvSpPr/>
      </dsp:nvSpPr>
      <dsp:spPr>
        <a:xfrm>
          <a:off x="636223" y="1221644"/>
          <a:ext cx="3249973" cy="989839"/>
        </a:xfrm>
        <a:prstGeom prst="roundRect">
          <a:avLst>
            <a:gd name="adj" fmla="val 10000"/>
          </a:avLst>
        </a:prstGeom>
        <a:gradFill rotWithShape="0">
          <a:gsLst>
            <a:gs pos="73000">
              <a:srgbClr val="EC8507"/>
            </a:gs>
            <a:gs pos="0">
              <a:srgbClr val="FFFF00"/>
            </a:gs>
            <a:gs pos="41000">
              <a:srgbClr val="FFC000"/>
            </a:gs>
            <a:gs pos="97000">
              <a:schemeClr val="accent6">
                <a:lumMod val="7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Первинний</a:t>
          </a:r>
          <a:endParaRPr lang="ru-RU" sz="3200" kern="1200" dirty="0"/>
        </a:p>
      </dsp:txBody>
      <dsp:txXfrm>
        <a:off x="665214" y="1250635"/>
        <a:ext cx="3191991" cy="931857"/>
      </dsp:txXfrm>
    </dsp:sp>
    <dsp:sp modelId="{8BF25CBA-DEA1-4BC8-B9AA-76A4A83F10EA}">
      <dsp:nvSpPr>
        <dsp:cNvPr id="0" name=""/>
        <dsp:cNvSpPr/>
      </dsp:nvSpPr>
      <dsp:spPr>
        <a:xfrm>
          <a:off x="1634493" y="2211483"/>
          <a:ext cx="626716" cy="689907"/>
        </a:xfrm>
        <a:custGeom>
          <a:avLst/>
          <a:gdLst/>
          <a:ahLst/>
          <a:cxnLst/>
          <a:rect l="0" t="0" r="0" b="0"/>
          <a:pathLst>
            <a:path>
              <a:moveTo>
                <a:pt x="626716" y="0"/>
              </a:moveTo>
              <a:lnTo>
                <a:pt x="626716" y="344953"/>
              </a:lnTo>
              <a:lnTo>
                <a:pt x="0" y="344953"/>
              </a:lnTo>
              <a:lnTo>
                <a:pt x="0" y="6899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C51D8-71C2-477A-A290-ABB4FB75CAC9}">
      <dsp:nvSpPr>
        <dsp:cNvPr id="0" name=""/>
        <dsp:cNvSpPr/>
      </dsp:nvSpPr>
      <dsp:spPr>
        <a:xfrm>
          <a:off x="483530" y="2901391"/>
          <a:ext cx="2301925" cy="222544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FF00"/>
            </a:gs>
            <a:gs pos="68000">
              <a:srgbClr val="FFC000"/>
            </a:gs>
            <a:gs pos="100000">
              <a:schemeClr val="accent6">
                <a:lumMod val="7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>
              <a:solidFill>
                <a:schemeClr val="tx1"/>
              </a:solidFill>
            </a:rPr>
            <a:t>Виникає</a:t>
          </a:r>
          <a:r>
            <a:rPr lang="ru-RU" sz="1800" kern="1200" dirty="0" smtClean="0">
              <a:solidFill>
                <a:schemeClr val="tx1"/>
              </a:solidFill>
            </a:rPr>
            <a:t> при </a:t>
          </a:r>
          <a:r>
            <a:rPr lang="ru-RU" sz="1800" kern="1200" dirty="0" err="1" smtClean="0">
              <a:solidFill>
                <a:schemeClr val="tx1"/>
              </a:solidFill>
            </a:rPr>
            <a:t>емісії</a:t>
          </a:r>
          <a:r>
            <a:rPr lang="ru-RU" sz="1800" kern="1200" dirty="0" smtClean="0">
              <a:solidFill>
                <a:schemeClr val="tx1"/>
              </a:solidFill>
            </a:rPr>
            <a:t> та </a:t>
          </a:r>
          <a:r>
            <a:rPr lang="ru-RU" sz="1800" kern="1200" dirty="0" err="1" smtClean="0">
              <a:solidFill>
                <a:schemeClr val="tx1"/>
              </a:solidFill>
            </a:rPr>
            <a:t>первинному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розміщенні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цінних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паперів</a:t>
          </a:r>
          <a:r>
            <a:rPr lang="ru-RU" sz="1800" kern="1200" dirty="0" smtClean="0">
              <a:solidFill>
                <a:schemeClr val="tx1"/>
              </a:solidFill>
            </a:rPr>
            <a:t>, на </a:t>
          </a:r>
          <a:r>
            <a:rPr lang="ru-RU" sz="1800" kern="1200" dirty="0" err="1" smtClean="0">
              <a:solidFill>
                <a:schemeClr val="tx1"/>
              </a:solidFill>
            </a:rPr>
            <a:t>якому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мобілізуються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фінансові</a:t>
          </a:r>
          <a:r>
            <a:rPr lang="ru-RU" sz="1800" kern="1200" dirty="0" smtClean="0">
              <a:solidFill>
                <a:schemeClr val="tx1"/>
              </a:solidFill>
            </a:rPr>
            <a:t> </a:t>
          </a:r>
          <a:r>
            <a:rPr lang="ru-RU" sz="1800" kern="1200" dirty="0" err="1" smtClean="0">
              <a:solidFill>
                <a:schemeClr val="tx1"/>
              </a:solidFill>
            </a:rPr>
            <a:t>ресурси</a:t>
          </a:r>
          <a:r>
            <a:rPr lang="ru-RU" sz="1800" kern="1200" dirty="0" smtClean="0">
              <a:solidFill>
                <a:schemeClr val="tx1"/>
              </a:solidFill>
            </a:rPr>
            <a:t>.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48711" y="2966572"/>
        <a:ext cx="2171563" cy="2095083"/>
      </dsp:txXfrm>
    </dsp:sp>
    <dsp:sp modelId="{D098E642-5F1C-4CE8-B3A4-7BF4572236CB}">
      <dsp:nvSpPr>
        <dsp:cNvPr id="0" name=""/>
        <dsp:cNvSpPr/>
      </dsp:nvSpPr>
      <dsp:spPr>
        <a:xfrm>
          <a:off x="4994397" y="989839"/>
          <a:ext cx="2870569" cy="288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345"/>
              </a:lnTo>
              <a:lnTo>
                <a:pt x="2870569" y="144345"/>
              </a:lnTo>
              <a:lnTo>
                <a:pt x="2870569" y="2886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E46A3-B333-46F1-BE6C-02C91F102AA6}">
      <dsp:nvSpPr>
        <dsp:cNvPr id="0" name=""/>
        <dsp:cNvSpPr/>
      </dsp:nvSpPr>
      <dsp:spPr>
        <a:xfrm>
          <a:off x="6242304" y="1278530"/>
          <a:ext cx="3245325" cy="989839"/>
        </a:xfrm>
        <a:prstGeom prst="roundRect">
          <a:avLst>
            <a:gd name="adj" fmla="val 10000"/>
          </a:avLst>
        </a:prstGeom>
        <a:gradFill rotWithShape="0">
          <a:gsLst>
            <a:gs pos="83000">
              <a:srgbClr val="FF6C00"/>
            </a:gs>
            <a:gs pos="0">
              <a:srgbClr val="FFFF00"/>
            </a:gs>
            <a:gs pos="100000">
              <a:schemeClr val="accent6">
                <a:lumMod val="7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Вторинний</a:t>
          </a:r>
          <a:endParaRPr lang="ru-RU" sz="3200" kern="1200" dirty="0"/>
        </a:p>
      </dsp:txBody>
      <dsp:txXfrm>
        <a:off x="6271295" y="1307521"/>
        <a:ext cx="3187343" cy="931857"/>
      </dsp:txXfrm>
    </dsp:sp>
    <dsp:sp modelId="{51225550-1778-4EB9-ABD4-D01E5A68854D}">
      <dsp:nvSpPr>
        <dsp:cNvPr id="0" name=""/>
        <dsp:cNvSpPr/>
      </dsp:nvSpPr>
      <dsp:spPr>
        <a:xfrm>
          <a:off x="4598167" y="2268369"/>
          <a:ext cx="3266799" cy="449624"/>
        </a:xfrm>
        <a:custGeom>
          <a:avLst/>
          <a:gdLst/>
          <a:ahLst/>
          <a:cxnLst/>
          <a:rect l="0" t="0" r="0" b="0"/>
          <a:pathLst>
            <a:path>
              <a:moveTo>
                <a:pt x="3266799" y="0"/>
              </a:moveTo>
              <a:lnTo>
                <a:pt x="3266799" y="224812"/>
              </a:lnTo>
              <a:lnTo>
                <a:pt x="0" y="224812"/>
              </a:lnTo>
              <a:lnTo>
                <a:pt x="0" y="449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131DA1-46D4-4F4C-8A44-7F06FC762FA0}">
      <dsp:nvSpPr>
        <dsp:cNvPr id="0" name=""/>
        <dsp:cNvSpPr/>
      </dsp:nvSpPr>
      <dsp:spPr>
        <a:xfrm>
          <a:off x="3118798" y="2717993"/>
          <a:ext cx="2958737" cy="257103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00"/>
            </a:gs>
            <a:gs pos="85015">
              <a:srgbClr val="ED8807"/>
            </a:gs>
            <a:gs pos="55000">
              <a:srgbClr val="FFC000"/>
            </a:gs>
            <a:gs pos="100000">
              <a:schemeClr val="accent6">
                <a:lumMod val="75000"/>
              </a:schemeClr>
            </a:gs>
          </a:gsLst>
          <a:lin ang="135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err="1" smtClean="0">
              <a:solidFill>
                <a:schemeClr val="tx1"/>
              </a:solidFill>
            </a:rPr>
            <a:t>Біржовий</a:t>
          </a:r>
          <a:r>
            <a:rPr lang="ru-RU" sz="1600" b="1" i="1" kern="1200" dirty="0" smtClean="0">
              <a:solidFill>
                <a:schemeClr val="tx1"/>
              </a:solidFill>
            </a:rPr>
            <a:t> </a:t>
          </a:r>
          <a:r>
            <a:rPr lang="ru-RU" sz="1600" b="1" i="1" kern="1200" dirty="0" err="1" smtClean="0">
              <a:solidFill>
                <a:schemeClr val="tx1"/>
              </a:solidFill>
            </a:rPr>
            <a:t>ринок</a:t>
          </a:r>
          <a:r>
            <a:rPr lang="ru-RU" sz="1600" b="1" i="1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представлений фондовою </a:t>
          </a:r>
          <a:r>
            <a:rPr lang="ru-RU" sz="1600" kern="1200" dirty="0" err="1" smtClean="0">
              <a:solidFill>
                <a:schemeClr val="tx1"/>
              </a:solidFill>
            </a:rPr>
            <a:t>біржею</a:t>
          </a:r>
          <a:r>
            <a:rPr lang="ru-RU" sz="1600" kern="1200" dirty="0" smtClean="0">
              <a:solidFill>
                <a:schemeClr val="tx1"/>
              </a:solidFill>
            </a:rPr>
            <a:t> як </a:t>
          </a:r>
          <a:r>
            <a:rPr lang="ru-RU" sz="1600" kern="1200" dirty="0" err="1" smtClean="0">
              <a:solidFill>
                <a:schemeClr val="tx1"/>
              </a:solidFill>
            </a:rPr>
            <a:t>особливим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інституційно-організованим</a:t>
          </a:r>
          <a:r>
            <a:rPr lang="ru-RU" sz="1600" kern="1200" dirty="0" smtClean="0">
              <a:solidFill>
                <a:schemeClr val="tx1"/>
              </a:solidFill>
            </a:rPr>
            <a:t> ринком. На </a:t>
          </a:r>
          <a:r>
            <a:rPr lang="ru-RU" sz="1600" kern="1200" dirty="0" err="1" smtClean="0">
              <a:solidFill>
                <a:schemeClr val="tx1"/>
              </a:solidFill>
            </a:rPr>
            <a:t>ньому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обертаються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цінні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папери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найвищого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ґатунку</a:t>
          </a:r>
          <a:r>
            <a:rPr lang="ru-RU" sz="1600" kern="1200" dirty="0" smtClean="0">
              <a:solidFill>
                <a:schemeClr val="tx1"/>
              </a:solidFill>
            </a:rPr>
            <a:t> і </a:t>
          </a:r>
          <a:r>
            <a:rPr lang="ru-RU" sz="1600" kern="1200" dirty="0" err="1" smtClean="0">
              <a:solidFill>
                <a:schemeClr val="tx1"/>
              </a:solidFill>
            </a:rPr>
            <a:t>виконуються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операції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професійними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учасниками</a:t>
          </a:r>
          <a:r>
            <a:rPr lang="ru-RU" sz="1600" kern="1200" dirty="0" smtClean="0">
              <a:solidFill>
                <a:schemeClr val="tx1"/>
              </a:solidFill>
            </a:rPr>
            <a:t>.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194101" y="2793296"/>
        <a:ext cx="2808131" cy="2420431"/>
      </dsp:txXfrm>
    </dsp:sp>
    <dsp:sp modelId="{FB1F569D-3650-4E0B-9586-9C23FC44A02E}">
      <dsp:nvSpPr>
        <dsp:cNvPr id="0" name=""/>
        <dsp:cNvSpPr/>
      </dsp:nvSpPr>
      <dsp:spPr>
        <a:xfrm>
          <a:off x="7819247" y="2268369"/>
          <a:ext cx="91440" cy="44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812"/>
              </a:lnTo>
              <a:lnTo>
                <a:pt x="118676" y="224812"/>
              </a:lnTo>
              <a:lnTo>
                <a:pt x="118676" y="4496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291497-1D06-4455-80E7-97DF912337B4}">
      <dsp:nvSpPr>
        <dsp:cNvPr id="0" name=""/>
        <dsp:cNvSpPr/>
      </dsp:nvSpPr>
      <dsp:spPr>
        <a:xfrm>
          <a:off x="6637498" y="2717993"/>
          <a:ext cx="2600851" cy="249736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FF00"/>
            </a:gs>
            <a:gs pos="53000">
              <a:srgbClr val="FFC000"/>
            </a:gs>
            <a:gs pos="100000">
              <a:schemeClr val="accent6">
                <a:lumMod val="7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chemeClr val="tx1"/>
              </a:solidFill>
            </a:rPr>
            <a:t>На </a:t>
          </a:r>
          <a:r>
            <a:rPr lang="ru-RU" sz="1600" b="1" i="1" kern="1200" dirty="0" err="1" smtClean="0">
              <a:solidFill>
                <a:schemeClr val="tx1"/>
              </a:solidFill>
            </a:rPr>
            <a:t>позабіржовому</a:t>
          </a:r>
          <a:r>
            <a:rPr lang="ru-RU" sz="1600" b="1" i="1" kern="1200" dirty="0" smtClean="0">
              <a:solidFill>
                <a:schemeClr val="tx1"/>
              </a:solidFill>
            </a:rPr>
            <a:t> ринку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здійснюються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операції</a:t>
          </a:r>
          <a:r>
            <a:rPr lang="ru-RU" sz="1600" kern="1200" dirty="0" smtClean="0">
              <a:solidFill>
                <a:schemeClr val="tx1"/>
              </a:solidFill>
            </a:rPr>
            <a:t> з </a:t>
          </a:r>
          <a:r>
            <a:rPr lang="ru-RU" sz="1600" kern="1200" dirty="0" err="1" smtClean="0">
              <a:solidFill>
                <a:schemeClr val="tx1"/>
              </a:solidFill>
            </a:rPr>
            <a:t>цінними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паперами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позабіржової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торгівлі</a:t>
          </a:r>
          <a:r>
            <a:rPr lang="ru-RU" sz="1600" kern="1200" dirty="0" smtClean="0">
              <a:solidFill>
                <a:schemeClr val="tx1"/>
              </a:solidFill>
            </a:rPr>
            <a:t>. У </a:t>
          </a:r>
          <a:r>
            <a:rPr lang="ru-RU" sz="1600" kern="1200" dirty="0" err="1" smtClean="0">
              <a:solidFill>
                <a:schemeClr val="tx1"/>
              </a:solidFill>
            </a:rPr>
            <a:t>цьому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разі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об'єктом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купівлі</a:t>
          </a:r>
          <a:r>
            <a:rPr lang="ru-RU" sz="1600" kern="1200" dirty="0" smtClean="0">
              <a:solidFill>
                <a:schemeClr val="tx1"/>
              </a:solidFill>
            </a:rPr>
            <a:t>-продажу </a:t>
          </a:r>
          <a:r>
            <a:rPr lang="ru-RU" sz="1600" kern="1200" dirty="0" err="1" smtClean="0">
              <a:solidFill>
                <a:schemeClr val="tx1"/>
              </a:solidFill>
            </a:rPr>
            <a:t>стають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цінні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папери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які</a:t>
          </a:r>
          <a:r>
            <a:rPr lang="ru-RU" sz="1600" kern="1200" dirty="0" smtClean="0">
              <a:solidFill>
                <a:schemeClr val="tx1"/>
              </a:solidFill>
            </a:rPr>
            <a:t> з будь-</a:t>
          </a:r>
          <a:r>
            <a:rPr lang="ru-RU" sz="1600" kern="1200" dirty="0" err="1" smtClean="0">
              <a:solidFill>
                <a:schemeClr val="tx1"/>
              </a:solidFill>
            </a:rPr>
            <a:t>яких</a:t>
          </a:r>
          <a:r>
            <a:rPr lang="ru-RU" sz="1600" kern="1200" dirty="0" smtClean="0">
              <a:solidFill>
                <a:schemeClr val="tx1"/>
              </a:solidFill>
            </a:rPr>
            <a:t> причин не </a:t>
          </a:r>
          <a:r>
            <a:rPr lang="ru-RU" sz="1600" kern="1200" dirty="0" err="1" smtClean="0">
              <a:solidFill>
                <a:schemeClr val="tx1"/>
              </a:solidFill>
            </a:rPr>
            <a:t>включені</a:t>
          </a:r>
          <a:r>
            <a:rPr lang="ru-RU" sz="1600" kern="1200" dirty="0" smtClean="0">
              <a:solidFill>
                <a:schemeClr val="tx1"/>
              </a:solidFill>
            </a:rPr>
            <a:t> до </a:t>
          </a:r>
          <a:r>
            <a:rPr lang="ru-RU" sz="1600" kern="1200" dirty="0" err="1" smtClean="0">
              <a:solidFill>
                <a:schemeClr val="tx1"/>
              </a:solidFill>
            </a:rPr>
            <a:t>котирувальних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листів</a:t>
          </a:r>
          <a:r>
            <a:rPr lang="ru-RU" sz="1600" kern="1200" dirty="0" smtClean="0">
              <a:solidFill>
                <a:schemeClr val="tx1"/>
              </a:solidFill>
            </a:rPr>
            <a:t> на </a:t>
          </a:r>
          <a:r>
            <a:rPr lang="ru-RU" sz="1600" kern="1200" dirty="0" err="1" smtClean="0">
              <a:solidFill>
                <a:schemeClr val="tx1"/>
              </a:solidFill>
            </a:rPr>
            <a:t>біржі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710643" y="2791138"/>
        <a:ext cx="2454561" cy="2351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0D268-31C3-4597-BE27-32B9D731A490}">
      <dsp:nvSpPr>
        <dsp:cNvPr id="0" name=""/>
        <dsp:cNvSpPr/>
      </dsp:nvSpPr>
      <dsp:spPr>
        <a:xfrm>
          <a:off x="5674143" y="2544168"/>
          <a:ext cx="142188" cy="469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618"/>
              </a:lnTo>
              <a:lnTo>
                <a:pt x="142188" y="316618"/>
              </a:lnTo>
              <a:lnTo>
                <a:pt x="142188" y="4693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4EF51-6165-41E1-88CA-0D9EC7E4EF6F}">
      <dsp:nvSpPr>
        <dsp:cNvPr id="0" name=""/>
        <dsp:cNvSpPr/>
      </dsp:nvSpPr>
      <dsp:spPr>
        <a:xfrm>
          <a:off x="4077027" y="1048101"/>
          <a:ext cx="1597115" cy="44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093"/>
              </a:lnTo>
              <a:lnTo>
                <a:pt x="1597115" y="296093"/>
              </a:lnTo>
              <a:lnTo>
                <a:pt x="1597115" y="4488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89B71-4F15-4BFD-904F-8749A6638255}">
      <dsp:nvSpPr>
        <dsp:cNvPr id="0" name=""/>
        <dsp:cNvSpPr/>
      </dsp:nvSpPr>
      <dsp:spPr>
        <a:xfrm>
          <a:off x="2565320" y="2574925"/>
          <a:ext cx="318960" cy="406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964"/>
              </a:lnTo>
              <a:lnTo>
                <a:pt x="318960" y="253964"/>
              </a:lnTo>
              <a:lnTo>
                <a:pt x="318960" y="4067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36E899-07DC-46F4-9BCB-987EDC3BF9C2}">
      <dsp:nvSpPr>
        <dsp:cNvPr id="0" name=""/>
        <dsp:cNvSpPr/>
      </dsp:nvSpPr>
      <dsp:spPr>
        <a:xfrm>
          <a:off x="641330" y="2574925"/>
          <a:ext cx="1923990" cy="296457"/>
        </a:xfrm>
        <a:custGeom>
          <a:avLst/>
          <a:gdLst/>
          <a:ahLst/>
          <a:cxnLst/>
          <a:rect l="0" t="0" r="0" b="0"/>
          <a:pathLst>
            <a:path>
              <a:moveTo>
                <a:pt x="1923990" y="0"/>
              </a:moveTo>
              <a:lnTo>
                <a:pt x="1923990" y="143683"/>
              </a:lnTo>
              <a:lnTo>
                <a:pt x="0" y="143683"/>
              </a:lnTo>
              <a:lnTo>
                <a:pt x="0" y="2964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A68C1-E6D4-4AE6-91DF-90ABC4BA0CB1}">
      <dsp:nvSpPr>
        <dsp:cNvPr id="0" name=""/>
        <dsp:cNvSpPr/>
      </dsp:nvSpPr>
      <dsp:spPr>
        <a:xfrm>
          <a:off x="2565320" y="1048101"/>
          <a:ext cx="1511706" cy="479623"/>
        </a:xfrm>
        <a:custGeom>
          <a:avLst/>
          <a:gdLst/>
          <a:ahLst/>
          <a:cxnLst/>
          <a:rect l="0" t="0" r="0" b="0"/>
          <a:pathLst>
            <a:path>
              <a:moveTo>
                <a:pt x="1511706" y="0"/>
              </a:moveTo>
              <a:lnTo>
                <a:pt x="1511706" y="326849"/>
              </a:lnTo>
              <a:lnTo>
                <a:pt x="0" y="326849"/>
              </a:lnTo>
              <a:lnTo>
                <a:pt x="0" y="479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2672F-0B7E-42D0-92A3-9D32ED08AA5E}">
      <dsp:nvSpPr>
        <dsp:cNvPr id="0" name=""/>
        <dsp:cNvSpPr/>
      </dsp:nvSpPr>
      <dsp:spPr>
        <a:xfrm>
          <a:off x="3252460" y="900"/>
          <a:ext cx="1649134" cy="104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4F3795-1070-4F4E-9175-3B4B9230B7EA}">
      <dsp:nvSpPr>
        <dsp:cNvPr id="0" name=""/>
        <dsp:cNvSpPr/>
      </dsp:nvSpPr>
      <dsp:spPr>
        <a:xfrm>
          <a:off x="3435697" y="174975"/>
          <a:ext cx="1649134" cy="104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Ринок капіталів</a:t>
          </a:r>
          <a:endParaRPr lang="ru-RU" sz="2000" b="1" kern="1200" dirty="0"/>
        </a:p>
      </dsp:txBody>
      <dsp:txXfrm>
        <a:off x="3466368" y="205646"/>
        <a:ext cx="1587792" cy="985858"/>
      </dsp:txXfrm>
    </dsp:sp>
    <dsp:sp modelId="{8FFD776B-540F-4239-8C93-CF2E4C0B5A7E}">
      <dsp:nvSpPr>
        <dsp:cNvPr id="0" name=""/>
        <dsp:cNvSpPr/>
      </dsp:nvSpPr>
      <dsp:spPr>
        <a:xfrm>
          <a:off x="1740753" y="1527724"/>
          <a:ext cx="1649134" cy="104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978D1C-D9B5-4523-AC3E-6EAB2C5302A7}">
      <dsp:nvSpPr>
        <dsp:cNvPr id="0" name=""/>
        <dsp:cNvSpPr/>
      </dsp:nvSpPr>
      <dsp:spPr>
        <a:xfrm>
          <a:off x="1923990" y="1701799"/>
          <a:ext cx="1649134" cy="104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З боку джерел коштів:</a:t>
          </a:r>
          <a:endParaRPr lang="ru-RU" sz="1800" kern="1200" dirty="0"/>
        </a:p>
      </dsp:txBody>
      <dsp:txXfrm>
        <a:off x="1954661" y="1732470"/>
        <a:ext cx="1587792" cy="985858"/>
      </dsp:txXfrm>
    </dsp:sp>
    <dsp:sp modelId="{ACF5C36E-5785-4300-BD24-C4CF55B9C1AD}">
      <dsp:nvSpPr>
        <dsp:cNvPr id="0" name=""/>
        <dsp:cNvSpPr/>
      </dsp:nvSpPr>
      <dsp:spPr>
        <a:xfrm>
          <a:off x="-183237" y="2871382"/>
          <a:ext cx="1649134" cy="104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4B8483-60E7-43DA-8CC8-19D312D759E3}">
      <dsp:nvSpPr>
        <dsp:cNvPr id="0" name=""/>
        <dsp:cNvSpPr/>
      </dsp:nvSpPr>
      <dsp:spPr>
        <a:xfrm>
          <a:off x="0" y="3045457"/>
          <a:ext cx="1649134" cy="104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Боргові ринки або ринки кредиту</a:t>
          </a:r>
          <a:endParaRPr lang="ru-RU" sz="1800" kern="1200" dirty="0"/>
        </a:p>
      </dsp:txBody>
      <dsp:txXfrm>
        <a:off x="30671" y="3076128"/>
        <a:ext cx="1587792" cy="985858"/>
      </dsp:txXfrm>
    </dsp:sp>
    <dsp:sp modelId="{9966920A-C7D2-4826-BC5C-239C920EDB43}">
      <dsp:nvSpPr>
        <dsp:cNvPr id="0" name=""/>
        <dsp:cNvSpPr/>
      </dsp:nvSpPr>
      <dsp:spPr>
        <a:xfrm>
          <a:off x="2059714" y="2981663"/>
          <a:ext cx="1649134" cy="104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AE6FBF-3E45-4249-B1AF-C64304CD0AA0}">
      <dsp:nvSpPr>
        <dsp:cNvPr id="0" name=""/>
        <dsp:cNvSpPr/>
      </dsp:nvSpPr>
      <dsp:spPr>
        <a:xfrm>
          <a:off x="2242951" y="3155738"/>
          <a:ext cx="1649134" cy="104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Ринки акціонерного капіталу</a:t>
          </a:r>
          <a:endParaRPr lang="ru-RU" sz="1800" kern="1200" dirty="0"/>
        </a:p>
      </dsp:txBody>
      <dsp:txXfrm>
        <a:off x="2273622" y="3186409"/>
        <a:ext cx="1587792" cy="985858"/>
      </dsp:txXfrm>
    </dsp:sp>
    <dsp:sp modelId="{31357FD7-4488-4C53-8043-575D5EF485C8}">
      <dsp:nvSpPr>
        <dsp:cNvPr id="0" name=""/>
        <dsp:cNvSpPr/>
      </dsp:nvSpPr>
      <dsp:spPr>
        <a:xfrm>
          <a:off x="4849575" y="1496968"/>
          <a:ext cx="1649134" cy="104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6A3850-3296-479B-8640-24C906CDC7D0}">
      <dsp:nvSpPr>
        <dsp:cNvPr id="0" name=""/>
        <dsp:cNvSpPr/>
      </dsp:nvSpPr>
      <dsp:spPr>
        <a:xfrm>
          <a:off x="5032813" y="1671043"/>
          <a:ext cx="1649134" cy="104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Міжнародні</a:t>
          </a:r>
          <a:endParaRPr lang="ru-RU" sz="1800" kern="1200" dirty="0"/>
        </a:p>
      </dsp:txBody>
      <dsp:txXfrm>
        <a:off x="5063484" y="1701714"/>
        <a:ext cx="1587792" cy="985858"/>
      </dsp:txXfrm>
    </dsp:sp>
    <dsp:sp modelId="{43FC7908-023F-4275-8020-D21AA1FAAA3D}">
      <dsp:nvSpPr>
        <dsp:cNvPr id="0" name=""/>
        <dsp:cNvSpPr/>
      </dsp:nvSpPr>
      <dsp:spPr>
        <a:xfrm>
          <a:off x="4991764" y="3013561"/>
          <a:ext cx="1649134" cy="10472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6D9BD4-BAFA-4816-B384-2654EF3669DB}">
      <dsp:nvSpPr>
        <dsp:cNvPr id="0" name=""/>
        <dsp:cNvSpPr/>
      </dsp:nvSpPr>
      <dsp:spPr>
        <a:xfrm>
          <a:off x="5175001" y="3187636"/>
          <a:ext cx="1649134" cy="1047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Національні</a:t>
          </a:r>
          <a:endParaRPr lang="ru-RU" sz="1800" kern="1200" dirty="0"/>
        </a:p>
      </dsp:txBody>
      <dsp:txXfrm>
        <a:off x="5205672" y="3218307"/>
        <a:ext cx="1587792" cy="985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03982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488412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842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142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32983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391393"/>
            <a:ext cx="732983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4345230"/>
            <a:ext cx="7772400" cy="859205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Ринок капіталу</a:t>
            </a:r>
            <a:endParaRPr lang="en-US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57165" y="4345230"/>
            <a:ext cx="2137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Підготувала</a:t>
            </a:r>
            <a:br>
              <a:rPr lang="uk-UA" dirty="0" smtClean="0"/>
            </a:br>
            <a:r>
              <a:rPr lang="uk-UA" dirty="0" smtClean="0"/>
              <a:t> учениця 11-А класу</a:t>
            </a:r>
            <a:br>
              <a:rPr lang="uk-UA" dirty="0" smtClean="0"/>
            </a:br>
            <a:r>
              <a:rPr lang="uk-UA" dirty="0" smtClean="0"/>
              <a:t>ТЗОШ№</a:t>
            </a:r>
            <a:r>
              <a:rPr lang="en-US" dirty="0" smtClean="0"/>
              <a:t>24</a:t>
            </a:r>
            <a:br>
              <a:rPr lang="en-US" dirty="0" smtClean="0"/>
            </a:br>
            <a:r>
              <a:rPr lang="uk-UA" dirty="0" smtClean="0"/>
              <a:t>Складанюк Наталія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630" y="1280418"/>
            <a:ext cx="89103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Ринок капіталу характеризується такими особливостями</a:t>
            </a:r>
            <a:endParaRPr lang="uk-UA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52" y="2512770"/>
            <a:ext cx="8910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342900">
              <a:buFont typeface="+mj-lt"/>
              <a:buAutoNum type="arabicParenR"/>
            </a:pPr>
            <a:r>
              <a:rPr lang="uk-UA" sz="2400" dirty="0" smtClean="0"/>
              <a:t>Його функціонування визначається потребою нагромадження капіталу</a:t>
            </a:r>
          </a:p>
          <a:p>
            <a:pPr marL="144000" indent="-342900">
              <a:buFont typeface="+mj-lt"/>
              <a:buAutoNum type="arabicParenR"/>
            </a:pPr>
            <a:r>
              <a:rPr lang="uk-UA" sz="2400" dirty="0" smtClean="0"/>
              <a:t>Попит на капітал залежить від його граничної продуктивності</a:t>
            </a:r>
          </a:p>
          <a:p>
            <a:pPr marL="144000" indent="-342900">
              <a:buFont typeface="+mj-lt"/>
              <a:buAutoNum type="arabicParenR"/>
            </a:pPr>
            <a:r>
              <a:rPr lang="uk-UA" sz="2400" dirty="0" smtClean="0"/>
              <a:t>Пропонування капіталу визначається     вигодами(доходами)кредитора від надання грошей у </a:t>
            </a:r>
          </a:p>
          <a:p>
            <a:pPr marL="144000"/>
            <a:r>
              <a:rPr lang="uk-UA" sz="2400" dirty="0" smtClean="0"/>
              <a:t>   тимчасове користування боржникові.</a:t>
            </a:r>
          </a:p>
          <a:p>
            <a:pPr marL="144000"/>
            <a:r>
              <a:rPr lang="uk-UA" sz="2400" dirty="0" smtClean="0"/>
              <a:t>4)Процент-ціна ринку капіталу-узгоджує інтереси кредитора та       позичальника й визначається за формулою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uk-UA" sz="3600" b="1" dirty="0" smtClean="0"/>
              <a:t>і = В</a:t>
            </a:r>
            <a:r>
              <a:rPr lang="en-US" sz="3600" b="1" dirty="0" smtClean="0"/>
              <a:t>/</a:t>
            </a:r>
            <a:r>
              <a:rPr lang="uk-UA" sz="3600" b="1" dirty="0" smtClean="0"/>
              <a:t>К </a:t>
            </a:r>
            <a:r>
              <a:rPr lang="uk-UA" sz="3600" b="1" dirty="0" smtClean="0">
                <a:sym typeface="Symbol"/>
              </a:rPr>
              <a:t> 100%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5009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198828" y="833015"/>
            <a:ext cx="9829799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Учасниками ринку капіталів є: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/>
        </p:nvSpPr>
        <p:spPr>
          <a:xfrm>
            <a:off x="198828" y="2360065"/>
            <a:ext cx="8704185" cy="12216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0425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3463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/>
              <a:t>первинні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є </a:t>
            </a:r>
            <a:r>
              <a:rPr lang="ru-RU" dirty="0" err="1"/>
              <a:t>власники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що </a:t>
            </a:r>
            <a:r>
              <a:rPr lang="ru-RU" dirty="0" err="1"/>
              <a:t>мобілізовані</a:t>
            </a:r>
            <a:r>
              <a:rPr lang="ru-RU" dirty="0"/>
              <a:t> банками і </a:t>
            </a:r>
            <a:r>
              <a:rPr lang="ru-RU" dirty="0" err="1"/>
              <a:t>перетворені</a:t>
            </a:r>
            <a:r>
              <a:rPr lang="ru-RU" dirty="0"/>
              <a:t> у </a:t>
            </a:r>
            <a:r>
              <a:rPr lang="ru-RU" dirty="0" err="1"/>
              <a:t>позиковий</a:t>
            </a:r>
            <a:r>
              <a:rPr lang="ru-RU" dirty="0"/>
              <a:t> </a:t>
            </a:r>
            <a:r>
              <a:rPr lang="ru-RU" dirty="0" err="1" smtClean="0"/>
              <a:t>капітал</a:t>
            </a:r>
            <a:endParaRPr lang="ru-RU" dirty="0" smtClean="0"/>
          </a:p>
        </p:txBody>
      </p:sp>
      <p:sp>
        <p:nvSpPr>
          <p:cNvPr id="4" name="Прямокутник 3"/>
          <p:cNvSpPr/>
          <p:nvPr/>
        </p:nvSpPr>
        <p:spPr>
          <a:xfrm>
            <a:off x="198828" y="3756796"/>
            <a:ext cx="870418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tx1"/>
                </a:solidFill>
              </a:rPr>
              <a:t>спеціалізовані посередники - кредитно-фінансові організації, що здійснюють безпосереднє залучення (акумуляцію) коштів, перетворення їх у позиковий капітал і подальшу тимчасову передачу його позичальникам на зворотній основі за плату у формі відсотків</a:t>
            </a:r>
            <a:r>
              <a:rPr lang="uk-UA" sz="2000" dirty="0" smtClean="0">
                <a:solidFill>
                  <a:schemeClr val="tx1"/>
                </a:solidFill>
              </a:rPr>
              <a:t>;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198828" y="5414165"/>
            <a:ext cx="866247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позичальники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dirty="0" err="1">
                <a:solidFill>
                  <a:schemeClr val="tx1"/>
                </a:solidFill>
              </a:rPr>
              <a:t>юридичні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фізичні</a:t>
            </a:r>
            <a:r>
              <a:rPr lang="ru-RU" dirty="0">
                <a:solidFill>
                  <a:schemeClr val="tx1"/>
                </a:solidFill>
              </a:rPr>
              <a:t> особи, а </a:t>
            </a:r>
            <a:r>
              <a:rPr lang="ru-RU" dirty="0" err="1">
                <a:solidFill>
                  <a:schemeClr val="tx1"/>
                </a:solidFill>
              </a:rPr>
              <a:t>також</a:t>
            </a:r>
            <a:r>
              <a:rPr lang="ru-RU" dirty="0">
                <a:solidFill>
                  <a:schemeClr val="tx1"/>
                </a:solidFill>
              </a:rPr>
              <a:t> держава, що </a:t>
            </a:r>
            <a:r>
              <a:rPr lang="ru-RU" dirty="0" err="1">
                <a:solidFill>
                  <a:schemeClr val="tx1"/>
                </a:solidFill>
              </a:rPr>
              <a:t>відчувають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нестачу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фінансових</a:t>
            </a:r>
            <a:r>
              <a:rPr lang="ru-RU" dirty="0">
                <a:solidFill>
                  <a:schemeClr val="tx1"/>
                </a:solidFill>
              </a:rPr>
              <a:t> ресурсах і </a:t>
            </a:r>
            <a:r>
              <a:rPr lang="ru-RU" dirty="0" err="1">
                <a:solidFill>
                  <a:schemeClr val="tx1"/>
                </a:solidFill>
              </a:rPr>
              <a:t>готові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заплатити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спеціалізованому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посереднику</a:t>
            </a:r>
            <a:r>
              <a:rPr lang="ru-RU" dirty="0">
                <a:solidFill>
                  <a:schemeClr val="tx1"/>
                </a:solidFill>
              </a:rPr>
              <a:t> за право </a:t>
            </a:r>
            <a:r>
              <a:rPr lang="ru-RU" dirty="0" err="1">
                <a:solidFill>
                  <a:schemeClr val="tx1"/>
                </a:solidFill>
              </a:rPr>
              <a:t>тимчасового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користування</a:t>
            </a:r>
            <a:r>
              <a:rPr lang="ru-RU" dirty="0">
                <a:solidFill>
                  <a:schemeClr val="tx1"/>
                </a:solidFill>
              </a:rPr>
              <a:t> ними.</a:t>
            </a:r>
          </a:p>
        </p:txBody>
      </p:sp>
    </p:spTree>
    <p:extLst>
      <p:ext uri="{BB962C8B-B14F-4D97-AF65-F5344CB8AC3E}">
        <p14:creationId xmlns:p14="http://schemas.microsoft.com/office/powerpoint/2010/main" val="179819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93658" y="1654385"/>
            <a:ext cx="50392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Таким чином, </a:t>
            </a:r>
            <a:r>
              <a:rPr lang="ru-RU" sz="3200" dirty="0" err="1">
                <a:solidFill>
                  <a:schemeClr val="bg1"/>
                </a:solidFill>
              </a:rPr>
              <a:t>ринок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капіталів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забезпечує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платоспроможність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фінансової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системи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максимальне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узгодження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загальногосподарських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процесів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нагромадження</a:t>
            </a:r>
            <a:r>
              <a:rPr lang="ru-RU" sz="3200" dirty="0">
                <a:solidFill>
                  <a:schemeClr val="bg1"/>
                </a:solidFill>
              </a:rPr>
              <a:t> та </a:t>
            </a:r>
            <a:r>
              <a:rPr lang="ru-RU" sz="3200" dirty="0" err="1">
                <a:solidFill>
                  <a:schemeClr val="bg1"/>
                </a:solidFill>
              </a:rPr>
              <a:t>інвестування</a:t>
            </a:r>
            <a:r>
              <a:rPr lang="ru-RU" sz="3200" dirty="0">
                <a:solidFill>
                  <a:schemeClr val="bg1"/>
                </a:solidFill>
              </a:rPr>
              <a:t> як за </a:t>
            </a:r>
            <a:r>
              <a:rPr lang="ru-RU" sz="3200" dirty="0" err="1">
                <a:solidFill>
                  <a:schemeClr val="bg1"/>
                </a:solidFill>
              </a:rPr>
              <a:t>обсягом</a:t>
            </a:r>
            <a:r>
              <a:rPr lang="ru-RU" sz="3200" dirty="0">
                <a:solidFill>
                  <a:schemeClr val="bg1"/>
                </a:solidFill>
              </a:rPr>
              <a:t>, так і за структурою.</a:t>
            </a:r>
          </a:p>
        </p:txBody>
      </p:sp>
      <p:pic>
        <p:nvPicPr>
          <p:cNvPr id="4" name="Picture 2" descr="D:\Документы\Рабочий стол\salebiz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705" y="1740015"/>
            <a:ext cx="3946379" cy="152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640" y="3916540"/>
            <a:ext cx="2572034" cy="224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2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823310" y="1567995"/>
            <a:ext cx="600677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 err="1"/>
              <a:t>Дякую</a:t>
            </a:r>
            <a:r>
              <a:rPr lang="ru-RU" sz="6600" b="1" dirty="0"/>
              <a:t> за </a:t>
            </a:r>
            <a:r>
              <a:rPr lang="ru-RU" sz="6600" b="1" dirty="0" err="1"/>
              <a:t>увагу</a:t>
            </a:r>
            <a:r>
              <a:rPr lang="ru-RU" sz="6600" b="1" dirty="0"/>
              <a:t>!</a:t>
            </a:r>
          </a:p>
        </p:txBody>
      </p:sp>
      <p:pic>
        <p:nvPicPr>
          <p:cNvPr id="1028" name="Picture 4" descr="C:\Users\WebHouse\AppData\Local\Microsoft\Windows\Temporary Internet Files\Content.IE5\556VRC56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50" y="3123590"/>
            <a:ext cx="2899108" cy="238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11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38425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EAA0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Ринок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EAA0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EAA0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капіталів</a:t>
            </a: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EAA0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-</a:t>
            </a:r>
            <a:r>
              <a:rPr lang="ru-RU" sz="2400" b="1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це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частина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фінансового</a:t>
            </a:r>
            <a:r>
              <a:rPr lang="ru-RU" sz="2400" i="1" dirty="0">
                <a:solidFill>
                  <a:schemeClr val="bg1"/>
                </a:solidFill>
              </a:rPr>
              <a:t> ринку, де </a:t>
            </a:r>
            <a:r>
              <a:rPr lang="ru-RU" sz="2400" i="1" dirty="0" err="1">
                <a:solidFill>
                  <a:schemeClr val="bg1"/>
                </a:solidFill>
              </a:rPr>
              <a:t>формується</a:t>
            </a:r>
            <a:r>
              <a:rPr lang="ru-RU" sz="2400" i="1" dirty="0">
                <a:solidFill>
                  <a:schemeClr val="bg1"/>
                </a:solidFill>
              </a:rPr>
              <a:t> попит і </a:t>
            </a:r>
            <a:r>
              <a:rPr lang="ru-RU" sz="2400" i="1" dirty="0" err="1">
                <a:solidFill>
                  <a:schemeClr val="bg1"/>
                </a:solidFill>
              </a:rPr>
              <a:t>пропозиція</a:t>
            </a:r>
            <a:r>
              <a:rPr lang="ru-RU" sz="2400" i="1" dirty="0">
                <a:solidFill>
                  <a:schemeClr val="bg1"/>
                </a:solidFill>
              </a:rPr>
              <a:t> на </a:t>
            </a:r>
            <a:r>
              <a:rPr lang="ru-RU" sz="2400" i="1" dirty="0" err="1">
                <a:solidFill>
                  <a:schemeClr val="bg1"/>
                </a:solidFill>
              </a:rPr>
              <a:t>середньостроковий</a:t>
            </a:r>
            <a:r>
              <a:rPr lang="ru-RU" sz="2400" i="1" dirty="0">
                <a:solidFill>
                  <a:schemeClr val="bg1"/>
                </a:solidFill>
              </a:rPr>
              <a:t> та </a:t>
            </a:r>
            <a:r>
              <a:rPr lang="ru-RU" sz="2400" i="1" dirty="0" err="1">
                <a:solidFill>
                  <a:schemeClr val="bg1"/>
                </a:solidFill>
              </a:rPr>
              <a:t>довгостроковий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позиковий</a:t>
            </a:r>
            <a:r>
              <a:rPr lang="ru-RU" sz="2400" i="1" dirty="0">
                <a:solidFill>
                  <a:schemeClr val="bg1"/>
                </a:solidFill>
              </a:rPr>
              <a:t> </a:t>
            </a:r>
            <a:r>
              <a:rPr lang="ru-RU" sz="2400" i="1" dirty="0" err="1">
                <a:solidFill>
                  <a:schemeClr val="bg1"/>
                </a:solidFill>
              </a:rPr>
              <a:t>капітал</a:t>
            </a:r>
            <a:r>
              <a:rPr lang="ru-RU" sz="2400" i="1" dirty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  <a:p>
            <a:endParaRPr lang="uk-UA" sz="2000" dirty="0">
              <a:solidFill>
                <a:schemeClr val="bg1"/>
              </a:solidFill>
            </a:endParaRPr>
          </a:p>
        </p:txBody>
      </p:sp>
      <p:cxnSp>
        <p:nvCxnSpPr>
          <p:cNvPr id="4" name="Пряма зі стрілкою 3"/>
          <p:cNvCxnSpPr/>
          <p:nvPr/>
        </p:nvCxnSpPr>
        <p:spPr>
          <a:xfrm flipH="1">
            <a:off x="2434130" y="2769641"/>
            <a:ext cx="610820" cy="506654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зі стрілкою 6"/>
          <p:cNvCxnSpPr/>
          <p:nvPr/>
        </p:nvCxnSpPr>
        <p:spPr>
          <a:xfrm>
            <a:off x="5335525" y="2769641"/>
            <a:ext cx="610820" cy="506654"/>
          </a:xfrm>
          <a:prstGeom prst="straightConnector1">
            <a:avLst/>
          </a:prstGeom>
          <a:ln w="762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8965" y="3443464"/>
            <a:ext cx="3512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EAA02"/>
                </a:solidFill>
              </a:rPr>
              <a:t>Фінансовий капітал</a:t>
            </a:r>
            <a:endParaRPr lang="uk-UA" sz="2400" b="1" dirty="0">
              <a:solidFill>
                <a:srgbClr val="FEAA0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2820" y="3442270"/>
            <a:ext cx="2901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C000"/>
                </a:solidFill>
              </a:rPr>
              <a:t>Фізичний капітал</a:t>
            </a:r>
            <a:endParaRPr lang="uk-UA" sz="2400" b="1" dirty="0">
              <a:solidFill>
                <a:srgbClr val="FFC000"/>
              </a:solidFill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4572001" y="4176304"/>
            <a:ext cx="4275740" cy="2154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 </a:t>
            </a:r>
            <a:r>
              <a:rPr lang="uk-UA" dirty="0" smtClean="0"/>
              <a:t> </a:t>
            </a:r>
            <a:r>
              <a:rPr lang="uk-UA" dirty="0">
                <a:solidFill>
                  <a:schemeClr val="tx1"/>
                </a:solidFill>
              </a:rPr>
              <a:t>К</a:t>
            </a:r>
            <a:r>
              <a:rPr lang="uk-UA" dirty="0" smtClean="0">
                <a:solidFill>
                  <a:schemeClr val="tx1"/>
                </a:solidFill>
              </a:rPr>
              <a:t>апітал</a:t>
            </a:r>
            <a:r>
              <a:rPr lang="uk-UA" dirty="0">
                <a:solidFill>
                  <a:schemeClr val="tx1"/>
                </a:solidFill>
              </a:rPr>
              <a:t>, вкладений у справу, який працює як джерело доходу у вигляді засобів виробництва: машини, обладнання, будівлі, споруди, земля, запаси сировини, напівфабрикатів </a:t>
            </a:r>
            <a:r>
              <a:rPr lang="uk-UA" dirty="0" smtClean="0">
                <a:solidFill>
                  <a:schemeClr val="tx1"/>
                </a:solidFill>
              </a:rPr>
              <a:t>тощо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296261" y="4192525"/>
            <a:ext cx="3817624" cy="2137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Це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грошові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засоби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можуть</a:t>
            </a:r>
            <a:r>
              <a:rPr lang="ru-RU" dirty="0">
                <a:solidFill>
                  <a:schemeClr val="tx1"/>
                </a:solidFill>
              </a:rPr>
              <a:t> бути </a:t>
            </a:r>
            <a:r>
              <a:rPr lang="ru-RU" dirty="0" err="1">
                <a:solidFill>
                  <a:schemeClr val="tx1"/>
                </a:solidFill>
              </a:rPr>
              <a:t>використані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придбання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створення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фізичного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капіталу</a:t>
            </a:r>
            <a:r>
              <a:rPr lang="ru-RU" dirty="0">
                <a:solidFill>
                  <a:schemeClr val="tx1"/>
                </a:solidFill>
              </a:rPr>
              <a:t>. </a:t>
            </a:r>
            <a:r>
              <a:rPr lang="ru-RU" dirty="0" smtClean="0">
                <a:solidFill>
                  <a:schemeClr val="tx1"/>
                </a:solidFill>
              </a:rPr>
              <a:t>Є </a:t>
            </a:r>
            <a:r>
              <a:rPr lang="ru-RU" dirty="0" err="1" smtClean="0">
                <a:solidFill>
                  <a:schemeClr val="tx1"/>
                </a:solidFill>
              </a:rPr>
              <a:t>джерелом</a:t>
            </a:r>
            <a:r>
              <a:rPr lang="ru-RU" dirty="0" smtClean="0">
                <a:solidFill>
                  <a:schemeClr val="tx1"/>
                </a:solidFill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</a:rPr>
              <a:t>нагромадження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фізичного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капіталу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кутник 11"/>
          <p:cNvSpPr/>
          <p:nvPr/>
        </p:nvSpPr>
        <p:spPr>
          <a:xfrm>
            <a:off x="143555" y="1305342"/>
            <a:ext cx="9162300" cy="492442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Ринок капіталів виконує такі функції: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По-перше</a:t>
            </a:r>
            <a:r>
              <a:rPr lang="uk-UA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об’єднує дрібні розрізнені грошові заощадження населення, державних підрозділів, приватного бізнесу, зарубіжних інвесторів і створює великі грошові фонди.</a:t>
            </a:r>
          </a:p>
          <a:p>
            <a:endParaRPr lang="uk-UA" sz="24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По-друге</a:t>
            </a:r>
            <a:r>
              <a:rPr lang="uk-UA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трансформує грошові кошти в позичковий капітал, що забезпечує зовнішні джерела фінансування матеріального виробництва національної економіки.</a:t>
            </a:r>
          </a:p>
          <a:p>
            <a:endParaRPr lang="uk-UA" sz="24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По-третє</a:t>
            </a:r>
            <a:r>
              <a:rPr lang="uk-UA" sz="24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надає позики державним органам і населенню для вирішення таких важливих завдань, як покриття бюджетного дефіциту, фінансування частини житлового будівництва тощо.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210802" y="0"/>
            <a:ext cx="7635250" cy="581697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endParaRPr lang="uk-UA" sz="4000" b="1" i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uk-UA" sz="44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Ринок </a:t>
            </a:r>
            <a:r>
              <a:rPr lang="uk-UA" sz="44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капіталів сприяє:</a:t>
            </a:r>
            <a:endParaRPr lang="uk-UA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GB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uk-U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uk-UA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зростанню </a:t>
            </a:r>
            <a:r>
              <a:rPr lang="uk-UA" sz="28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виробництва і збільшенню товарообігу;</a:t>
            </a:r>
          </a:p>
          <a:p>
            <a:r>
              <a:rPr lang="en-GB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uk-UA" sz="28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трансформації </a:t>
            </a:r>
            <a:r>
              <a:rPr lang="uk-UA" sz="28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грошових заощаджень у капіталовкладення;</a:t>
            </a:r>
          </a:p>
          <a:p>
            <a:r>
              <a:rPr lang="en-GB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uk-UA" sz="28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відновленню </a:t>
            </a:r>
            <a:r>
              <a:rPr lang="uk-UA" sz="28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основного капіталу;</a:t>
            </a:r>
          </a:p>
          <a:p>
            <a:r>
              <a:rPr lang="en-GB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uk-UA" sz="28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руху </a:t>
            </a:r>
            <a:r>
              <a:rPr lang="uk-UA" sz="2800" b="1" dirty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капіталів усередині країни.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58151556"/>
              </p:ext>
            </p:extLst>
          </p:nvPr>
        </p:nvGraphicFramePr>
        <p:xfrm>
          <a:off x="-339970" y="1291130"/>
          <a:ext cx="9487630" cy="534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8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209636"/>
              </p:ext>
            </p:extLst>
          </p:nvPr>
        </p:nvGraphicFramePr>
        <p:xfrm>
          <a:off x="1463377" y="2054655"/>
          <a:ext cx="7329488" cy="4276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65" y="1749245"/>
            <a:ext cx="2028825" cy="20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1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48965" y="1138425"/>
            <a:ext cx="8093365" cy="4275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Боргові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ринки </a:t>
            </a:r>
            <a:r>
              <a:rPr lang="ru-RU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ринки кредиту:</a:t>
            </a:r>
            <a:endParaRPr lang="uk-UA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236586" y="2207360"/>
            <a:ext cx="4886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За </a:t>
            </a:r>
            <a:r>
              <a:rPr lang="ru-RU" sz="2400" dirty="0" err="1" smtClean="0">
                <a:solidFill>
                  <a:schemeClr val="bg1"/>
                </a:solidFill>
              </a:rPr>
              <a:t>допомогою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фінансових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інструментів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суб'єкти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господарювання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беруть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гроші</a:t>
            </a:r>
            <a:r>
              <a:rPr lang="ru-RU" sz="2400" dirty="0">
                <a:solidFill>
                  <a:schemeClr val="bg1"/>
                </a:solidFill>
              </a:rPr>
              <a:t> в борг і </a:t>
            </a:r>
            <a:r>
              <a:rPr lang="ru-RU" sz="2400" dirty="0" err="1">
                <a:solidFill>
                  <a:schemeClr val="bg1"/>
                </a:solidFill>
              </a:rPr>
              <a:t>використовують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їх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свої</a:t>
            </a:r>
            <a:r>
              <a:rPr lang="ru-RU" sz="2400" dirty="0">
                <a:solidFill>
                  <a:schemeClr val="bg1"/>
                </a:solidFill>
              </a:rPr>
              <a:t> потреби. </a:t>
            </a:r>
            <a:r>
              <a:rPr lang="ru-RU" sz="2400" dirty="0" err="1">
                <a:solidFill>
                  <a:schemeClr val="bg1"/>
                </a:solidFill>
              </a:rPr>
              <a:t>Основними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фінансовими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інструментами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цих</a:t>
            </a:r>
            <a:r>
              <a:rPr lang="ru-RU" sz="2400" dirty="0">
                <a:solidFill>
                  <a:schemeClr val="bg1"/>
                </a:solidFill>
              </a:rPr>
              <a:t> ринках є </a:t>
            </a:r>
            <a:r>
              <a:rPr lang="ru-RU" sz="2400" dirty="0" err="1">
                <a:solidFill>
                  <a:schemeClr val="bg1"/>
                </a:solidFill>
              </a:rPr>
              <a:t>облігації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закладні</a:t>
            </a:r>
            <a:r>
              <a:rPr lang="ru-RU" sz="2400" dirty="0">
                <a:solidFill>
                  <a:schemeClr val="bg1"/>
                </a:solidFill>
              </a:rPr>
              <a:t> та </a:t>
            </a:r>
            <a:r>
              <a:rPr lang="ru-RU" sz="2400" dirty="0" err="1">
                <a:solidFill>
                  <a:schemeClr val="bg1"/>
                </a:solidFill>
              </a:rPr>
              <a:t>векселі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термін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обігу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яких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перевищує</a:t>
            </a:r>
            <a:r>
              <a:rPr lang="ru-RU" sz="2400" dirty="0">
                <a:solidFill>
                  <a:schemeClr val="bg1"/>
                </a:solidFill>
              </a:rPr>
              <a:t> 1 рік</a:t>
            </a:r>
            <a:r>
              <a:rPr lang="ru-RU" sz="2800" dirty="0">
                <a:solidFill>
                  <a:schemeClr val="bg1"/>
                </a:solidFill>
              </a:rPr>
              <a:t>;</a:t>
            </a:r>
          </a:p>
        </p:txBody>
      </p:sp>
      <p:pic>
        <p:nvPicPr>
          <p:cNvPr id="5" name="Picture 2" descr="D:\Документы\Рабочий стол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115" y="2207360"/>
            <a:ext cx="3817625" cy="397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296260" y="715833"/>
            <a:ext cx="9829799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 smtClean="0">
                <a:solidFill>
                  <a:schemeClr val="bg1"/>
                </a:solidFill>
              </a:rPr>
              <a:t>Ринки </a:t>
            </a:r>
            <a:r>
              <a:rPr lang="ru-RU" sz="4400" dirty="0" err="1">
                <a:solidFill>
                  <a:schemeClr val="bg1"/>
                </a:solidFill>
              </a:rPr>
              <a:t>акціонерного</a:t>
            </a:r>
            <a:r>
              <a:rPr lang="ru-RU" sz="4400" dirty="0">
                <a:solidFill>
                  <a:schemeClr val="bg1"/>
                </a:solidFill>
              </a:rPr>
              <a:t> </a:t>
            </a:r>
            <a:r>
              <a:rPr lang="ru-RU" sz="4400" dirty="0" err="1" smtClean="0">
                <a:solidFill>
                  <a:schemeClr val="bg1"/>
                </a:solidFill>
              </a:rPr>
              <a:t>капіталу</a:t>
            </a:r>
            <a:r>
              <a:rPr lang="ru-RU" sz="4400" dirty="0" smtClean="0">
                <a:solidFill>
                  <a:schemeClr val="bg1"/>
                </a:solidFill>
              </a:rPr>
              <a:t>: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5" name="Picture 2" descr="D:\Документы\Рабочий стол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159" y="3810760"/>
            <a:ext cx="3384621" cy="276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2"/>
          <p:cNvSpPr>
            <a:spLocks noGrp="1"/>
          </p:cNvSpPr>
          <p:nvPr/>
        </p:nvSpPr>
        <p:spPr>
          <a:xfrm>
            <a:off x="-314560" y="2207360"/>
            <a:ext cx="9829799" cy="1231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0425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3463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а </a:t>
            </a:r>
            <a:r>
              <a:rPr lang="ru-RU" dirty="0" err="1">
                <a:solidFill>
                  <a:schemeClr val="bg1"/>
                </a:solidFill>
              </a:rPr>
              <a:t>допомогою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акцій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інвестори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можливість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об'єднати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гроші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вкласти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певний</a:t>
            </a:r>
            <a:r>
              <a:rPr lang="ru-RU" dirty="0">
                <a:solidFill>
                  <a:schemeClr val="bg1"/>
                </a:solidFill>
              </a:rPr>
              <a:t> проект, а </a:t>
            </a:r>
            <a:r>
              <a:rPr lang="ru-RU" dirty="0" err="1">
                <a:solidFill>
                  <a:schemeClr val="bg1"/>
                </a:solidFill>
              </a:rPr>
              <a:t>прибутки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розподіляти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пропорційно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вкладених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коштів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7" name="Picture 3" descr="D:\Документы\Рабочий стол\original-57e6bcfe0bb87623b6e648b84213fc79.jp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99" y="3887113"/>
            <a:ext cx="4171571" cy="2611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88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63897" y="701147"/>
            <a:ext cx="9829799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dirty="0" smtClean="0">
                <a:solidFill>
                  <a:schemeClr val="bg1"/>
                </a:solidFill>
              </a:rPr>
              <a:t>Міжнародний ринок капіталу: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/>
        </p:nvSpPr>
        <p:spPr>
          <a:xfrm>
            <a:off x="636150" y="2360066"/>
            <a:ext cx="3935849" cy="461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0425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3463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 err="1">
                <a:solidFill>
                  <a:schemeClr val="bg1"/>
                </a:solidFill>
              </a:rPr>
              <a:t>міжнародному</a:t>
            </a:r>
            <a:r>
              <a:rPr lang="ru-RU" dirty="0">
                <a:solidFill>
                  <a:schemeClr val="bg1"/>
                </a:solidFill>
              </a:rPr>
              <a:t> ринку </a:t>
            </a:r>
            <a:r>
              <a:rPr lang="ru-RU" dirty="0" err="1">
                <a:solidFill>
                  <a:schemeClr val="bg1"/>
                </a:solidFill>
              </a:rPr>
              <a:t>процеси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купівлі</a:t>
            </a:r>
            <a:r>
              <a:rPr lang="ru-RU" dirty="0">
                <a:solidFill>
                  <a:schemeClr val="bg1"/>
                </a:solidFill>
              </a:rPr>
              <a:t>-продажу </a:t>
            </a:r>
            <a:r>
              <a:rPr lang="ru-RU" dirty="0" err="1">
                <a:solidFill>
                  <a:schemeClr val="bg1"/>
                </a:solidFill>
              </a:rPr>
              <a:t>товарів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фінансового</a:t>
            </a:r>
            <a:r>
              <a:rPr lang="ru-RU" dirty="0">
                <a:solidFill>
                  <a:schemeClr val="bg1"/>
                </a:solidFill>
              </a:rPr>
              <a:t> ринку </a:t>
            </a:r>
            <a:r>
              <a:rPr lang="ru-RU" dirty="0" err="1">
                <a:solidFill>
                  <a:schemeClr val="bg1"/>
                </a:solidFill>
              </a:rPr>
              <a:t>регламентуються</a:t>
            </a:r>
            <a:r>
              <a:rPr lang="ru-RU" dirty="0">
                <a:solidFill>
                  <a:schemeClr val="bg1"/>
                </a:solidFill>
              </a:rPr>
              <a:t> законами і </a:t>
            </a:r>
            <a:r>
              <a:rPr lang="ru-RU" dirty="0" err="1">
                <a:solidFill>
                  <a:schemeClr val="bg1"/>
                </a:solidFill>
              </a:rPr>
              <a:t>нормативними</a:t>
            </a:r>
            <a:r>
              <a:rPr lang="ru-RU" dirty="0">
                <a:solidFill>
                  <a:schemeClr val="bg1"/>
                </a:solidFill>
              </a:rPr>
              <a:t> актами з </a:t>
            </a:r>
            <a:r>
              <a:rPr lang="ru-RU" dirty="0" err="1">
                <a:solidFill>
                  <a:schemeClr val="bg1"/>
                </a:solidFill>
              </a:rPr>
              <a:t>міжнародної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торгівлі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Відповідальність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дотримання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цих</a:t>
            </a:r>
            <a:r>
              <a:rPr lang="ru-RU" dirty="0">
                <a:solidFill>
                  <a:schemeClr val="bg1"/>
                </a:solidFill>
              </a:rPr>
              <a:t> правил </a:t>
            </a:r>
            <a:r>
              <a:rPr lang="ru-RU" dirty="0" err="1">
                <a:solidFill>
                  <a:schemeClr val="bg1"/>
                </a:solidFill>
              </a:rPr>
              <a:t>несе</a:t>
            </a:r>
            <a:r>
              <a:rPr lang="ru-RU" dirty="0">
                <a:solidFill>
                  <a:schemeClr val="bg1"/>
                </a:solidFill>
              </a:rPr>
              <a:t> держава, </a:t>
            </a:r>
            <a:r>
              <a:rPr lang="ru-RU" dirty="0" err="1">
                <a:solidFill>
                  <a:schemeClr val="bg1"/>
                </a:solidFill>
              </a:rPr>
              <a:t>суб'єкти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виходять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світовий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ринок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6" name="Picture 2" descr="D:\Документы\Рабочий стол\vru_kup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537" y="2360066"/>
            <a:ext cx="3600872" cy="380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71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484</Words>
  <Application>Microsoft Office PowerPoint</Application>
  <PresentationFormat>Екран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Office Theme</vt:lpstr>
      <vt:lpstr>Ринок капіталу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WebHouse</cp:lastModifiedBy>
  <cp:revision>30</cp:revision>
  <dcterms:created xsi:type="dcterms:W3CDTF">2013-08-21T19:17:07Z</dcterms:created>
  <dcterms:modified xsi:type="dcterms:W3CDTF">2014-11-29T18:01:47Z</dcterms:modified>
</cp:coreProperties>
</file>