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63" r:id="rId2"/>
    <p:sldId id="261" r:id="rId3"/>
    <p:sldId id="256" r:id="rId4"/>
    <p:sldId id="267" r:id="rId5"/>
    <p:sldId id="257" r:id="rId6"/>
    <p:sldId id="259" r:id="rId7"/>
    <p:sldId id="260" r:id="rId8"/>
    <p:sldId id="262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DE"/>
    <a:srgbClr val="EBD031"/>
    <a:srgbClr val="FFFF4F"/>
    <a:srgbClr val="F84734"/>
    <a:srgbClr val="F95D4D"/>
    <a:srgbClr val="F73925"/>
    <a:srgbClr val="3788FF"/>
    <a:srgbClr val="4859D8"/>
    <a:srgbClr val="FF3300"/>
    <a:srgbClr val="5CA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94668" autoAdjust="0"/>
  </p:normalViewPr>
  <p:slideViewPr>
    <p:cSldViewPr>
      <p:cViewPr varScale="1">
        <p:scale>
          <a:sx n="107" d="100"/>
          <a:sy n="107" d="100"/>
        </p:scale>
        <p:origin x="-11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C5351-B971-4E7D-B6A9-F9BA7D7949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E5C18325-1E8B-4851-9034-393FCED861E2}">
      <dgm:prSet custT="1"/>
      <dgm:spPr/>
      <dgm:t>
        <a:bodyPr/>
        <a:lstStyle/>
        <a:p>
          <a:pPr rtl="0"/>
          <a:r>
            <a:rPr lang="uk-UA" sz="1800" b="1" i="1" dirty="0" smtClean="0">
              <a:latin typeface="Constantia" pitchFamily="18" charset="0"/>
            </a:rPr>
            <a:t>Орфоепія</a:t>
          </a:r>
          <a:r>
            <a:rPr lang="uk-UA" sz="1800" i="1" dirty="0" smtClean="0">
              <a:latin typeface="Constantia" pitchFamily="18" charset="0"/>
            </a:rPr>
            <a:t> — це розділ мовознавства, який вивчає правила літературної вимови. Основним поняттям орфоепії є ор­фоепічна норма. Вона охоплює на­самперед вимову звуків у різних позиціях наголошу­вання слів та інтонацію. </a:t>
          </a:r>
          <a:r>
            <a:rPr lang="uk-UA" sz="1800" b="1" i="1" dirty="0" smtClean="0">
              <a:latin typeface="Constantia" pitchFamily="18" charset="0"/>
            </a:rPr>
            <a:t>Порушення нормативної вимови спричиняють:</a:t>
          </a:r>
          <a:endParaRPr lang="uk-UA" sz="1800" dirty="0">
            <a:latin typeface="Constantia" pitchFamily="18" charset="0"/>
          </a:endParaRPr>
        </a:p>
      </dgm:t>
    </dgm:pt>
    <dgm:pt modelId="{9660F857-3DEC-4E27-A3B7-E72C7D291D9C}" type="parTrans" cxnId="{9FB3364D-0CE9-4139-8657-2C2B2A68FC82}">
      <dgm:prSet/>
      <dgm:spPr/>
      <dgm:t>
        <a:bodyPr/>
        <a:lstStyle/>
        <a:p>
          <a:endParaRPr lang="uk-UA"/>
        </a:p>
      </dgm:t>
    </dgm:pt>
    <dgm:pt modelId="{CD0CEB94-57E9-4AF5-A92F-DECA8FBECD4A}" type="sibTrans" cxnId="{9FB3364D-0CE9-4139-8657-2C2B2A68FC82}">
      <dgm:prSet/>
      <dgm:spPr/>
      <dgm:t>
        <a:bodyPr/>
        <a:lstStyle/>
        <a:p>
          <a:endParaRPr lang="uk-UA"/>
        </a:p>
      </dgm:t>
    </dgm:pt>
    <dgm:pt modelId="{9C7BBA04-542E-40AA-8DB1-350E214B17BC}">
      <dgm:prSet custT="1"/>
      <dgm:spPr/>
      <dgm:t>
        <a:bodyPr/>
        <a:lstStyle/>
        <a:p>
          <a:pPr rtl="0"/>
          <a:r>
            <a:rPr lang="uk-UA" sz="1600" i="1" smtClean="0">
              <a:latin typeface="Constantia" pitchFamily="18" charset="0"/>
            </a:rPr>
            <a:t>діалектне оточення;</a:t>
          </a:r>
          <a:endParaRPr lang="uk-UA" sz="1600">
            <a:latin typeface="Constantia" pitchFamily="18" charset="0"/>
          </a:endParaRPr>
        </a:p>
      </dgm:t>
    </dgm:pt>
    <dgm:pt modelId="{A53418EE-841B-465C-B5CA-3367B72ACF13}" type="parTrans" cxnId="{51975FB1-80BC-41D7-B845-BF5FB9366084}">
      <dgm:prSet/>
      <dgm:spPr/>
      <dgm:t>
        <a:bodyPr/>
        <a:lstStyle/>
        <a:p>
          <a:endParaRPr lang="uk-UA"/>
        </a:p>
      </dgm:t>
    </dgm:pt>
    <dgm:pt modelId="{0CBC250E-652C-43F1-BB00-45879D6CC8A2}" type="sibTrans" cxnId="{51975FB1-80BC-41D7-B845-BF5FB9366084}">
      <dgm:prSet/>
      <dgm:spPr/>
      <dgm:t>
        <a:bodyPr/>
        <a:lstStyle/>
        <a:p>
          <a:endParaRPr lang="uk-UA"/>
        </a:p>
      </dgm:t>
    </dgm:pt>
    <dgm:pt modelId="{303FD5AC-CAF6-4645-90E5-14EF3CEFA21B}">
      <dgm:prSet custT="1"/>
      <dgm:spPr/>
      <dgm:t>
        <a:bodyPr/>
        <a:lstStyle/>
        <a:p>
          <a:pPr rtl="0"/>
          <a:r>
            <a:rPr lang="uk-UA" sz="1600" i="1" smtClean="0">
              <a:latin typeface="Constantia" pitchFamily="18" charset="0"/>
            </a:rPr>
            <a:t>змішування норм близькоспоріднених мов (найчастіше української з російською та польською);</a:t>
          </a:r>
          <a:endParaRPr lang="uk-UA" sz="1600">
            <a:latin typeface="Constantia" pitchFamily="18" charset="0"/>
          </a:endParaRPr>
        </a:p>
      </dgm:t>
    </dgm:pt>
    <dgm:pt modelId="{B4B3BDFE-8FDB-46C0-B99F-7215542F6785}" type="parTrans" cxnId="{5A0489A2-D9E5-4A08-8DF0-5A91D625BBC1}">
      <dgm:prSet/>
      <dgm:spPr/>
      <dgm:t>
        <a:bodyPr/>
        <a:lstStyle/>
        <a:p>
          <a:endParaRPr lang="uk-UA"/>
        </a:p>
      </dgm:t>
    </dgm:pt>
    <dgm:pt modelId="{B5F02F33-CED5-4F0E-A493-FBE816732239}" type="sibTrans" cxnId="{5A0489A2-D9E5-4A08-8DF0-5A91D625BBC1}">
      <dgm:prSet/>
      <dgm:spPr/>
      <dgm:t>
        <a:bodyPr/>
        <a:lstStyle/>
        <a:p>
          <a:endParaRPr lang="uk-UA"/>
        </a:p>
      </dgm:t>
    </dgm:pt>
    <dgm:pt modelId="{75229F73-D014-496D-8E75-35260364E69C}">
      <dgm:prSet custT="1"/>
      <dgm:spPr/>
      <dgm:t>
        <a:bodyPr/>
        <a:lstStyle/>
        <a:p>
          <a:pPr rtl="0"/>
          <a:r>
            <a:rPr lang="uk-UA" sz="1600" i="1" smtClean="0">
              <a:latin typeface="Constantia" pitchFamily="18" charset="0"/>
            </a:rPr>
            <a:t>іноді письмо: слова вимовляють так, як вони написані, без ураху­вання розбіжності між вимовою й написанням.</a:t>
          </a:r>
          <a:endParaRPr lang="uk-UA" sz="1600">
            <a:latin typeface="Constantia" pitchFamily="18" charset="0"/>
          </a:endParaRPr>
        </a:p>
      </dgm:t>
    </dgm:pt>
    <dgm:pt modelId="{2A4D52F9-C62E-4443-8594-B0DE09FA3A73}" type="parTrans" cxnId="{A653018F-C29F-475F-A513-7EA11B208B43}">
      <dgm:prSet/>
      <dgm:spPr/>
      <dgm:t>
        <a:bodyPr/>
        <a:lstStyle/>
        <a:p>
          <a:endParaRPr lang="uk-UA"/>
        </a:p>
      </dgm:t>
    </dgm:pt>
    <dgm:pt modelId="{C5D347AA-93A3-4F29-8EA2-4F764E2A35A4}" type="sibTrans" cxnId="{A653018F-C29F-475F-A513-7EA11B208B43}">
      <dgm:prSet/>
      <dgm:spPr/>
      <dgm:t>
        <a:bodyPr/>
        <a:lstStyle/>
        <a:p>
          <a:endParaRPr lang="uk-UA"/>
        </a:p>
      </dgm:t>
    </dgm:pt>
    <dgm:pt modelId="{F0D68A50-28A8-43B4-BE46-4E36C434DC7C}">
      <dgm:prSet custT="1"/>
      <dgm:spPr/>
      <dgm:t>
        <a:bodyPr/>
        <a:lstStyle/>
        <a:p>
          <a:pPr rtl="0"/>
          <a:r>
            <a:rPr lang="uk-UA" sz="1800" i="1" dirty="0" smtClean="0">
              <a:latin typeface="Constantia" pitchFamily="18" charset="0"/>
            </a:rPr>
            <a:t>Кодексом орфоепічних норм слу­жить «Орфоепічний словник». Дотримання мовцями правил літе­ратурної вимови — це показник за­гальної культури людини й суспіль­ства в цілому.</a:t>
          </a:r>
          <a:endParaRPr lang="uk-UA" sz="1800" dirty="0">
            <a:latin typeface="Constantia" pitchFamily="18" charset="0"/>
          </a:endParaRPr>
        </a:p>
      </dgm:t>
    </dgm:pt>
    <dgm:pt modelId="{4D97D65C-0D0E-46BE-9A06-2B8F0089304E}" type="parTrans" cxnId="{16DEA636-1B18-48DA-908A-DBED52C4D361}">
      <dgm:prSet/>
      <dgm:spPr/>
      <dgm:t>
        <a:bodyPr/>
        <a:lstStyle/>
        <a:p>
          <a:endParaRPr lang="uk-UA"/>
        </a:p>
      </dgm:t>
    </dgm:pt>
    <dgm:pt modelId="{82A4808B-35CE-4377-BC9B-A02AB881F469}" type="sibTrans" cxnId="{16DEA636-1B18-48DA-908A-DBED52C4D361}">
      <dgm:prSet/>
      <dgm:spPr/>
      <dgm:t>
        <a:bodyPr/>
        <a:lstStyle/>
        <a:p>
          <a:endParaRPr lang="uk-UA"/>
        </a:p>
      </dgm:t>
    </dgm:pt>
    <dgm:pt modelId="{28F99BB1-412A-4F18-92AB-DC0D9B77132A}" type="pres">
      <dgm:prSet presAssocID="{0A2C5351-B971-4E7D-B6A9-F9BA7D7949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AAEFFA7-4965-4A8C-B87A-A6C7FA9995E6}" type="pres">
      <dgm:prSet presAssocID="{E5C18325-1E8B-4851-9034-393FCED861E2}" presName="parentText" presStyleLbl="node1" presStyleIdx="0" presStyleCnt="2" custLinFactNeighborY="-1307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D3E2C3-5B5F-40B9-B2F9-B733922F7976}" type="pres">
      <dgm:prSet presAssocID="{E5C18325-1E8B-4851-9034-393FCED861E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DAA652-047A-4632-8447-587D624D5337}" type="pres">
      <dgm:prSet presAssocID="{F0D68A50-28A8-43B4-BE46-4E36C434DC7C}" presName="parentText" presStyleLbl="node1" presStyleIdx="1" presStyleCnt="2" custLinFactNeighborY="1196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FB3364D-0CE9-4139-8657-2C2B2A68FC82}" srcId="{0A2C5351-B971-4E7D-B6A9-F9BA7D79498F}" destId="{E5C18325-1E8B-4851-9034-393FCED861E2}" srcOrd="0" destOrd="0" parTransId="{9660F857-3DEC-4E27-A3B7-E72C7D291D9C}" sibTransId="{CD0CEB94-57E9-4AF5-A92F-DECA8FBECD4A}"/>
    <dgm:cxn modelId="{5A0489A2-D9E5-4A08-8DF0-5A91D625BBC1}" srcId="{E5C18325-1E8B-4851-9034-393FCED861E2}" destId="{303FD5AC-CAF6-4645-90E5-14EF3CEFA21B}" srcOrd="1" destOrd="0" parTransId="{B4B3BDFE-8FDB-46C0-B99F-7215542F6785}" sibTransId="{B5F02F33-CED5-4F0E-A493-FBE816732239}"/>
    <dgm:cxn modelId="{9270BD8C-BC21-480F-A688-53DD79964BD1}" type="presOf" srcId="{F0D68A50-28A8-43B4-BE46-4E36C434DC7C}" destId="{2FDAA652-047A-4632-8447-587D624D5337}" srcOrd="0" destOrd="0" presId="urn:microsoft.com/office/officeart/2005/8/layout/vList2"/>
    <dgm:cxn modelId="{928D3441-94D8-4FCD-9740-040418CDECF4}" type="presOf" srcId="{9C7BBA04-542E-40AA-8DB1-350E214B17BC}" destId="{41D3E2C3-5B5F-40B9-B2F9-B733922F7976}" srcOrd="0" destOrd="0" presId="urn:microsoft.com/office/officeart/2005/8/layout/vList2"/>
    <dgm:cxn modelId="{99B5834E-40CD-4E39-9EE6-6EB39548FC95}" type="presOf" srcId="{E5C18325-1E8B-4851-9034-393FCED861E2}" destId="{DAAEFFA7-4965-4A8C-B87A-A6C7FA9995E6}" srcOrd="0" destOrd="0" presId="urn:microsoft.com/office/officeart/2005/8/layout/vList2"/>
    <dgm:cxn modelId="{7D453626-4E5B-4EDB-8DCB-6945C58CF758}" type="presOf" srcId="{0A2C5351-B971-4E7D-B6A9-F9BA7D79498F}" destId="{28F99BB1-412A-4F18-92AB-DC0D9B77132A}" srcOrd="0" destOrd="0" presId="urn:microsoft.com/office/officeart/2005/8/layout/vList2"/>
    <dgm:cxn modelId="{9242C812-72C9-48EF-BDB4-D683DBD6B664}" type="presOf" srcId="{75229F73-D014-496D-8E75-35260364E69C}" destId="{41D3E2C3-5B5F-40B9-B2F9-B733922F7976}" srcOrd="0" destOrd="2" presId="urn:microsoft.com/office/officeart/2005/8/layout/vList2"/>
    <dgm:cxn modelId="{51975FB1-80BC-41D7-B845-BF5FB9366084}" srcId="{E5C18325-1E8B-4851-9034-393FCED861E2}" destId="{9C7BBA04-542E-40AA-8DB1-350E214B17BC}" srcOrd="0" destOrd="0" parTransId="{A53418EE-841B-465C-B5CA-3367B72ACF13}" sibTransId="{0CBC250E-652C-43F1-BB00-45879D6CC8A2}"/>
    <dgm:cxn modelId="{16DEA636-1B18-48DA-908A-DBED52C4D361}" srcId="{0A2C5351-B971-4E7D-B6A9-F9BA7D79498F}" destId="{F0D68A50-28A8-43B4-BE46-4E36C434DC7C}" srcOrd="1" destOrd="0" parTransId="{4D97D65C-0D0E-46BE-9A06-2B8F0089304E}" sibTransId="{82A4808B-35CE-4377-BC9B-A02AB881F469}"/>
    <dgm:cxn modelId="{A653018F-C29F-475F-A513-7EA11B208B43}" srcId="{E5C18325-1E8B-4851-9034-393FCED861E2}" destId="{75229F73-D014-496D-8E75-35260364E69C}" srcOrd="2" destOrd="0" parTransId="{2A4D52F9-C62E-4443-8594-B0DE09FA3A73}" sibTransId="{C5D347AA-93A3-4F29-8EA2-4F764E2A35A4}"/>
    <dgm:cxn modelId="{8DC51085-2EDD-486A-9A4D-DCB1955C71F6}" type="presOf" srcId="{303FD5AC-CAF6-4645-90E5-14EF3CEFA21B}" destId="{41D3E2C3-5B5F-40B9-B2F9-B733922F7976}" srcOrd="0" destOrd="1" presId="urn:microsoft.com/office/officeart/2005/8/layout/vList2"/>
    <dgm:cxn modelId="{908B38B3-149A-47C5-956F-35F1A31F6D7A}" type="presParOf" srcId="{28F99BB1-412A-4F18-92AB-DC0D9B77132A}" destId="{DAAEFFA7-4965-4A8C-B87A-A6C7FA9995E6}" srcOrd="0" destOrd="0" presId="urn:microsoft.com/office/officeart/2005/8/layout/vList2"/>
    <dgm:cxn modelId="{F5B9509D-22E9-4DF6-ACF8-5716E0F4025E}" type="presParOf" srcId="{28F99BB1-412A-4F18-92AB-DC0D9B77132A}" destId="{41D3E2C3-5B5F-40B9-B2F9-B733922F7976}" srcOrd="1" destOrd="0" presId="urn:microsoft.com/office/officeart/2005/8/layout/vList2"/>
    <dgm:cxn modelId="{20B45277-B872-495A-9106-520C52C63FD1}" type="presParOf" srcId="{28F99BB1-412A-4F18-92AB-DC0D9B77132A}" destId="{2FDAA652-047A-4632-8447-587D624D533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79F1CE-2962-4544-A659-04D72C248189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uk-UA"/>
        </a:p>
      </dgm:t>
    </dgm:pt>
    <dgm:pt modelId="{5C4A6E67-8873-4B83-BD12-7710D2B6D012}">
      <dgm:prSet/>
      <dgm:spPr/>
      <dgm:t>
        <a:bodyPr/>
        <a:lstStyle/>
        <a:p>
          <a:pPr algn="just" rtl="0"/>
          <a:r>
            <a:rPr lang="uk-UA" dirty="0" smtClean="0">
              <a:solidFill>
                <a:schemeClr val="bg1"/>
              </a:solidFill>
            </a:rPr>
            <a:t>Північне наріччя побутує на терені Чернігівської, Житомирської, Рівненської, Волинської, північних частин Київської та Сумської областей.</a:t>
          </a:r>
          <a:endParaRPr lang="uk-UA" dirty="0">
            <a:solidFill>
              <a:schemeClr val="bg1"/>
            </a:solidFill>
          </a:endParaRPr>
        </a:p>
      </dgm:t>
    </dgm:pt>
    <dgm:pt modelId="{0D812077-C9C0-4A6A-8B04-152C96FD5983}" type="parTrans" cxnId="{82B32BB6-B8E3-495F-8FCD-42B63781AB06}">
      <dgm:prSet/>
      <dgm:spPr/>
      <dgm:t>
        <a:bodyPr/>
        <a:lstStyle/>
        <a:p>
          <a:endParaRPr lang="uk-UA"/>
        </a:p>
      </dgm:t>
    </dgm:pt>
    <dgm:pt modelId="{6856CCA1-2A36-4B07-AC28-5A4210609FA6}" type="sibTrans" cxnId="{82B32BB6-B8E3-495F-8FCD-42B63781AB06}">
      <dgm:prSet/>
      <dgm:spPr/>
      <dgm:t>
        <a:bodyPr/>
        <a:lstStyle/>
        <a:p>
          <a:endParaRPr lang="uk-UA"/>
        </a:p>
      </dgm:t>
    </dgm:pt>
    <dgm:pt modelId="{9FA3531D-CFB7-4A22-BEDF-0D0C609390E7}">
      <dgm:prSet/>
      <dgm:spPr/>
      <dgm:t>
        <a:bodyPr/>
        <a:lstStyle/>
        <a:p>
          <a:pPr algn="just" rtl="0"/>
          <a:r>
            <a:rPr lang="uk-UA" dirty="0" smtClean="0"/>
            <a:t>Південно-західне наріччя поширене на території Закарпатської, Івано-Франківської, Львівської, Чернівецької, Хмельницької, Вінницької, Тернопільської, північно-західних частин Кіровоградської та Одеської областей, південно-західної частини Київської області, південної частини Житомирської області, західної частини Черкаської та пів­нічної частини Миколаївської областей.</a:t>
          </a:r>
          <a:endParaRPr lang="uk-UA" dirty="0"/>
        </a:p>
      </dgm:t>
    </dgm:pt>
    <dgm:pt modelId="{5A7EE8BD-40E4-466B-8CEA-C26BC68FF10E}" type="parTrans" cxnId="{4D6EF52F-2C12-48A7-84A6-FB5A02FEDD86}">
      <dgm:prSet/>
      <dgm:spPr/>
      <dgm:t>
        <a:bodyPr/>
        <a:lstStyle/>
        <a:p>
          <a:endParaRPr lang="uk-UA"/>
        </a:p>
      </dgm:t>
    </dgm:pt>
    <dgm:pt modelId="{B8D4496C-82FD-47F0-BA0B-8F6BF552243E}" type="sibTrans" cxnId="{4D6EF52F-2C12-48A7-84A6-FB5A02FEDD86}">
      <dgm:prSet/>
      <dgm:spPr/>
      <dgm:t>
        <a:bodyPr/>
        <a:lstStyle/>
        <a:p>
          <a:endParaRPr lang="uk-UA"/>
        </a:p>
      </dgm:t>
    </dgm:pt>
    <dgm:pt modelId="{B72CE404-D038-4372-AE92-951A9C891456}">
      <dgm:prSet/>
      <dgm:spPr/>
      <dgm:t>
        <a:bodyPr/>
        <a:lstStyle/>
        <a:p>
          <a:pPr algn="just" rtl="0"/>
          <a:r>
            <a:rPr lang="uk-UA" dirty="0" smtClean="0">
              <a:solidFill>
                <a:srgbClr val="002060"/>
              </a:solidFill>
            </a:rPr>
            <a:t>Південно-східне наріччя охоплює Полтавську, Харківську, Луганську, Донецьку, Запорізьку, Дніпропетровську, Херсонську області, Крим, південно-східні частини Київської, Сумської, Кіровоградської, Одеської, східну частину Черкаської та південну частину Миколаївської областей. До цього наріччя належать говори Середньої Наддніпрянщини, що є основою літературної мови.</a:t>
          </a:r>
          <a:endParaRPr lang="uk-UA" dirty="0">
            <a:solidFill>
              <a:srgbClr val="002060"/>
            </a:solidFill>
          </a:endParaRPr>
        </a:p>
      </dgm:t>
    </dgm:pt>
    <dgm:pt modelId="{15BB5BEB-8248-450A-BBE1-1EB7E344CE8B}" type="parTrans" cxnId="{CEE0963C-12EB-4F8F-B86E-6F049E63EE76}">
      <dgm:prSet/>
      <dgm:spPr/>
      <dgm:t>
        <a:bodyPr/>
        <a:lstStyle/>
        <a:p>
          <a:endParaRPr lang="uk-UA"/>
        </a:p>
      </dgm:t>
    </dgm:pt>
    <dgm:pt modelId="{1B33E273-A38A-4AD8-B053-1CA2E24944BD}" type="sibTrans" cxnId="{CEE0963C-12EB-4F8F-B86E-6F049E63EE76}">
      <dgm:prSet/>
      <dgm:spPr/>
      <dgm:t>
        <a:bodyPr/>
        <a:lstStyle/>
        <a:p>
          <a:endParaRPr lang="uk-UA"/>
        </a:p>
      </dgm:t>
    </dgm:pt>
    <dgm:pt modelId="{080498E0-808C-45AB-ADDD-ADA9A28289E3}" type="pres">
      <dgm:prSet presAssocID="{9579F1CE-2962-4544-A659-04D72C2481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B188A51-84DD-4BA0-8491-231C4CBFB3F4}" type="pres">
      <dgm:prSet presAssocID="{5C4A6E67-8873-4B83-BD12-7710D2B6D01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DDDD43-22E0-4FF6-AFFF-E6EDC5176506}" type="pres">
      <dgm:prSet presAssocID="{6856CCA1-2A36-4B07-AC28-5A4210609FA6}" presName="spacer" presStyleCnt="0"/>
      <dgm:spPr/>
    </dgm:pt>
    <dgm:pt modelId="{1EB55A00-F4AC-4521-9EB2-2E248AA29336}" type="pres">
      <dgm:prSet presAssocID="{9FA3531D-CFB7-4A22-BEDF-0D0C609390E7}" presName="parentText" presStyleLbl="node1" presStyleIdx="1" presStyleCnt="3" custLinFactY="238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C3AF4A-85E6-4695-AFD6-CBD36CEE5482}" type="pres">
      <dgm:prSet presAssocID="{B8D4496C-82FD-47F0-BA0B-8F6BF552243E}" presName="spacer" presStyleCnt="0"/>
      <dgm:spPr/>
    </dgm:pt>
    <dgm:pt modelId="{0E35D90F-A799-4194-ACA4-EE21B2A67A3F}" type="pres">
      <dgm:prSet presAssocID="{B72CE404-D038-4372-AE92-951A9C891456}" presName="parentText" presStyleLbl="node1" presStyleIdx="2" presStyleCnt="3" custLinFactY="72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A44F909-1CF7-4319-93EC-0078CEF6ECEF}" type="presOf" srcId="{5C4A6E67-8873-4B83-BD12-7710D2B6D012}" destId="{5B188A51-84DD-4BA0-8491-231C4CBFB3F4}" srcOrd="0" destOrd="0" presId="urn:microsoft.com/office/officeart/2005/8/layout/vList2"/>
    <dgm:cxn modelId="{4D6EF52F-2C12-48A7-84A6-FB5A02FEDD86}" srcId="{9579F1CE-2962-4544-A659-04D72C248189}" destId="{9FA3531D-CFB7-4A22-BEDF-0D0C609390E7}" srcOrd="1" destOrd="0" parTransId="{5A7EE8BD-40E4-466B-8CEA-C26BC68FF10E}" sibTransId="{B8D4496C-82FD-47F0-BA0B-8F6BF552243E}"/>
    <dgm:cxn modelId="{CEE0963C-12EB-4F8F-B86E-6F049E63EE76}" srcId="{9579F1CE-2962-4544-A659-04D72C248189}" destId="{B72CE404-D038-4372-AE92-951A9C891456}" srcOrd="2" destOrd="0" parTransId="{15BB5BEB-8248-450A-BBE1-1EB7E344CE8B}" sibTransId="{1B33E273-A38A-4AD8-B053-1CA2E24944BD}"/>
    <dgm:cxn modelId="{6F09D0AF-E0AF-47C7-A721-ECEF995838CB}" type="presOf" srcId="{B72CE404-D038-4372-AE92-951A9C891456}" destId="{0E35D90F-A799-4194-ACA4-EE21B2A67A3F}" srcOrd="0" destOrd="0" presId="urn:microsoft.com/office/officeart/2005/8/layout/vList2"/>
    <dgm:cxn modelId="{0F622B97-ACC6-427C-93C6-AC3D143ED955}" type="presOf" srcId="{9579F1CE-2962-4544-A659-04D72C248189}" destId="{080498E0-808C-45AB-ADDD-ADA9A28289E3}" srcOrd="0" destOrd="0" presId="urn:microsoft.com/office/officeart/2005/8/layout/vList2"/>
    <dgm:cxn modelId="{82B32BB6-B8E3-495F-8FCD-42B63781AB06}" srcId="{9579F1CE-2962-4544-A659-04D72C248189}" destId="{5C4A6E67-8873-4B83-BD12-7710D2B6D012}" srcOrd="0" destOrd="0" parTransId="{0D812077-C9C0-4A6A-8B04-152C96FD5983}" sibTransId="{6856CCA1-2A36-4B07-AC28-5A4210609FA6}"/>
    <dgm:cxn modelId="{7D813221-667D-4BD1-B060-F98B81E42B7A}" type="presOf" srcId="{9FA3531D-CFB7-4A22-BEDF-0D0C609390E7}" destId="{1EB55A00-F4AC-4521-9EB2-2E248AA29336}" srcOrd="0" destOrd="0" presId="urn:microsoft.com/office/officeart/2005/8/layout/vList2"/>
    <dgm:cxn modelId="{F38598E5-E53F-4D02-8566-AFA1306718B6}" type="presParOf" srcId="{080498E0-808C-45AB-ADDD-ADA9A28289E3}" destId="{5B188A51-84DD-4BA0-8491-231C4CBFB3F4}" srcOrd="0" destOrd="0" presId="urn:microsoft.com/office/officeart/2005/8/layout/vList2"/>
    <dgm:cxn modelId="{13CDC6D1-B5D8-4AEA-94FB-C26F8A15AF01}" type="presParOf" srcId="{080498E0-808C-45AB-ADDD-ADA9A28289E3}" destId="{4CDDDD43-22E0-4FF6-AFFF-E6EDC5176506}" srcOrd="1" destOrd="0" presId="urn:microsoft.com/office/officeart/2005/8/layout/vList2"/>
    <dgm:cxn modelId="{38CCBA2B-5D53-439F-9A1E-CC6810F92843}" type="presParOf" srcId="{080498E0-808C-45AB-ADDD-ADA9A28289E3}" destId="{1EB55A00-F4AC-4521-9EB2-2E248AA29336}" srcOrd="2" destOrd="0" presId="urn:microsoft.com/office/officeart/2005/8/layout/vList2"/>
    <dgm:cxn modelId="{F1DF2B77-864A-43C1-B5CC-24547AB12345}" type="presParOf" srcId="{080498E0-808C-45AB-ADDD-ADA9A28289E3}" destId="{05C3AF4A-85E6-4695-AFD6-CBD36CEE5482}" srcOrd="3" destOrd="0" presId="urn:microsoft.com/office/officeart/2005/8/layout/vList2"/>
    <dgm:cxn modelId="{E5426F2D-1B95-4DB1-A665-ED7AF4D7C357}" type="presParOf" srcId="{080498E0-808C-45AB-ADDD-ADA9A28289E3}" destId="{0E35D90F-A799-4194-ACA4-EE21B2A67A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EFFA7-4965-4A8C-B87A-A6C7FA9995E6}">
      <dsp:nvSpPr>
        <dsp:cNvPr id="0" name=""/>
        <dsp:cNvSpPr/>
      </dsp:nvSpPr>
      <dsp:spPr>
        <a:xfrm>
          <a:off x="0" y="61149"/>
          <a:ext cx="828092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nstantia" pitchFamily="18" charset="0"/>
            </a:rPr>
            <a:t>Орфоепія</a:t>
          </a:r>
          <a:r>
            <a:rPr lang="uk-UA" sz="1800" i="1" kern="1200" dirty="0" smtClean="0">
              <a:latin typeface="Constantia" pitchFamily="18" charset="0"/>
            </a:rPr>
            <a:t> — це розділ мовознавства, який вивчає правила літературної вимови. Основним поняттям орфоепії є ор­фоепічна норма. Вона охоплює на­самперед вимову звуків у різних позиціях наголошу­вання слів та інтонацію. </a:t>
          </a:r>
          <a:r>
            <a:rPr lang="uk-UA" sz="1800" b="1" i="1" kern="1200" dirty="0" smtClean="0">
              <a:latin typeface="Constantia" pitchFamily="18" charset="0"/>
            </a:rPr>
            <a:t>Порушення нормативної вимови спричиняють:</a:t>
          </a:r>
          <a:endParaRPr lang="uk-UA" sz="1800" kern="1200" dirty="0">
            <a:latin typeface="Constantia" pitchFamily="18" charset="0"/>
          </a:endParaRPr>
        </a:p>
      </dsp:txBody>
      <dsp:txXfrm>
        <a:off x="63112" y="124261"/>
        <a:ext cx="8154696" cy="1166626"/>
      </dsp:txXfrm>
    </dsp:sp>
    <dsp:sp modelId="{41D3E2C3-5B5F-40B9-B2F9-B733922F7976}">
      <dsp:nvSpPr>
        <dsp:cNvPr id="0" name=""/>
        <dsp:cNvSpPr/>
      </dsp:nvSpPr>
      <dsp:spPr>
        <a:xfrm>
          <a:off x="0" y="1521127"/>
          <a:ext cx="8280920" cy="1278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600" i="1" kern="1200" smtClean="0">
              <a:latin typeface="Constantia" pitchFamily="18" charset="0"/>
            </a:rPr>
            <a:t>діалектне оточення;</a:t>
          </a:r>
          <a:endParaRPr lang="uk-UA" sz="1600" kern="1200">
            <a:latin typeface="Constantia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600" i="1" kern="1200" smtClean="0">
              <a:latin typeface="Constantia" pitchFamily="18" charset="0"/>
            </a:rPr>
            <a:t>змішування норм близькоспоріднених мов (найчастіше української з російською та польською);</a:t>
          </a:r>
          <a:endParaRPr lang="uk-UA" sz="1600" kern="1200">
            <a:latin typeface="Constantia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600" i="1" kern="1200" smtClean="0">
              <a:latin typeface="Constantia" pitchFamily="18" charset="0"/>
            </a:rPr>
            <a:t>іноді письмо: слова вимовляють так, як вони написані, без ураху­вання розбіжності між вимовою й написанням.</a:t>
          </a:r>
          <a:endParaRPr lang="uk-UA" sz="1600" kern="1200">
            <a:latin typeface="Constantia" pitchFamily="18" charset="0"/>
          </a:endParaRPr>
        </a:p>
      </dsp:txBody>
      <dsp:txXfrm>
        <a:off x="0" y="1521127"/>
        <a:ext cx="8280920" cy="1278225"/>
      </dsp:txXfrm>
    </dsp:sp>
    <dsp:sp modelId="{2FDAA652-047A-4632-8447-587D624D5337}">
      <dsp:nvSpPr>
        <dsp:cNvPr id="0" name=""/>
        <dsp:cNvSpPr/>
      </dsp:nvSpPr>
      <dsp:spPr>
        <a:xfrm>
          <a:off x="0" y="2952330"/>
          <a:ext cx="828092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>
              <a:latin typeface="Constantia" pitchFamily="18" charset="0"/>
            </a:rPr>
            <a:t>Кодексом орфоепічних норм слу­жить «Орфоепічний словник». Дотримання мовцями правил літе­ратурної вимови — це показник за­гальної культури людини й суспіль­ства в цілому.</a:t>
          </a:r>
          <a:endParaRPr lang="uk-UA" sz="1800" kern="1200" dirty="0">
            <a:latin typeface="Constantia" pitchFamily="18" charset="0"/>
          </a:endParaRPr>
        </a:p>
      </dsp:txBody>
      <dsp:txXfrm>
        <a:off x="63112" y="3015442"/>
        <a:ext cx="8154696" cy="1166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88A51-84DD-4BA0-8491-231C4CBFB3F4}">
      <dsp:nvSpPr>
        <dsp:cNvPr id="0" name=""/>
        <dsp:cNvSpPr/>
      </dsp:nvSpPr>
      <dsp:spPr>
        <a:xfrm>
          <a:off x="0" y="271859"/>
          <a:ext cx="8352928" cy="99201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Північне наріччя побутує на терені Чернігівської, Житомирської, Рівненської, Волинської, північних частин Київської та Сумської областей.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48426" y="320285"/>
        <a:ext cx="8256076" cy="895161"/>
      </dsp:txXfrm>
    </dsp:sp>
    <dsp:sp modelId="{1EB55A00-F4AC-4521-9EB2-2E248AA29336}">
      <dsp:nvSpPr>
        <dsp:cNvPr id="0" name=""/>
        <dsp:cNvSpPr/>
      </dsp:nvSpPr>
      <dsp:spPr>
        <a:xfrm>
          <a:off x="0" y="1368152"/>
          <a:ext cx="8352928" cy="9920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Південно-західне наріччя поширене на території Закарпатської, Івано-Франківської, Львівської, Чернівецької, Хмельницької, Вінницької, Тернопільської, північно-західних частин Кіровоградської та Одеської областей, південно-західної частини Київської області, південної частини Житомирської області, західної частини Черкаської та пів­нічної частини Миколаївської областей.</a:t>
          </a:r>
          <a:endParaRPr lang="uk-UA" sz="1400" kern="1200" dirty="0"/>
        </a:p>
      </dsp:txBody>
      <dsp:txXfrm>
        <a:off x="48426" y="1416578"/>
        <a:ext cx="8256076" cy="895161"/>
      </dsp:txXfrm>
    </dsp:sp>
    <dsp:sp modelId="{0E35D90F-A799-4194-ACA4-EE21B2A67A3F}">
      <dsp:nvSpPr>
        <dsp:cNvPr id="0" name=""/>
        <dsp:cNvSpPr/>
      </dsp:nvSpPr>
      <dsp:spPr>
        <a:xfrm>
          <a:off x="0" y="2448271"/>
          <a:ext cx="8352928" cy="99201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rgbClr val="002060"/>
              </a:solidFill>
            </a:rPr>
            <a:t>Південно-східне наріччя охоплює Полтавську, Харківську, Луганську, Донецьку, Запорізьку, Дніпропетровську, Херсонську області, Крим, південно-східні частини Київської, Сумської, Кіровоградської, Одеської, східну частину Черкаської та південну частину Миколаївської областей. До цього наріччя належать говори Середньої Наддніпрянщини, що є основою літературної мови.</a:t>
          </a:r>
          <a:endParaRPr lang="uk-UA" sz="1400" kern="1200" dirty="0">
            <a:solidFill>
              <a:srgbClr val="002060"/>
            </a:solidFill>
          </a:endParaRPr>
        </a:p>
      </dsp:txBody>
      <dsp:txXfrm>
        <a:off x="48426" y="2496697"/>
        <a:ext cx="8256076" cy="89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1AD6A-B8EF-44E6-A3D2-C9F94740815E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36C19-A84B-46B4-BBFA-744677C88A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285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6C19-A84B-46B4-BBFA-744677C88A2C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3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70A960-198A-4896-B709-91D111AD7AE2}" type="datetimeFigureOut">
              <a:rPr lang="uk-UA" smtClean="0"/>
              <a:t>05.11.2012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58DBE1-C71E-4479-8445-607A59289243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780108"/>
          </a:xfrm>
        </p:spPr>
        <p:txBody>
          <a:bodyPr>
            <a:noAutofit/>
          </a:bodyPr>
          <a:lstStyle/>
          <a:p>
            <a:r>
              <a:rPr lang="uk-UA" sz="6600" dirty="0" smtClean="0"/>
              <a:t>Орфоепія в українській мові</a:t>
            </a:r>
            <a:endParaRPr lang="uk-UA" sz="6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47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7920880" cy="5127042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5576" y="234690"/>
            <a:ext cx="7632848" cy="1034070"/>
          </a:xfrm>
        </p:spPr>
        <p:txBody>
          <a:bodyPr/>
          <a:lstStyle/>
          <a:p>
            <a:r>
              <a:rPr lang="uk-UA" dirty="0" smtClean="0"/>
              <a:t>Карта діалектів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164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561034"/>
              </p:ext>
            </p:extLst>
          </p:nvPr>
        </p:nvGraphicFramePr>
        <p:xfrm>
          <a:off x="827584" y="1268760"/>
          <a:ext cx="7488832" cy="5428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76958"/>
                <a:gridCol w="2563602"/>
              </a:tblGrid>
              <a:tr h="39113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Північне наріччя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Південно-східне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Південно-західне</a:t>
                      </a:r>
                      <a:endParaRPr lang="uk-UA" sz="20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глива (груша)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жалива </a:t>
                      </a:r>
                      <a:r>
                        <a:rPr lang="uk-UA" sz="1600" smtClean="0"/>
                        <a:t>(кропива)</a:t>
                      </a:r>
                      <a:endParaRPr lang="uk-UA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крумплі</a:t>
                      </a:r>
                      <a:r>
                        <a:rPr lang="uk-UA" sz="1600" dirty="0" smtClean="0"/>
                        <a:t> (картопля)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гладишка</a:t>
                      </a:r>
                      <a:r>
                        <a:rPr lang="uk-UA" sz="1600" dirty="0" smtClean="0"/>
                        <a:t> (глечик)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курай(перекотиполе)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ярець</a:t>
                      </a:r>
                      <a:r>
                        <a:rPr lang="uk-UA" sz="1600" dirty="0" smtClean="0"/>
                        <a:t> (ячмінь)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коросліп</a:t>
                      </a:r>
                      <a:r>
                        <a:rPr lang="uk-UA" sz="1600" dirty="0" smtClean="0"/>
                        <a:t> (пролісок)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скот (худоба)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вивірка (білка)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ляскавиця</a:t>
                      </a:r>
                      <a:r>
                        <a:rPr lang="uk-UA" sz="1600" dirty="0" smtClean="0"/>
                        <a:t> (грім)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бовдур (димар)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когут (півень)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мигунка</a:t>
                      </a:r>
                      <a:r>
                        <a:rPr lang="uk-UA" sz="1600" dirty="0" smtClean="0"/>
                        <a:t> (блискавка)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вагани (ночви)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льоха (свиня)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товар (худоба)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кип’яч (окріп)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тайстра</a:t>
                      </a:r>
                      <a:r>
                        <a:rPr lang="uk-UA" sz="1600" dirty="0" smtClean="0"/>
                        <a:t> (торба),</a:t>
                      </a:r>
                      <a:endParaRPr lang="uk-UA" sz="1600" dirty="0"/>
                    </a:p>
                  </a:txBody>
                  <a:tcPr/>
                </a:tc>
              </a:tr>
              <a:tr h="571651"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хупавий</a:t>
                      </a:r>
                      <a:r>
                        <a:rPr lang="uk-UA" sz="1600" dirty="0" smtClean="0"/>
                        <a:t> (гарний)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err="1" smtClean="0"/>
                        <a:t>киря</a:t>
                      </a:r>
                      <a:r>
                        <a:rPr lang="uk-UA" sz="1600" dirty="0" smtClean="0"/>
                        <a:t> (сокира)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нанашко</a:t>
                      </a:r>
                      <a:r>
                        <a:rPr lang="uk-UA" sz="1600" dirty="0" smtClean="0"/>
                        <a:t> (хрещений батько)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конопляник</a:t>
                      </a:r>
                      <a:r>
                        <a:rPr lang="uk-UA" sz="1600" dirty="0" smtClean="0"/>
                        <a:t> (горобець)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випасатися(тинятися)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банітувати (лаяти)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клювок (дятел)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smtClean="0"/>
                        <a:t>зобува (взуття) </a:t>
                      </a:r>
                      <a:endParaRPr lang="uk-U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пантрувати (стежити)</a:t>
                      </a:r>
                      <a:endParaRPr lang="uk-UA" sz="1600" dirty="0"/>
                    </a:p>
                  </a:txBody>
                  <a:tcPr/>
                </a:tc>
              </a:tr>
              <a:tr h="366057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копаниця (лопата)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кабиця (літня піч)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маржина (худоба)</a:t>
                      </a:r>
                      <a:endParaRPr lang="uk-UA" sz="1600" dirty="0"/>
                    </a:p>
                  </a:txBody>
                  <a:tcPr/>
                </a:tc>
              </a:tr>
              <a:tr h="57165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живець (джерело)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/>
                        <a:t>хвища</a:t>
                      </a:r>
                      <a:r>
                        <a:rPr lang="uk-UA" sz="1600" dirty="0" smtClean="0"/>
                        <a:t> (сильний дощ)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витуманити (видурити)</a:t>
                      </a:r>
                    </a:p>
                    <a:p>
                      <a:endParaRPr lang="uk-UA" sz="1600" dirty="0"/>
                    </a:p>
                  </a:txBody>
                  <a:tcPr/>
                </a:tc>
              </a:tr>
              <a:tr h="57165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веселуха (райдуга)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smtClean="0"/>
                        <a:t>желіпати (кричати)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err="1" smtClean="0"/>
                        <a:t>окмітовувати</a:t>
                      </a:r>
                      <a:r>
                        <a:rPr lang="uk-UA" sz="1600" dirty="0" smtClean="0"/>
                        <a:t> (помічати)</a:t>
                      </a:r>
                    </a:p>
                    <a:p>
                      <a:endParaRPr lang="uk-U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936104"/>
          </a:xfrm>
        </p:spPr>
        <p:txBody>
          <a:bodyPr/>
          <a:lstStyle/>
          <a:p>
            <a:r>
              <a:rPr lang="ru-RU" dirty="0" smtClean="0"/>
              <a:t>Словник д</a:t>
            </a:r>
            <a:r>
              <a:rPr lang="uk-UA" dirty="0" err="1" smtClean="0"/>
              <a:t>іалектів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405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848872" cy="1368152"/>
          </a:xfrm>
        </p:spPr>
        <p:txBody>
          <a:bodyPr>
            <a:noAutofit/>
          </a:bodyPr>
          <a:lstStyle/>
          <a:p>
            <a:r>
              <a:rPr lang="uk-UA" sz="4000" b="1" dirty="0"/>
              <a:t>Історія формування української орфоепії.</a:t>
            </a:r>
            <a:br>
              <a:rPr lang="uk-UA" sz="4000" b="1" dirty="0"/>
            </a:br>
            <a:endParaRPr lang="uk-UA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492896"/>
            <a:ext cx="8568952" cy="2808312"/>
          </a:xfrm>
        </p:spPr>
        <p:txBody>
          <a:bodyPr>
            <a:noAutofit/>
          </a:bodyPr>
          <a:lstStyle/>
          <a:p>
            <a:pPr algn="just"/>
            <a:r>
              <a:rPr lang="uk-UA" b="1" dirty="0">
                <a:solidFill>
                  <a:srgbClr val="002060"/>
                </a:solidFill>
              </a:rPr>
              <a:t>Більшість </a:t>
            </a:r>
            <a:r>
              <a:rPr lang="uk-UA" sz="1800" dirty="0">
                <a:solidFill>
                  <a:srgbClr val="002060"/>
                </a:solidFill>
              </a:rPr>
              <a:t>норм української орфоепії склалася ще в </a:t>
            </a:r>
            <a:r>
              <a:rPr lang="en-US" sz="1800" dirty="0">
                <a:solidFill>
                  <a:srgbClr val="002060"/>
                </a:solidFill>
              </a:rPr>
              <a:t>XIX — </a:t>
            </a:r>
            <a:r>
              <a:rPr lang="uk-UA" sz="1800" dirty="0">
                <a:solidFill>
                  <a:srgbClr val="002060"/>
                </a:solidFill>
              </a:rPr>
              <a:t>на початку </a:t>
            </a:r>
            <a:r>
              <a:rPr lang="en-US" sz="1800" dirty="0">
                <a:solidFill>
                  <a:srgbClr val="002060"/>
                </a:solidFill>
              </a:rPr>
              <a:t>XX </a:t>
            </a:r>
            <a:r>
              <a:rPr lang="uk-UA" sz="1800" dirty="0">
                <a:solidFill>
                  <a:srgbClr val="002060"/>
                </a:solidFill>
              </a:rPr>
              <a:t>століття в процесі формування сучасної української літературної мови. Проте несприятливі умови, в яких перебувала українська мова за часів царизму, роз'єднання українського населення аж до 40-х років ХХ століття державними кордонами, гальмували цей процес, а разом з ним гальмували й становлення та стабілізацію єдиних орфоепічних норм. Умови для остаточного усталення орфоепічних норм української мови створилися лише за радянського часу, а їх поширення на всю українську територію стало можливим тільки після возз'єднання всього українського народу в єдиній українській радянській державі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uk-UA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7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● </a:t>
            </a:r>
            <a:r>
              <a:rPr lang="uk-UA" sz="2200" b="1" dirty="0">
                <a:solidFill>
                  <a:srgbClr val="002060"/>
                </a:solidFill>
              </a:rPr>
              <a:t>Висновок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rgbClr val="002060"/>
                </a:solidFill>
              </a:rPr>
              <a:t>Українська орфоепія характеризується відносною простотою, що полегшує її засвоєння, полегшує обов'язкове додержання її норм. Простота правил літературної вимови зумовлюється, з одного боку, тим, що в українській орфографії переважає фонетичний принцип передавання звуків на письмі, а це зменшує розбіжність між вимовою і її писемним оформленням. З іншого боку, українській орфоепії не властива надлишкова варіантність вимовних норм, що не несуть будь-якого фонологічного навантаження.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rgbClr val="002060"/>
                </a:solidFill>
              </a:rPr>
              <a:t>Її функціональна досконалість забезпечується загальнонародним, </a:t>
            </a:r>
            <a:r>
              <a:rPr lang="uk-UA" sz="1800" dirty="0" err="1">
                <a:solidFill>
                  <a:srgbClr val="002060"/>
                </a:solidFill>
              </a:rPr>
              <a:t>наддіалектним</a:t>
            </a:r>
            <a:r>
              <a:rPr lang="uk-UA" sz="1800" dirty="0">
                <a:solidFill>
                  <a:srgbClr val="002060"/>
                </a:solidFill>
              </a:rPr>
              <a:t> характером, відповідністю вимовних норм закономірностям фонетичної системи літературної мови та їх стабільністю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uk-UA" sz="2000" b="1" dirty="0">
                <a:solidFill>
                  <a:srgbClr val="002060"/>
                </a:solidFill>
              </a:rPr>
              <a:t>Орфоепія</a:t>
            </a:r>
            <a:r>
              <a:rPr lang="uk-UA" sz="1800" dirty="0">
                <a:solidFill>
                  <a:srgbClr val="002060"/>
                </a:solidFill>
              </a:rPr>
              <a:t> — один з найважливіших компонентів багатогранного комплексу різноманітних засобів мовного спілкування. Цим визначається її місце і вага в усному літературному мовленні.</a:t>
            </a:r>
          </a:p>
          <a:p>
            <a:pPr marL="0" indent="0" algn="just">
              <a:buNone/>
            </a:pPr>
            <a:endParaRPr lang="uk-UA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/>
              <a:t>Висновок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396849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176292" cy="936104"/>
          </a:xfrm>
        </p:spPr>
        <p:txBody>
          <a:bodyPr>
            <a:normAutofit/>
          </a:bodyPr>
          <a:lstStyle/>
          <a:p>
            <a:r>
              <a:rPr lang="uk-UA" b="1" dirty="0" smtClean="0"/>
              <a:t>План</a:t>
            </a:r>
            <a:endParaRPr lang="uk-UA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9552" y="1844824"/>
            <a:ext cx="7408333" cy="3633267"/>
          </a:xfrm>
        </p:spPr>
        <p:txBody>
          <a:bodyPr/>
          <a:lstStyle/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uk-UA" b="1" dirty="0" smtClean="0">
                <a:solidFill>
                  <a:srgbClr val="002060"/>
                </a:solidFill>
              </a:rPr>
              <a:t>Орфоепія як розділ мовознавства.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uk-UA" b="1" dirty="0">
                <a:solidFill>
                  <a:srgbClr val="002060"/>
                </a:solidFill>
              </a:rPr>
              <a:t>Основні правила української </a:t>
            </a:r>
            <a:r>
              <a:rPr lang="uk-UA" b="1" dirty="0" smtClean="0">
                <a:solidFill>
                  <a:srgbClr val="002060"/>
                </a:solidFill>
              </a:rPr>
              <a:t>орфоепії.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uk-UA" b="1" dirty="0" smtClean="0">
                <a:solidFill>
                  <a:srgbClr val="002060"/>
                </a:solidFill>
              </a:rPr>
              <a:t>Український </a:t>
            </a:r>
            <a:r>
              <a:rPr lang="uk-UA" b="1" dirty="0" smtClean="0">
                <a:solidFill>
                  <a:srgbClr val="002060"/>
                </a:solidFill>
              </a:rPr>
              <a:t>діалект</a:t>
            </a:r>
            <a:r>
              <a:rPr lang="uk-UA" b="1" dirty="0" smtClean="0">
                <a:solidFill>
                  <a:srgbClr val="002060"/>
                </a:solidFill>
              </a:rPr>
              <a:t>.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uk-UA" b="1" dirty="0">
                <a:solidFill>
                  <a:srgbClr val="002060"/>
                </a:solidFill>
              </a:rPr>
              <a:t>Історія формування української орфоепії.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uk-UA" b="1" dirty="0" smtClean="0">
                <a:solidFill>
                  <a:srgbClr val="002060"/>
                </a:solidFill>
              </a:rPr>
              <a:t>Висновок</a:t>
            </a:r>
            <a:endParaRPr lang="uk-UA" b="1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970792"/>
            <a:ext cx="4209256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620095"/>
              </p:ext>
            </p:extLst>
          </p:nvPr>
        </p:nvGraphicFramePr>
        <p:xfrm>
          <a:off x="395536" y="1988840"/>
          <a:ext cx="828092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488832" cy="10081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8800" dirty="0" smtClean="0">
                <a:solidFill>
                  <a:srgbClr val="5CAA22"/>
                </a:solidFill>
                <a:latin typeface="Constantia" pitchFamily="18" charset="0"/>
              </a:rPr>
              <a:t>Орфоепія</a:t>
            </a:r>
            <a:endParaRPr lang="uk-UA" sz="8800" dirty="0">
              <a:solidFill>
                <a:srgbClr val="5CAA22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2696"/>
            <a:ext cx="3873975" cy="5328592"/>
          </a:xfrm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rtDeco"/>
            <a:bevelB w="82550" h="44450" prst="angle"/>
            <a:contourClr>
              <a:srgbClr val="FFFFFF"/>
            </a:contourClr>
          </a:sp3d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499992" y="1844824"/>
            <a:ext cx="4248472" cy="3024336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rgbClr val="0084DE"/>
                </a:solidFill>
              </a:rPr>
              <a:t>Орфоепічний словник української мови</a:t>
            </a:r>
            <a:endParaRPr lang="uk-UA" sz="4400" dirty="0">
              <a:solidFill>
                <a:srgbClr val="0084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5CAA22"/>
                </a:solidFill>
              </a:rPr>
              <a:t>  </a:t>
            </a:r>
            <a:r>
              <a:rPr lang="ru-RU" dirty="0" smtClean="0">
                <a:solidFill>
                  <a:srgbClr val="5CAA22"/>
                </a:solidFill>
                <a:latin typeface="Constantia" pitchFamily="18" charset="0"/>
              </a:rPr>
              <a:t>Основні </a:t>
            </a:r>
            <a:r>
              <a:rPr lang="uk-UA" dirty="0" smtClean="0">
                <a:solidFill>
                  <a:srgbClr val="5CAA22"/>
                </a:solidFill>
                <a:latin typeface="Constantia" pitchFamily="18" charset="0"/>
              </a:rPr>
              <a:t>правила української орфоепії</a:t>
            </a:r>
            <a:endParaRPr lang="uk-UA" sz="3600" dirty="0">
              <a:solidFill>
                <a:srgbClr val="5CAA22"/>
              </a:solidFill>
              <a:latin typeface="Constant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74104203"/>
              </p:ext>
            </p:extLst>
          </p:nvPr>
        </p:nvGraphicFramePr>
        <p:xfrm>
          <a:off x="467544" y="2492896"/>
          <a:ext cx="8208912" cy="3610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638904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Звуки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Вимова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Приклади</a:t>
                      </a:r>
                      <a:endParaRPr lang="uk-UA" sz="2000" dirty="0"/>
                    </a:p>
                  </a:txBody>
                  <a:tcPr/>
                </a:tc>
              </a:tr>
              <a:tr h="873207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Усі наголошені, а</a:t>
                      </a:r>
                      <a:r>
                        <a:rPr lang="uk-UA" sz="1600" baseline="0" dirty="0" smtClean="0"/>
                        <a:t> також </a:t>
                      </a:r>
                      <a:r>
                        <a:rPr lang="ru-RU" sz="1600" b="1" baseline="0" dirty="0" smtClean="0"/>
                        <a:t>[а],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="1" baseline="0" dirty="0" smtClean="0"/>
                        <a:t>[і], [у] </a:t>
                      </a:r>
                      <a:r>
                        <a:rPr lang="ru-RU" sz="1600" baseline="0" dirty="0" err="1" smtClean="0"/>
                        <a:t>завжди</a:t>
                      </a:r>
                      <a:r>
                        <a:rPr lang="ru-RU" sz="1600" baseline="0" dirty="0" smtClean="0"/>
                        <a:t> в </a:t>
                      </a:r>
                      <a:r>
                        <a:rPr lang="ru-RU" sz="1600" baseline="0" dirty="0" err="1" smtClean="0"/>
                        <a:t>усіх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позиціях</a:t>
                      </a:r>
                      <a:endParaRPr lang="ru-RU" sz="1600" baseline="0" dirty="0" smtClean="0"/>
                    </a:p>
                    <a:p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r>
                        <a:rPr lang="ru-RU" sz="1600" b="1" dirty="0" smtClean="0"/>
                        <a:t>Чітко й виразно</a:t>
                      </a:r>
                    </a:p>
                    <a:p>
                      <a:r>
                        <a:rPr lang="ru-RU" sz="1600" dirty="0" smtClean="0"/>
                        <a:t>(не </a:t>
                      </a:r>
                      <a:r>
                        <a:rPr lang="ru-RU" sz="1600" dirty="0" err="1" smtClean="0"/>
                        <a:t>скорочуються</a:t>
                      </a:r>
                      <a:r>
                        <a:rPr lang="ru-RU" sz="1600" dirty="0" smtClean="0"/>
                        <a:t>, не </a:t>
                      </a:r>
                      <a:r>
                        <a:rPr lang="ru-RU" sz="1600" dirty="0" err="1" smtClean="0"/>
                        <a:t>переходять</a:t>
                      </a:r>
                      <a:r>
                        <a:rPr lang="ru-RU" sz="1600" dirty="0" smtClean="0"/>
                        <a:t> в </a:t>
                      </a:r>
                      <a:r>
                        <a:rPr lang="ru-RU" sz="1600" dirty="0" err="1" smtClean="0"/>
                        <a:t>інші</a:t>
                      </a:r>
                      <a:r>
                        <a:rPr lang="ru-RU" sz="1600" dirty="0" smtClean="0"/>
                        <a:t> звуки)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r>
                        <a:rPr lang="uk-UA" b="1" dirty="0" smtClean="0"/>
                        <a:t>е</a:t>
                      </a:r>
                      <a:r>
                        <a:rPr lang="uk-UA" dirty="0" smtClean="0"/>
                        <a:t>ч</a:t>
                      </a:r>
                      <a:r>
                        <a:rPr lang="uk-UA" b="1" dirty="0" smtClean="0"/>
                        <a:t>і</a:t>
                      </a:r>
                      <a:r>
                        <a:rPr lang="uk-UA" dirty="0" smtClean="0"/>
                        <a:t>р </a:t>
                      </a:r>
                      <a:r>
                        <a:rPr lang="en-US" dirty="0" smtClean="0"/>
                        <a:t>[</a:t>
                      </a:r>
                      <a:r>
                        <a:rPr lang="ru-RU" dirty="0" smtClean="0"/>
                        <a:t>в</a:t>
                      </a:r>
                      <a:r>
                        <a:rPr lang="vi-VN" baseline="0" dirty="0" smtClean="0"/>
                        <a:t>е́</a:t>
                      </a:r>
                      <a:r>
                        <a:rPr lang="ru-RU" dirty="0" smtClean="0"/>
                        <a:t>ч</a:t>
                      </a:r>
                      <a:r>
                        <a:rPr lang="en-US" dirty="0" smtClean="0"/>
                        <a:t>’</a:t>
                      </a:r>
                      <a:r>
                        <a:rPr lang="uk-UA" dirty="0" smtClean="0"/>
                        <a:t>ір</a:t>
                      </a:r>
                      <a:r>
                        <a:rPr lang="en-US" dirty="0" smtClean="0"/>
                        <a:t>]</a:t>
                      </a:r>
                    </a:p>
                    <a:p>
                      <a:r>
                        <a:rPr lang="uk-UA" dirty="0" smtClean="0"/>
                        <a:t>М</a:t>
                      </a:r>
                      <a:r>
                        <a:rPr lang="uk-UA" b="1" dirty="0" smtClean="0"/>
                        <a:t>о</a:t>
                      </a:r>
                      <a:r>
                        <a:rPr lang="uk-UA" dirty="0" smtClean="0"/>
                        <a:t>л</a:t>
                      </a:r>
                      <a:r>
                        <a:rPr lang="uk-UA" b="1" dirty="0" smtClean="0"/>
                        <a:t>о</a:t>
                      </a:r>
                      <a:r>
                        <a:rPr lang="uk-UA" dirty="0" smtClean="0"/>
                        <a:t>т</a:t>
                      </a:r>
                      <a:r>
                        <a:rPr lang="uk-UA" b="1" dirty="0" smtClean="0"/>
                        <a:t>и</a:t>
                      </a:r>
                      <a:r>
                        <a:rPr lang="uk-UA" dirty="0" smtClean="0"/>
                        <a:t>ти</a:t>
                      </a:r>
                      <a:r>
                        <a:rPr lang="uk-UA" baseline="0" dirty="0" smtClean="0"/>
                        <a:t> </a:t>
                      </a:r>
                      <a:r>
                        <a:rPr lang="vi-VN" baseline="0" dirty="0" smtClean="0"/>
                        <a:t> [молоти́ти]</a:t>
                      </a:r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М</a:t>
                      </a:r>
                      <a:r>
                        <a:rPr lang="uk-UA" b="1" baseline="0" dirty="0" smtClean="0"/>
                        <a:t>о</a:t>
                      </a:r>
                      <a:r>
                        <a:rPr lang="uk-UA" baseline="0" dirty="0" smtClean="0"/>
                        <a:t>р</a:t>
                      </a:r>
                      <a:r>
                        <a:rPr lang="uk-UA" b="1" baseline="0" dirty="0" smtClean="0"/>
                        <a:t>о</a:t>
                      </a:r>
                      <a:r>
                        <a:rPr lang="uk-UA" baseline="0" dirty="0" smtClean="0"/>
                        <a:t>з </a:t>
                      </a:r>
                      <a:r>
                        <a:rPr lang="vi-VN" baseline="0" dirty="0" smtClean="0"/>
                        <a:t>[моро́з]</a:t>
                      </a:r>
                      <a:endParaRPr lang="uk-UA" dirty="0"/>
                    </a:p>
                  </a:txBody>
                  <a:tcPr/>
                </a:tc>
              </a:tr>
              <a:tr h="9899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r>
                        <a:rPr lang="ru-RU" sz="1600" b="1" dirty="0" smtClean="0"/>
                        <a:t>[о]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ненаголошений</a:t>
                      </a:r>
                      <a:r>
                        <a:rPr lang="ru-RU" sz="1600" dirty="0" smtClean="0"/>
                        <a:t> перед складом з </a:t>
                      </a:r>
                      <a:r>
                        <a:rPr lang="ru-RU" sz="1600" dirty="0" err="1" smtClean="0"/>
                        <a:t>наголошеним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b="1" dirty="0" smtClean="0"/>
                        <a:t>[у], [і]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Нечітко</a:t>
                      </a:r>
                      <a:r>
                        <a:rPr lang="ru-RU" sz="1600" b="1" dirty="0" smtClean="0"/>
                        <a:t>,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r>
                        <a:rPr lang="ru-RU" sz="1600" dirty="0" smtClean="0"/>
                        <a:t>з наближенням до </a:t>
                      </a:r>
                      <a:r>
                        <a:rPr lang="ru-RU" sz="1600" b="1" dirty="0" smtClean="0"/>
                        <a:t>[у]: [</a:t>
                      </a:r>
                      <a:r>
                        <a:rPr lang="ru-RU" sz="1600" b="1" dirty="0" err="1" smtClean="0"/>
                        <a:t>о</a:t>
                      </a:r>
                      <a:r>
                        <a:rPr lang="ru-RU" sz="1600" b="1" baseline="30000" dirty="0" err="1" smtClean="0"/>
                        <a:t>у</a:t>
                      </a:r>
                      <a:r>
                        <a:rPr lang="ru-RU" sz="1600" b="1" dirty="0" smtClean="0"/>
                        <a:t>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</a:t>
                      </a:r>
                      <a:r>
                        <a:rPr lang="uk-UA" b="1" dirty="0" smtClean="0"/>
                        <a:t>о</a:t>
                      </a:r>
                      <a:r>
                        <a:rPr lang="uk-UA" dirty="0" smtClean="0"/>
                        <a:t>лубка </a:t>
                      </a:r>
                      <a:r>
                        <a:rPr lang="vi-VN" dirty="0" smtClean="0"/>
                        <a:t> [го</a:t>
                      </a:r>
                      <a:r>
                        <a:rPr lang="vi-VN" baseline="30000" dirty="0" smtClean="0"/>
                        <a:t>у</a:t>
                      </a:r>
                      <a:r>
                        <a:rPr lang="vi-VN" dirty="0" smtClean="0"/>
                        <a:t>лу́бка]</a:t>
                      </a:r>
                    </a:p>
                    <a:p>
                      <a:r>
                        <a:rPr lang="uk-UA" dirty="0" smtClean="0"/>
                        <a:t>К</a:t>
                      </a:r>
                      <a:r>
                        <a:rPr lang="uk-UA" b="1" dirty="0" smtClean="0"/>
                        <a:t>о</a:t>
                      </a:r>
                      <a:r>
                        <a:rPr lang="uk-UA" dirty="0" smtClean="0"/>
                        <a:t>жух </a:t>
                      </a:r>
                      <a:r>
                        <a:rPr lang="vi-VN" dirty="0" smtClean="0"/>
                        <a:t>[ко</a:t>
                      </a:r>
                      <a:r>
                        <a:rPr lang="uk-UA" baseline="30000" dirty="0" smtClean="0"/>
                        <a:t>у</a:t>
                      </a:r>
                      <a:r>
                        <a:rPr lang="vi-VN" dirty="0" smtClean="0"/>
                        <a:t>жу́х]</a:t>
                      </a:r>
                    </a:p>
                    <a:p>
                      <a:r>
                        <a:rPr lang="uk-UA" dirty="0" smtClean="0"/>
                        <a:t>Т</a:t>
                      </a:r>
                      <a:r>
                        <a:rPr lang="uk-UA" b="1" dirty="0" smtClean="0"/>
                        <a:t>о</a:t>
                      </a:r>
                      <a:r>
                        <a:rPr lang="uk-UA" dirty="0" smtClean="0"/>
                        <a:t>бі </a:t>
                      </a:r>
                      <a:r>
                        <a:rPr lang="vi-VN" dirty="0" smtClean="0"/>
                        <a:t>[то</a:t>
                      </a:r>
                      <a:r>
                        <a:rPr lang="uk-UA" baseline="30000" dirty="0" smtClean="0"/>
                        <a:t>у</a:t>
                      </a:r>
                      <a:r>
                        <a:rPr lang="vi-VN" dirty="0" smtClean="0"/>
                        <a:t>б'і]</a:t>
                      </a:r>
                      <a:endParaRPr lang="uk-UA" dirty="0"/>
                    </a:p>
                  </a:txBody>
                  <a:tcPr/>
                </a:tc>
              </a:tr>
              <a:tr h="873207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ненаголошений </a:t>
                      </a:r>
                      <a:r>
                        <a:rPr lang="uk-UA" sz="1600" b="1" dirty="0" smtClean="0"/>
                        <a:t>[е]</a:t>
                      </a:r>
                    </a:p>
                    <a:p>
                      <a:r>
                        <a:rPr lang="uk-UA" sz="1600" dirty="0" smtClean="0"/>
                        <a:t>ненаголошений </a:t>
                      </a:r>
                      <a:r>
                        <a:rPr lang="uk-UA" sz="1600" b="1" dirty="0" smtClean="0"/>
                        <a:t>[и]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Нечітко</a:t>
                      </a:r>
                      <a:r>
                        <a:rPr lang="ru-RU" sz="1600" b="1" dirty="0" smtClean="0"/>
                        <a:t>,  </a:t>
                      </a:r>
                    </a:p>
                    <a:p>
                      <a:r>
                        <a:rPr lang="ru-RU" sz="1600" dirty="0" smtClean="0"/>
                        <a:t>з наближенням до </a:t>
                      </a:r>
                      <a:r>
                        <a:rPr lang="ru-RU" sz="1600" b="1" dirty="0" smtClean="0"/>
                        <a:t>[и] - [</a:t>
                      </a:r>
                      <a:r>
                        <a:rPr lang="ru-RU" sz="1600" b="1" dirty="0" err="1" smtClean="0"/>
                        <a:t>е</a:t>
                      </a:r>
                      <a:r>
                        <a:rPr lang="ru-RU" sz="1600" b="1" baseline="30000" dirty="0" err="1" smtClean="0"/>
                        <a:t>и</a:t>
                      </a:r>
                      <a:r>
                        <a:rPr lang="ru-RU" sz="1600" b="1" dirty="0" smtClean="0"/>
                        <a:t>]</a:t>
                      </a:r>
                    </a:p>
                    <a:p>
                      <a:r>
                        <a:rPr lang="ru-RU" sz="1600" dirty="0" smtClean="0"/>
                        <a:t>з наближенням до </a:t>
                      </a:r>
                      <a:r>
                        <a:rPr lang="ru-RU" sz="1600" b="1" dirty="0" smtClean="0"/>
                        <a:t>[е] - [</a:t>
                      </a:r>
                      <a:r>
                        <a:rPr lang="ru-RU" sz="1600" b="1" dirty="0" err="1" smtClean="0"/>
                        <a:t>и</a:t>
                      </a:r>
                      <a:r>
                        <a:rPr lang="ru-RU" sz="1600" b="1" baseline="30000" dirty="0" err="1" smtClean="0"/>
                        <a:t>е</a:t>
                      </a:r>
                      <a:r>
                        <a:rPr lang="ru-RU" sz="1600" b="1" dirty="0" smtClean="0"/>
                        <a:t>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</a:t>
                      </a:r>
                      <a:r>
                        <a:rPr lang="uk-UA" b="1" dirty="0" smtClean="0"/>
                        <a:t>е</a:t>
                      </a:r>
                      <a:r>
                        <a:rPr lang="uk-UA" dirty="0" smtClean="0"/>
                        <a:t>рон</a:t>
                      </a:r>
                      <a:r>
                        <a:rPr lang="uk-UA" baseline="0" dirty="0" smtClean="0"/>
                        <a:t> </a:t>
                      </a:r>
                      <a:r>
                        <a:rPr lang="vi-VN" dirty="0" smtClean="0"/>
                        <a:t>[пе</a:t>
                      </a:r>
                      <a:r>
                        <a:rPr lang="vi-VN" baseline="30000" dirty="0" smtClean="0"/>
                        <a:t>и</a:t>
                      </a:r>
                      <a:r>
                        <a:rPr lang="vi-VN" dirty="0" smtClean="0"/>
                        <a:t>ро́н]</a:t>
                      </a:r>
                    </a:p>
                    <a:p>
                      <a:r>
                        <a:rPr lang="uk-UA" dirty="0" smtClean="0"/>
                        <a:t>Л</a:t>
                      </a:r>
                      <a:r>
                        <a:rPr lang="uk-UA" b="1" dirty="0" smtClean="0"/>
                        <a:t>и</a:t>
                      </a:r>
                      <a:r>
                        <a:rPr lang="uk-UA" dirty="0" smtClean="0"/>
                        <a:t>сток </a:t>
                      </a:r>
                      <a:r>
                        <a:rPr lang="vi-VN" dirty="0" smtClean="0"/>
                        <a:t>[ли</a:t>
                      </a:r>
                      <a:r>
                        <a:rPr lang="vi-VN" baseline="30000" dirty="0" smtClean="0"/>
                        <a:t>е</a:t>
                      </a:r>
                      <a:r>
                        <a:rPr lang="vi-VN" dirty="0" smtClean="0"/>
                        <a:t>сто́к]</a:t>
                      </a:r>
                      <a:endParaRPr lang="uk-UA" dirty="0" smtClean="0"/>
                    </a:p>
                    <a:p>
                      <a:r>
                        <a:rPr lang="uk-UA" dirty="0" smtClean="0"/>
                        <a:t>В</a:t>
                      </a:r>
                      <a:r>
                        <a:rPr lang="uk-UA" b="1" dirty="0" smtClean="0"/>
                        <a:t>е</a:t>
                      </a:r>
                      <a:r>
                        <a:rPr lang="uk-UA" dirty="0" smtClean="0"/>
                        <a:t>сна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baseline="0" dirty="0" smtClean="0"/>
                        <a:t>[</a:t>
                      </a:r>
                      <a:r>
                        <a:rPr lang="uk-UA" baseline="0" dirty="0" smtClean="0"/>
                        <a:t>ве</a:t>
                      </a:r>
                      <a:r>
                        <a:rPr lang="uk-UA" baseline="30000" dirty="0" smtClean="0"/>
                        <a:t>и</a:t>
                      </a:r>
                      <a:r>
                        <a:rPr lang="uk-UA" baseline="0" dirty="0" smtClean="0"/>
                        <a:t>сн</a:t>
                      </a:r>
                      <a:r>
                        <a:rPr lang="vi-VN" baseline="0" dirty="0" smtClean="0"/>
                        <a:t>а́</a:t>
                      </a:r>
                      <a:r>
                        <a:rPr lang="en-US" baseline="0" dirty="0" smtClean="0"/>
                        <a:t>]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03848" y="1732165"/>
            <a:ext cx="2715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Голосні</a:t>
            </a:r>
          </a:p>
        </p:txBody>
      </p:sp>
    </p:spTree>
    <p:extLst>
      <p:ext uri="{BB962C8B-B14F-4D97-AF65-F5344CB8AC3E}">
        <p14:creationId xmlns:p14="http://schemas.microsoft.com/office/powerpoint/2010/main" val="30868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273861"/>
              </p:ext>
            </p:extLst>
          </p:nvPr>
        </p:nvGraphicFramePr>
        <p:xfrm>
          <a:off x="611560" y="1916832"/>
          <a:ext cx="802005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50"/>
                <a:gridCol w="2673350"/>
                <a:gridCol w="267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Звуки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Вимова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Приклади</a:t>
                      </a:r>
                      <a:endParaRPr lang="uk-U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Приголосні</a:t>
                      </a:r>
                      <a:r>
                        <a:rPr lang="uk-UA" sz="1600" dirty="0" smtClean="0"/>
                        <a:t> перед голосними і в кінці слова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Вимовляються </a:t>
                      </a:r>
                      <a:r>
                        <a:rPr lang="uk-UA" sz="1600" b="1" dirty="0" smtClean="0"/>
                        <a:t>чітко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Д</a:t>
                      </a:r>
                      <a:r>
                        <a:rPr lang="uk-UA" dirty="0" smtClean="0"/>
                        <a:t>у</a:t>
                      </a:r>
                      <a:r>
                        <a:rPr lang="uk-UA" b="1" dirty="0" smtClean="0"/>
                        <a:t>б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baseline="0" dirty="0" smtClean="0"/>
                        <a:t>[</a:t>
                      </a:r>
                      <a:r>
                        <a:rPr lang="uk-UA" baseline="0" dirty="0" smtClean="0"/>
                        <a:t>д</a:t>
                      </a:r>
                      <a:r>
                        <a:rPr lang="vi-VN" baseline="0" dirty="0" smtClean="0"/>
                        <a:t>у́</a:t>
                      </a:r>
                      <a:r>
                        <a:rPr lang="uk-UA" baseline="0" dirty="0" smtClean="0"/>
                        <a:t>б</a:t>
                      </a:r>
                      <a:r>
                        <a:rPr lang="vi-VN" baseline="0" dirty="0" smtClean="0"/>
                        <a:t>]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[ж], [ч], [ш], [     ],</a:t>
                      </a:r>
                      <a:r>
                        <a:rPr lang="ru-RU" sz="1600" b="1" dirty="0" smtClean="0"/>
                        <a:t> [б], [п], [в], [м], [ф], [ґ], [к], [х], [г]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завжди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b="1" dirty="0" smtClean="0"/>
                        <a:t>твердо</a:t>
                      </a:r>
                      <a:r>
                        <a:rPr lang="ru-RU" sz="1600" dirty="0" smtClean="0"/>
                        <a:t>,</a:t>
                      </a:r>
                    </a:p>
                    <a:p>
                      <a:r>
                        <a:rPr lang="ru-RU" sz="1600" dirty="0" err="1" smtClean="0"/>
                        <a:t>напівпом'якшено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тільки</a:t>
                      </a:r>
                      <a:r>
                        <a:rPr lang="ru-RU" sz="1600" dirty="0" smtClean="0"/>
                        <a:t> перед   </a:t>
                      </a:r>
                      <a:r>
                        <a:rPr lang="ru-RU" sz="1600" b="1" i="1" dirty="0" smtClean="0"/>
                        <a:t>і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Сте</a:t>
                      </a:r>
                      <a:r>
                        <a:rPr lang="uk-UA" sz="1600" b="1" dirty="0" smtClean="0"/>
                        <a:t>п</a:t>
                      </a:r>
                      <a:r>
                        <a:rPr lang="uk-UA" sz="1600" dirty="0" smtClean="0"/>
                        <a:t> </a:t>
                      </a:r>
                      <a:r>
                        <a:rPr lang="en-US" sz="1600" dirty="0" smtClean="0"/>
                        <a:t>[</a:t>
                      </a:r>
                      <a:r>
                        <a:rPr lang="uk-UA" sz="1600" dirty="0" err="1" smtClean="0"/>
                        <a:t>ст</a:t>
                      </a:r>
                      <a:r>
                        <a:rPr lang="vi-VN" sz="1600" dirty="0" smtClean="0"/>
                        <a:t>е́</a:t>
                      </a:r>
                      <a:r>
                        <a:rPr lang="uk-UA" sz="1600" dirty="0" smtClean="0"/>
                        <a:t>п</a:t>
                      </a:r>
                      <a:r>
                        <a:rPr lang="en-US" sz="1600" dirty="0" smtClean="0"/>
                        <a:t>]</a:t>
                      </a:r>
                      <a:endParaRPr lang="uk-UA" sz="1600" dirty="0" smtClean="0"/>
                    </a:p>
                    <a:p>
                      <a:r>
                        <a:rPr lang="uk-UA" sz="1600" dirty="0" smtClean="0"/>
                        <a:t>До</a:t>
                      </a:r>
                      <a:r>
                        <a:rPr lang="uk-UA" sz="1600" b="1" dirty="0" smtClean="0"/>
                        <a:t>в</a:t>
                      </a:r>
                      <a:r>
                        <a:rPr lang="uk-UA" sz="1600" dirty="0" smtClean="0"/>
                        <a:t>ідка </a:t>
                      </a:r>
                      <a:r>
                        <a:rPr lang="en-US" sz="1600" dirty="0" smtClean="0"/>
                        <a:t>[</a:t>
                      </a:r>
                      <a:r>
                        <a:rPr lang="uk-UA" sz="1600" dirty="0" smtClean="0"/>
                        <a:t>д</a:t>
                      </a:r>
                      <a:r>
                        <a:rPr lang="vi-VN" sz="1600" dirty="0" smtClean="0"/>
                        <a:t>о́</a:t>
                      </a:r>
                      <a:r>
                        <a:rPr lang="uk-UA" sz="1600" dirty="0" smtClean="0"/>
                        <a:t>в</a:t>
                      </a:r>
                      <a:r>
                        <a:rPr lang="en-US" sz="1600" dirty="0" smtClean="0"/>
                        <a:t>’</a:t>
                      </a:r>
                      <a:r>
                        <a:rPr lang="uk-UA" sz="1600" dirty="0" err="1" smtClean="0"/>
                        <a:t>ідка</a:t>
                      </a:r>
                      <a:r>
                        <a:rPr lang="en-US" sz="1600" dirty="0" smtClean="0"/>
                        <a:t>]</a:t>
                      </a:r>
                      <a:endParaRPr lang="uk-U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Дзвінкі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dirty="0" smtClean="0"/>
                        <a:t>перед глухими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вимовляються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b="1" dirty="0" err="1" smtClean="0"/>
                        <a:t>дзвінко</a:t>
                      </a:r>
                      <a:r>
                        <a:rPr lang="ru-RU" sz="1600" dirty="0" smtClean="0"/>
                        <a:t>; </a:t>
                      </a:r>
                      <a:r>
                        <a:rPr lang="ru-RU" sz="1600" dirty="0" err="1" smtClean="0"/>
                        <a:t>оглушується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err="1" smtClean="0"/>
                        <a:t>тільки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b="1" dirty="0" smtClean="0"/>
                        <a:t>[г]</a:t>
                      </a:r>
                      <a:r>
                        <a:rPr lang="ru-RU" sz="1600" baseline="0" dirty="0" smtClean="0"/>
                        <a:t> та </a:t>
                      </a:r>
                      <a:r>
                        <a:rPr lang="ru-RU" sz="1600" baseline="0" dirty="0" err="1" smtClean="0"/>
                        <a:t>префікс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="1" i="1" baseline="0" dirty="0" smtClean="0"/>
                        <a:t>з-</a:t>
                      </a:r>
                      <a:endParaRPr lang="uk-UA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</a:t>
                      </a:r>
                      <a:r>
                        <a:rPr lang="vi-VN" sz="1600" dirty="0" smtClean="0"/>
                        <a:t>и</a:t>
                      </a:r>
                      <a:r>
                        <a:rPr lang="vi-VN" sz="1600" b="1" dirty="0" smtClean="0"/>
                        <a:t>б</a:t>
                      </a:r>
                      <a:r>
                        <a:rPr lang="vi-VN" sz="1600" dirty="0" smtClean="0"/>
                        <a:t>ка [ри́бка]</a:t>
                      </a:r>
                      <a:endParaRPr lang="uk-UA" sz="1600" dirty="0" smtClean="0"/>
                    </a:p>
                    <a:p>
                      <a:r>
                        <a:rPr lang="uk-UA" sz="1600" dirty="0" smtClean="0"/>
                        <a:t>Во</a:t>
                      </a:r>
                      <a:r>
                        <a:rPr lang="uk-UA" sz="1600" b="1" dirty="0" smtClean="0"/>
                        <a:t>г</a:t>
                      </a:r>
                      <a:r>
                        <a:rPr lang="uk-UA" sz="1600" dirty="0" smtClean="0"/>
                        <a:t>ко </a:t>
                      </a:r>
                      <a:r>
                        <a:rPr lang="vi-VN" sz="1600" dirty="0" smtClean="0"/>
                        <a:t>[</a:t>
                      </a:r>
                      <a:r>
                        <a:rPr lang="uk-UA" sz="1600" dirty="0" smtClean="0"/>
                        <a:t>в</a:t>
                      </a:r>
                      <a:r>
                        <a:rPr lang="vi-VN" sz="1600" dirty="0" smtClean="0"/>
                        <a:t>о́</a:t>
                      </a:r>
                      <a:r>
                        <a:rPr lang="uk-UA" sz="1600" dirty="0" err="1" smtClean="0"/>
                        <a:t>хко</a:t>
                      </a:r>
                      <a:r>
                        <a:rPr lang="vi-VN" sz="1600" dirty="0" smtClean="0"/>
                        <a:t>]</a:t>
                      </a:r>
                      <a:endParaRPr lang="uk-UA" sz="1600" dirty="0" smtClean="0"/>
                    </a:p>
                    <a:p>
                      <a:r>
                        <a:rPr lang="uk-UA" sz="1600" b="1" dirty="0" smtClean="0"/>
                        <a:t>З</a:t>
                      </a:r>
                      <a:r>
                        <a:rPr lang="uk-UA" sz="1600" dirty="0" smtClean="0"/>
                        <a:t>сунув  </a:t>
                      </a:r>
                      <a:r>
                        <a:rPr lang="en-US" sz="1600" dirty="0" smtClean="0"/>
                        <a:t>[</a:t>
                      </a:r>
                      <a:r>
                        <a:rPr lang="uk-UA" sz="1600" dirty="0" smtClean="0"/>
                        <a:t>с:</a:t>
                      </a:r>
                      <a:r>
                        <a:rPr lang="vi-VN" sz="1600" dirty="0" smtClean="0"/>
                        <a:t>у́</a:t>
                      </a:r>
                      <a:r>
                        <a:rPr lang="uk-UA" sz="1600" dirty="0" err="1" smtClean="0"/>
                        <a:t>нув</a:t>
                      </a:r>
                      <a:r>
                        <a:rPr lang="uk-UA" sz="1600" dirty="0" smtClean="0"/>
                        <a:t>]</a:t>
                      </a:r>
                      <a:endParaRPr lang="uk-U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Глухі</a:t>
                      </a:r>
                      <a:r>
                        <a:rPr lang="uk-UA" sz="1600" dirty="0" smtClean="0"/>
                        <a:t> перед дзвінкими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Вимовляються як парні їм дзвінкі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Боро</a:t>
                      </a:r>
                      <a:r>
                        <a:rPr lang="uk-UA" sz="1600" b="1" dirty="0" smtClean="0"/>
                        <a:t>т</a:t>
                      </a:r>
                      <a:r>
                        <a:rPr lang="uk-UA" sz="1600" dirty="0" smtClean="0"/>
                        <a:t>ьба </a:t>
                      </a:r>
                      <a:r>
                        <a:rPr lang="en-US" sz="1600" dirty="0" smtClean="0"/>
                        <a:t>[</a:t>
                      </a:r>
                      <a:r>
                        <a:rPr lang="uk-UA" sz="1600" dirty="0" err="1" smtClean="0"/>
                        <a:t>бород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uk-UA" sz="1600" dirty="0" smtClean="0">
                          <a:latin typeface="Constantia"/>
                        </a:rPr>
                        <a:t>б</a:t>
                      </a:r>
                      <a:r>
                        <a:rPr lang="vi-VN" sz="1600" dirty="0" smtClean="0">
                          <a:latin typeface="+mn-lt"/>
                        </a:rPr>
                        <a:t>а́</a:t>
                      </a:r>
                      <a:r>
                        <a:rPr lang="en-US" sz="1600" dirty="0" smtClean="0"/>
                        <a:t>]</a:t>
                      </a:r>
                      <a:endParaRPr lang="uk-U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[   </a:t>
                      </a:r>
                      <a:r>
                        <a:rPr lang="uk-UA" sz="1600" b="1" dirty="0" smtClean="0"/>
                        <a:t> </a:t>
                      </a:r>
                      <a:r>
                        <a:rPr lang="en-US" sz="1600" b="1" dirty="0" smtClean="0"/>
                        <a:t> ]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та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1" baseline="0" dirty="0" smtClean="0"/>
                        <a:t>[    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неподільні, злиті звуки </a:t>
                      </a:r>
                      <a:r>
                        <a:rPr lang="uk-UA" sz="1600" b="1" dirty="0" smtClean="0"/>
                        <a:t>(африкати) 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Джем </a:t>
                      </a:r>
                      <a:r>
                        <a:rPr lang="en-US" dirty="0" smtClean="0"/>
                        <a:t>[ </a:t>
                      </a:r>
                      <a:r>
                        <a:rPr lang="en-US" b="1" dirty="0" smtClean="0"/>
                        <a:t>   </a:t>
                      </a:r>
                      <a:r>
                        <a:rPr lang="uk-UA" b="1" baseline="0" dirty="0" smtClean="0"/>
                        <a:t> </a:t>
                      </a:r>
                      <a:r>
                        <a:rPr lang="vi-VN" sz="1800" dirty="0" smtClean="0"/>
                        <a:t>е́</a:t>
                      </a:r>
                      <a:r>
                        <a:rPr lang="uk-UA" sz="1800" dirty="0" smtClean="0"/>
                        <a:t>м</a:t>
                      </a:r>
                      <a:r>
                        <a:rPr lang="en-US" dirty="0" smtClean="0"/>
                        <a:t>]</a:t>
                      </a:r>
                      <a:endParaRPr lang="uk-UA" dirty="0" smtClean="0"/>
                    </a:p>
                    <a:p>
                      <a:r>
                        <a:rPr lang="uk-UA" dirty="0" smtClean="0"/>
                        <a:t>Дзвінок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baseline="0" dirty="0" smtClean="0"/>
                        <a:t>[     </a:t>
                      </a:r>
                      <a:r>
                        <a:rPr lang="uk-UA" baseline="0" dirty="0" smtClean="0"/>
                        <a:t>він</a:t>
                      </a:r>
                      <a:r>
                        <a:rPr lang="vi-VN" baseline="0" dirty="0" smtClean="0"/>
                        <a:t>о́</a:t>
                      </a:r>
                      <a:r>
                        <a:rPr lang="uk-UA" baseline="0" dirty="0" smtClean="0"/>
                        <a:t>к</a:t>
                      </a:r>
                      <a:r>
                        <a:rPr lang="en-US" baseline="0" dirty="0" smtClean="0"/>
                        <a:t>]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r>
                        <a:rPr lang="ru-RU" sz="1600" b="1" dirty="0" smtClean="0"/>
                        <a:t>[д], [т], [з], [с],</a:t>
                      </a:r>
                      <a:r>
                        <a:rPr lang="en-US" sz="1600" b="1" dirty="0" smtClean="0"/>
                        <a:t> [     ]</a:t>
                      </a:r>
                      <a:r>
                        <a:rPr lang="ru-RU" sz="1600" b="1" dirty="0" smtClean="0"/>
                        <a:t> [ц], [л], [н]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Перед м'якими вимовляються </a:t>
                      </a:r>
                      <a:r>
                        <a:rPr lang="uk-UA" sz="1600" b="1" dirty="0" smtClean="0"/>
                        <a:t>м'яко</a:t>
                      </a:r>
                      <a:endParaRPr lang="uk-U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Пісня </a:t>
                      </a:r>
                      <a:r>
                        <a:rPr lang="en-US" sz="1600" dirty="0" smtClean="0"/>
                        <a:t>[</a:t>
                      </a:r>
                      <a:r>
                        <a:rPr lang="uk-UA" sz="1600" dirty="0" smtClean="0"/>
                        <a:t>п</a:t>
                      </a:r>
                      <a:r>
                        <a:rPr lang="en-US" sz="1600" dirty="0" smtClean="0"/>
                        <a:t>’</a:t>
                      </a:r>
                      <a:r>
                        <a:rPr lang="uk-UA" sz="1600" dirty="0" err="1" smtClean="0"/>
                        <a:t>іс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uk-UA" sz="1600" dirty="0" smtClean="0">
                          <a:latin typeface="Constantia"/>
                        </a:rPr>
                        <a:t>н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uk-UA" sz="1600" dirty="0" smtClean="0">
                          <a:latin typeface="Constantia"/>
                        </a:rPr>
                        <a:t>а</a:t>
                      </a:r>
                      <a:r>
                        <a:rPr lang="en-US" sz="1600" baseline="0" dirty="0" smtClean="0"/>
                        <a:t> ]</a:t>
                      </a:r>
                      <a:endParaRPr lang="uk-U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Приголосні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431" y="2939982"/>
            <a:ext cx="216024" cy="2160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291" y="5149181"/>
            <a:ext cx="238125" cy="2381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9" y="5140979"/>
            <a:ext cx="238125" cy="2381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277" y="5149181"/>
            <a:ext cx="279449" cy="27944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971" y="5379104"/>
            <a:ext cx="310707" cy="31070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455" y="5733256"/>
            <a:ext cx="306281" cy="30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2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37000"/>
              </p:ext>
            </p:extLst>
          </p:nvPr>
        </p:nvGraphicFramePr>
        <p:xfrm>
          <a:off x="575556" y="1556792"/>
          <a:ext cx="7920880" cy="288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462"/>
                <a:gridCol w="2567125"/>
                <a:gridCol w="2640293"/>
              </a:tblGrid>
              <a:tr h="73054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ЗВУКОСПОЛУЧЕННЯ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/>
                        <a:t> </a:t>
                      </a:r>
                      <a:r>
                        <a:rPr lang="uk-UA" b="1" dirty="0" smtClean="0"/>
                        <a:t>вимова	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приклади</a:t>
                      </a:r>
                      <a:endParaRPr lang="uk-UA" dirty="0"/>
                    </a:p>
                  </a:txBody>
                  <a:tcPr/>
                </a:tc>
              </a:tr>
              <a:tr h="628396">
                <a:tc>
                  <a:txBody>
                    <a:bodyPr/>
                    <a:lstStyle/>
                    <a:p>
                      <a:r>
                        <a:rPr lang="uk-UA" sz="1600" b="1" i="1" dirty="0" err="1" smtClean="0"/>
                        <a:t>-ться</a:t>
                      </a:r>
                      <a:r>
                        <a:rPr lang="uk-UA" sz="1600" b="1" i="1" dirty="0" smtClean="0"/>
                        <a:t>, </a:t>
                      </a:r>
                      <a:r>
                        <a:rPr lang="uk-UA" sz="1600" b="1" i="1" dirty="0" err="1" smtClean="0"/>
                        <a:t>-шся</a:t>
                      </a:r>
                      <a:r>
                        <a:rPr lang="uk-UA" sz="1600" b="1" i="1" dirty="0" smtClean="0"/>
                        <a:t> </a:t>
                      </a:r>
                      <a:r>
                        <a:rPr lang="uk-UA" sz="1600" dirty="0" smtClean="0"/>
                        <a:t>в дієсловах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вимовляються</a:t>
                      </a:r>
                      <a:r>
                        <a:rPr lang="ru-RU" sz="1600" dirty="0" smtClean="0"/>
                        <a:t> як </a:t>
                      </a:r>
                      <a:r>
                        <a:rPr lang="ru-RU" sz="1600" b="1" i="1" u="none" dirty="0" smtClean="0">
                          <a:latin typeface="+mj-lt"/>
                        </a:rPr>
                        <a:t>[ц</a:t>
                      </a:r>
                      <a:r>
                        <a:rPr lang="el-GR" sz="1600" b="1" i="1" u="none" dirty="0" smtClean="0">
                          <a:latin typeface="+mj-lt"/>
                        </a:rPr>
                        <a:t>ʹ</a:t>
                      </a:r>
                      <a:r>
                        <a:rPr lang="ru-RU" sz="1600" b="1" i="1" u="none" dirty="0" smtClean="0">
                          <a:latin typeface="+mj-lt"/>
                        </a:rPr>
                        <a:t>:а], [c</a:t>
                      </a:r>
                      <a:r>
                        <a:rPr lang="el-GR" sz="1600" b="1" i="1" u="none" dirty="0" smtClean="0">
                          <a:latin typeface="+mj-lt"/>
                        </a:rPr>
                        <a:t>ʹ</a:t>
                      </a:r>
                      <a:r>
                        <a:rPr lang="ru-RU" sz="1600" b="1" i="1" u="none" dirty="0" smtClean="0">
                          <a:latin typeface="+mj-lt"/>
                        </a:rPr>
                        <a:t>:а]</a:t>
                      </a:r>
                      <a:endParaRPr lang="uk-UA" sz="1600" b="1" i="1" u="non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сміє</a:t>
                      </a:r>
                      <a:r>
                        <a:rPr lang="ru-RU" sz="1600" b="1" dirty="0" err="1" smtClean="0"/>
                        <a:t>ться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dirty="0" smtClean="0"/>
                        <a:t>- [</a:t>
                      </a:r>
                      <a:r>
                        <a:rPr lang="ru-RU" sz="1600" dirty="0" err="1" smtClean="0"/>
                        <a:t>смійе́ц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ru-RU" sz="1600" dirty="0" smtClean="0"/>
                        <a:t>:а]</a:t>
                      </a:r>
                    </a:p>
                    <a:p>
                      <a:r>
                        <a:rPr lang="ru-RU" sz="1600" dirty="0" err="1" smtClean="0"/>
                        <a:t>дивує</a:t>
                      </a:r>
                      <a:r>
                        <a:rPr lang="ru-RU" sz="1600" b="1" dirty="0" err="1" smtClean="0"/>
                        <a:t>шся</a:t>
                      </a:r>
                      <a:r>
                        <a:rPr lang="ru-RU" sz="1600" b="1" dirty="0" smtClean="0"/>
                        <a:t> </a:t>
                      </a:r>
                      <a:r>
                        <a:rPr lang="ru-RU" sz="1600" dirty="0" smtClean="0"/>
                        <a:t>- [</a:t>
                      </a:r>
                      <a:r>
                        <a:rPr lang="ru-RU" sz="1600" dirty="0" err="1" smtClean="0"/>
                        <a:t>диву́йеc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ru-RU" sz="1600" dirty="0" smtClean="0"/>
                        <a:t>:а]</a:t>
                      </a:r>
                      <a:endParaRPr lang="uk-UA" sz="1600" dirty="0"/>
                    </a:p>
                  </a:txBody>
                  <a:tcPr/>
                </a:tc>
              </a:tr>
              <a:tr h="628396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-</a:t>
                      </a:r>
                      <a:r>
                        <a:rPr lang="ru-RU" sz="1600" b="1" i="1" dirty="0" err="1" smtClean="0"/>
                        <a:t>жся</a:t>
                      </a:r>
                      <a:r>
                        <a:rPr lang="ru-RU" sz="1600" b="1" i="1" dirty="0" smtClean="0"/>
                        <a:t>, -</a:t>
                      </a:r>
                      <a:r>
                        <a:rPr lang="ru-RU" sz="1600" b="1" i="1" dirty="0" err="1" smtClean="0"/>
                        <a:t>чся</a:t>
                      </a:r>
                      <a:r>
                        <a:rPr lang="ru-RU" sz="1600" b="1" i="1" dirty="0" smtClean="0"/>
                        <a:t> </a:t>
                      </a:r>
                      <a:r>
                        <a:rPr lang="ru-RU" sz="1600" dirty="0" smtClean="0"/>
                        <a:t>в </a:t>
                      </a:r>
                      <a:r>
                        <a:rPr lang="ru-RU" sz="1600" dirty="0" err="1" smtClean="0"/>
                        <a:t>дієсловах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наказового</a:t>
                      </a:r>
                      <a:r>
                        <a:rPr lang="ru-RU" sz="1600" dirty="0" smtClean="0"/>
                        <a:t> способу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вимовляються</a:t>
                      </a:r>
                      <a:r>
                        <a:rPr lang="ru-RU" sz="1600" dirty="0" smtClean="0"/>
                        <a:t> як </a:t>
                      </a:r>
                      <a:r>
                        <a:rPr lang="ru-RU" sz="1600" b="1" i="1" dirty="0" smtClean="0"/>
                        <a:t>[з</a:t>
                      </a:r>
                      <a:r>
                        <a:rPr lang="el-GR" sz="1600" b="1" i="1" dirty="0" smtClean="0">
                          <a:latin typeface="Constantia"/>
                        </a:rPr>
                        <a:t>ʹ</a:t>
                      </a:r>
                      <a:r>
                        <a:rPr lang="ru-RU" sz="1600" b="1" i="1" dirty="0" smtClean="0"/>
                        <a:t>с</a:t>
                      </a:r>
                      <a:r>
                        <a:rPr lang="el-GR" sz="1600" b="1" i="1" dirty="0" smtClean="0">
                          <a:latin typeface="Constantia"/>
                        </a:rPr>
                        <a:t>ʹ</a:t>
                      </a:r>
                      <a:r>
                        <a:rPr lang="ru-RU" sz="1600" b="1" i="1" dirty="0" smtClean="0"/>
                        <a:t>а], [ц</a:t>
                      </a:r>
                      <a:r>
                        <a:rPr lang="el-GR" sz="1600" b="1" i="1" dirty="0" smtClean="0">
                          <a:latin typeface="Constantia"/>
                        </a:rPr>
                        <a:t>ʹ</a:t>
                      </a:r>
                      <a:r>
                        <a:rPr lang="ru-RU" sz="1600" b="1" i="1" dirty="0" smtClean="0"/>
                        <a:t>c</a:t>
                      </a:r>
                      <a:r>
                        <a:rPr lang="el-GR" sz="1600" b="1" i="1" dirty="0" smtClean="0">
                          <a:latin typeface="Constantia"/>
                        </a:rPr>
                        <a:t>ʹ</a:t>
                      </a:r>
                      <a:r>
                        <a:rPr lang="ru-RU" sz="1600" b="1" i="1" dirty="0" smtClean="0"/>
                        <a:t>:а]</a:t>
                      </a:r>
                      <a:endParaRPr lang="uk-UA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600" dirty="0" smtClean="0"/>
                        <a:t>обма</a:t>
                      </a:r>
                      <a:r>
                        <a:rPr lang="vi-VN" sz="1600" b="1" dirty="0" smtClean="0"/>
                        <a:t>жся</a:t>
                      </a:r>
                      <a:r>
                        <a:rPr lang="vi-VN" sz="1600" dirty="0" smtClean="0"/>
                        <a:t> - [обма́з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vi-VN" sz="1600" dirty="0" smtClean="0"/>
                        <a:t>с</a:t>
                      </a:r>
                      <a:r>
                        <a:rPr lang="el-GR" sz="1600" dirty="0" smtClean="0">
                          <a:latin typeface="Constantia"/>
                        </a:rPr>
                        <a:t>ʹ</a:t>
                      </a:r>
                      <a:r>
                        <a:rPr lang="vi-VN" sz="1600" dirty="0" smtClean="0"/>
                        <a:t>а]</a:t>
                      </a:r>
                      <a:endParaRPr lang="uk-UA" sz="1600" dirty="0"/>
                    </a:p>
                  </a:txBody>
                  <a:tcPr/>
                </a:tc>
              </a:tr>
              <a:tr h="892983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префікси </a:t>
                      </a:r>
                      <a:r>
                        <a:rPr lang="uk-UA" sz="1600" b="1" i="1" dirty="0" err="1" smtClean="0"/>
                        <a:t>роз-</a:t>
                      </a:r>
                      <a:r>
                        <a:rPr lang="uk-UA" sz="1600" b="1" i="1" dirty="0" smtClean="0"/>
                        <a:t>, </a:t>
                      </a:r>
                      <a:r>
                        <a:rPr lang="uk-UA" sz="1600" b="1" i="1" dirty="0" err="1" smtClean="0"/>
                        <a:t>без-</a:t>
                      </a:r>
                      <a:endParaRPr lang="uk-UA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дзвінко</a:t>
                      </a:r>
                      <a:r>
                        <a:rPr lang="ru-RU" sz="1600" dirty="0" smtClean="0"/>
                        <a:t> при </a:t>
                      </a:r>
                      <a:r>
                        <a:rPr lang="ru-RU" sz="1600" dirty="0" err="1" smtClean="0"/>
                        <a:t>повільному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темпі</a:t>
                      </a:r>
                      <a:r>
                        <a:rPr lang="ru-RU" sz="1600" dirty="0" smtClean="0"/>
                        <a:t>;</a:t>
                      </a:r>
                    </a:p>
                    <a:p>
                      <a:r>
                        <a:rPr lang="ru-RU" sz="1600" b="1" dirty="0" smtClean="0"/>
                        <a:t>глухо</a:t>
                      </a:r>
                      <a:r>
                        <a:rPr lang="ru-RU" sz="1600" dirty="0" smtClean="0"/>
                        <a:t> в </a:t>
                      </a:r>
                      <a:r>
                        <a:rPr lang="ru-RU" sz="1600" dirty="0" err="1" smtClean="0"/>
                        <a:t>швидкому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темпі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Без</a:t>
                      </a:r>
                      <a:r>
                        <a:rPr lang="uk-UA" sz="1600" dirty="0" smtClean="0"/>
                        <a:t>силий </a:t>
                      </a:r>
                      <a:r>
                        <a:rPr lang="vi-VN" sz="1600" dirty="0" smtClean="0"/>
                        <a:t>[бе</a:t>
                      </a:r>
                      <a:r>
                        <a:rPr lang="vi-VN" sz="1600" baseline="30000" dirty="0" smtClean="0"/>
                        <a:t>и</a:t>
                      </a:r>
                      <a:r>
                        <a:rPr lang="vi-VN" sz="1600" dirty="0" smtClean="0"/>
                        <a:t>зси́ли</a:t>
                      </a:r>
                      <a:r>
                        <a:rPr lang="uk-UA" sz="1600" dirty="0" smtClean="0"/>
                        <a:t>й</a:t>
                      </a:r>
                      <a:r>
                        <a:rPr lang="en-US" sz="1600" dirty="0" smtClean="0"/>
                        <a:t>]</a:t>
                      </a:r>
                      <a:r>
                        <a:rPr lang="uk-UA" sz="1600" dirty="0" smtClean="0"/>
                        <a:t>,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[</a:t>
                      </a:r>
                      <a:r>
                        <a:rPr lang="vi-VN" sz="1600" dirty="0" smtClean="0"/>
                        <a:t>бе</a:t>
                      </a:r>
                      <a:r>
                        <a:rPr lang="vi-VN" sz="1600" baseline="30000" dirty="0" smtClean="0"/>
                        <a:t>и</a:t>
                      </a:r>
                      <a:r>
                        <a:rPr lang="vi-VN" sz="1600" dirty="0" smtClean="0"/>
                        <a:t>с:и́ли</a:t>
                      </a:r>
                      <a:r>
                        <a:rPr lang="uk-UA" sz="1600" dirty="0" smtClean="0"/>
                        <a:t>й</a:t>
                      </a:r>
                      <a:r>
                        <a:rPr lang="en-US" sz="1600" dirty="0" smtClean="0"/>
                        <a:t>]</a:t>
                      </a:r>
                      <a:endParaRPr lang="uk-U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64562" y="373838"/>
            <a:ext cx="5715749" cy="966930"/>
          </a:xfrm>
        </p:spPr>
        <p:txBody>
          <a:bodyPr>
            <a:normAutofit/>
          </a:bodyPr>
          <a:lstStyle/>
          <a:p>
            <a:r>
              <a:rPr lang="uk-UA" sz="3200" b="1" dirty="0"/>
              <a:t>ЗВУКОСПОЛУЧЕННЯ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4797152"/>
            <a:ext cx="8424936" cy="1600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solidFill>
                  <a:srgbClr val="FF0000"/>
                </a:solidFill>
              </a:rPr>
              <a:t>УВАГА! </a:t>
            </a:r>
            <a:r>
              <a:rPr lang="uk-UA" sz="1600" b="1" i="1" dirty="0" smtClean="0"/>
              <a:t>Порушення </a:t>
            </a:r>
            <a:r>
              <a:rPr lang="uk-UA" sz="1600" b="1" i="1" dirty="0"/>
              <a:t>орфоепічних норм мови завжди негативно впливає на сприймання змісту мовлення, зосереджує увагу співрозмовника або слухача не на змісті, не на тому, про що йдеться в мовленні, а на його звуковому оформленні; часто недодержання орфоепічних норм може </a:t>
            </a:r>
            <a:r>
              <a:rPr lang="uk-UA" sz="1600" b="1" i="1" dirty="0" smtClean="0"/>
              <a:t>спричинити спотворення </a:t>
            </a:r>
            <a:r>
              <a:rPr lang="uk-UA" sz="1600" b="1" i="1" dirty="0"/>
              <a:t>висловлюваної думки; воно завжди викликає небажані, неприємні емоції у співрозмовників та слухачів.</a:t>
            </a:r>
          </a:p>
        </p:txBody>
      </p:sp>
    </p:spTree>
    <p:extLst>
      <p:ext uri="{BB962C8B-B14F-4D97-AF65-F5344CB8AC3E}">
        <p14:creationId xmlns:p14="http://schemas.microsoft.com/office/powerpoint/2010/main" val="20536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229" y="404664"/>
            <a:ext cx="8125557" cy="93043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rgbClr val="FF0000"/>
                </a:solidFill>
              </a:rPr>
              <a:t>На жаль, </a:t>
            </a:r>
            <a:r>
              <a:rPr lang="ru-RU" sz="1800" dirty="0" err="1">
                <a:solidFill>
                  <a:srgbClr val="FF0000"/>
                </a:solidFill>
              </a:rPr>
              <a:t>порушення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орфоепічних</a:t>
            </a:r>
            <a:r>
              <a:rPr lang="ru-RU" sz="1800" dirty="0">
                <a:solidFill>
                  <a:srgbClr val="FF0000"/>
                </a:solidFill>
              </a:rPr>
              <a:t> норм у </a:t>
            </a:r>
            <a:r>
              <a:rPr lang="ru-RU" sz="1800" dirty="0" err="1">
                <a:solidFill>
                  <a:srgbClr val="FF0000"/>
                </a:solidFill>
              </a:rPr>
              <a:t>практиці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українського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усного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літературного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мовлення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трапляється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ще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досить</a:t>
            </a:r>
            <a:r>
              <a:rPr lang="ru-RU" sz="1800" dirty="0">
                <a:solidFill>
                  <a:srgbClr val="FF0000"/>
                </a:solidFill>
              </a:rPr>
              <a:t> часто. </a:t>
            </a:r>
            <a:r>
              <a:rPr lang="ru-RU" sz="1800" dirty="0" err="1">
                <a:solidFill>
                  <a:srgbClr val="FF0000"/>
                </a:solidFill>
              </a:rPr>
              <a:t>Інколи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помилка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err="1">
                <a:solidFill>
                  <a:srgbClr val="FF0000"/>
                </a:solidFill>
              </a:rPr>
              <a:t>зумовлюється</a:t>
            </a:r>
            <a:r>
              <a:rPr lang="ru-RU" sz="1800" dirty="0">
                <a:solidFill>
                  <a:srgbClr val="FF0000"/>
                </a:solidFill>
              </a:rPr>
              <a:t> пропуском одного </a:t>
            </a:r>
            <a:r>
              <a:rPr lang="ru-RU" sz="1800" dirty="0" err="1">
                <a:solidFill>
                  <a:srgbClr val="FF0000"/>
                </a:solidFill>
              </a:rPr>
              <a:t>із</a:t>
            </a:r>
            <a:r>
              <a:rPr lang="ru-RU" sz="1800" dirty="0">
                <a:solidFill>
                  <a:srgbClr val="FF0000"/>
                </a:solidFill>
              </a:rPr>
              <a:t> звуків, </a:t>
            </a:r>
            <a:r>
              <a:rPr lang="ru-RU" sz="1800" dirty="0" err="1">
                <a:solidFill>
                  <a:srgbClr val="FF0000"/>
                </a:solidFill>
              </a:rPr>
              <a:t>наприклад</a:t>
            </a:r>
            <a:r>
              <a:rPr lang="ru-RU" sz="1800" dirty="0" smtClean="0">
                <a:solidFill>
                  <a:srgbClr val="FF0000"/>
                </a:solidFill>
              </a:rPr>
              <a:t>:</a:t>
            </a:r>
            <a:endParaRPr lang="uk-UA" sz="18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667" y="1484784"/>
            <a:ext cx="3734413" cy="576064"/>
          </a:xfr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Правильно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264" y="2060848"/>
            <a:ext cx="3705410" cy="1152128"/>
          </a:xfr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B050"/>
            </a:solidFill>
          </a:ln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Плутати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Плутаю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Плутають</a:t>
            </a:r>
            <a:r>
              <a:rPr lang="uk-UA" dirty="0" smtClean="0">
                <a:solidFill>
                  <a:srgbClr val="000000"/>
                </a:solidFill>
              </a:rPr>
              <a:t> </a:t>
            </a:r>
            <a:endParaRPr lang="uk-UA" dirty="0">
              <a:solidFill>
                <a:srgbClr val="0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9936" y="1484784"/>
            <a:ext cx="3672408" cy="576064"/>
          </a:xfrm>
          <a:gradFill flip="none" rotWithShape="1">
            <a:gsLst>
              <a:gs pos="0">
                <a:srgbClr val="F73925">
                  <a:shade val="30000"/>
                  <a:satMod val="115000"/>
                </a:srgbClr>
              </a:gs>
              <a:gs pos="50000">
                <a:srgbClr val="F73925">
                  <a:shade val="67500"/>
                  <a:satMod val="115000"/>
                </a:srgbClr>
              </a:gs>
              <a:gs pos="100000">
                <a:srgbClr val="F73925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73925"/>
            </a:solidFill>
          </a:ln>
        </p:spPr>
        <p:txBody>
          <a:bodyPr/>
          <a:lstStyle/>
          <a:p>
            <a:r>
              <a:rPr lang="uk-UA" b="1" dirty="0" smtClean="0">
                <a:solidFill>
                  <a:srgbClr val="000000"/>
                </a:solidFill>
              </a:rPr>
              <a:t>Неправильно</a:t>
            </a:r>
            <a:endParaRPr lang="uk-UA" b="1" dirty="0">
              <a:solidFill>
                <a:srgbClr val="0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3672408" cy="1152127"/>
          </a:xfr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73925"/>
            </a:solidFill>
          </a:ln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Путати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Путаю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chemeClr val="bg1"/>
                </a:solidFill>
              </a:rPr>
              <a:t>Путають</a:t>
            </a:r>
            <a:r>
              <a:rPr lang="uk-UA" dirty="0" smtClean="0">
                <a:solidFill>
                  <a:srgbClr val="000000"/>
                </a:solidFill>
              </a:rPr>
              <a:t> </a:t>
            </a:r>
            <a:endParaRPr lang="uk-UA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845" y="3302545"/>
            <a:ext cx="82089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FF0000"/>
                </a:solidFill>
              </a:rPr>
              <a:t>Дуже</a:t>
            </a:r>
            <a:r>
              <a:rPr lang="ru-RU" dirty="0">
                <a:solidFill>
                  <a:srgbClr val="FF0000"/>
                </a:solidFill>
              </a:rPr>
              <a:t> часто у </a:t>
            </a:r>
            <a:r>
              <a:rPr lang="ru-RU" dirty="0" err="1">
                <a:solidFill>
                  <a:srgbClr val="FF0000"/>
                </a:solidFill>
              </a:rPr>
              <a:t>мовленні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замість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[</a:t>
            </a:r>
            <a:r>
              <a:rPr lang="ru-RU" dirty="0">
                <a:solidFill>
                  <a:srgbClr val="FF0000"/>
                </a:solidFill>
              </a:rPr>
              <a:t>ф] </a:t>
            </a:r>
            <a:r>
              <a:rPr lang="ru-RU" dirty="0" err="1">
                <a:solidFill>
                  <a:srgbClr val="FF0000"/>
                </a:solidFill>
              </a:rPr>
              <a:t>вживають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[</a:t>
            </a:r>
            <a:r>
              <a:rPr lang="ru-RU" dirty="0" err="1">
                <a:solidFill>
                  <a:srgbClr val="FF0000"/>
                </a:solidFill>
              </a:rPr>
              <a:t>хв</a:t>
            </a:r>
            <a:r>
              <a:rPr lang="ru-RU" dirty="0">
                <a:solidFill>
                  <a:srgbClr val="FF0000"/>
                </a:solidFill>
              </a:rPr>
              <a:t>], а </a:t>
            </a:r>
            <a:r>
              <a:rPr lang="ru-RU" dirty="0" err="1">
                <a:solidFill>
                  <a:srgbClr val="FF0000"/>
                </a:solidFill>
              </a:rPr>
              <a:t>замість</a:t>
            </a:r>
            <a:r>
              <a:rPr lang="ru-RU" dirty="0">
                <a:solidFill>
                  <a:srgbClr val="FF0000"/>
                </a:solidFill>
              </a:rPr>
              <a:t> [</a:t>
            </a:r>
            <a:r>
              <a:rPr lang="ru-RU" dirty="0" err="1">
                <a:solidFill>
                  <a:srgbClr val="FF0000"/>
                </a:solidFill>
              </a:rPr>
              <a:t>хв</a:t>
            </a:r>
            <a:r>
              <a:rPr lang="ru-RU" dirty="0">
                <a:solidFill>
                  <a:srgbClr val="FF0000"/>
                </a:solidFill>
              </a:rPr>
              <a:t>] </a:t>
            </a:r>
            <a:r>
              <a:rPr lang="ru-RU" dirty="0" smtClean="0">
                <a:solidFill>
                  <a:srgbClr val="FF0000"/>
                </a:solidFill>
              </a:rPr>
              <a:t>-[</a:t>
            </a:r>
            <a:r>
              <a:rPr lang="ru-RU" dirty="0">
                <a:solidFill>
                  <a:srgbClr val="FF0000"/>
                </a:solidFill>
              </a:rPr>
              <a:t>ф</a:t>
            </a:r>
            <a:r>
              <a:rPr lang="ru-RU" dirty="0" smtClean="0">
                <a:solidFill>
                  <a:srgbClr val="FF0000"/>
                </a:solidFill>
              </a:rPr>
              <a:t>]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8699" y="4323377"/>
            <a:ext cx="3736975" cy="2185214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1700" dirty="0"/>
              <a:t>факт </a:t>
            </a:r>
            <a:endParaRPr lang="uk-UA" sz="17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фарба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фахівець 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Феномен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форматний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функціонувати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хвала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uk-UA" sz="1700" dirty="0" smtClean="0"/>
              <a:t>хвороба</a:t>
            </a:r>
            <a:endParaRPr lang="uk-UA" sz="17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99" y="3671875"/>
            <a:ext cx="3736975" cy="652463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B050"/>
            </a:solidFill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644008" y="4087162"/>
            <a:ext cx="3683135" cy="2431435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5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v"/>
            </a:pPr>
            <a:endParaRPr lang="uk-UA" sz="1600" dirty="0" smtClean="0">
              <a:solidFill>
                <a:schemeClr val="bg1"/>
              </a:solidFill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uk-UA" sz="1600" dirty="0" smtClean="0">
                <a:solidFill>
                  <a:schemeClr val="bg1"/>
                </a:solidFill>
              </a:rPr>
              <a:t> </a:t>
            </a:r>
            <a:r>
              <a:rPr lang="uk-UA" sz="1700" dirty="0" err="1" smtClean="0">
                <a:solidFill>
                  <a:schemeClr val="bg1"/>
                </a:solidFill>
              </a:rPr>
              <a:t>хвакт</a:t>
            </a:r>
            <a:endParaRPr lang="uk-UA" sz="1700" dirty="0">
              <a:solidFill>
                <a:schemeClr val="bg1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 err="1">
                <a:solidFill>
                  <a:schemeClr val="bg1"/>
                </a:solidFill>
              </a:rPr>
              <a:t>хварба</a:t>
            </a:r>
            <a:r>
              <a:rPr lang="uk-UA" sz="1700" dirty="0">
                <a:solidFill>
                  <a:schemeClr val="bg1"/>
                </a:solidFill>
              </a:rPr>
              <a:t>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 err="1">
                <a:solidFill>
                  <a:schemeClr val="bg1"/>
                </a:solidFill>
              </a:rPr>
              <a:t>хвахівець</a:t>
            </a:r>
            <a:endParaRPr lang="uk-UA" sz="1700" dirty="0">
              <a:solidFill>
                <a:schemeClr val="bg1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 err="1">
                <a:solidFill>
                  <a:schemeClr val="bg1"/>
                </a:solidFill>
              </a:rPr>
              <a:t>хвеномен</a:t>
            </a:r>
            <a:endParaRPr lang="uk-UA" sz="1700" dirty="0">
              <a:solidFill>
                <a:schemeClr val="bg1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 err="1">
                <a:solidFill>
                  <a:schemeClr val="bg1"/>
                </a:solidFill>
              </a:rPr>
              <a:t>хворматний</a:t>
            </a:r>
            <a:endParaRPr lang="uk-UA" sz="1700" dirty="0">
              <a:solidFill>
                <a:schemeClr val="bg1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 err="1">
                <a:solidFill>
                  <a:schemeClr val="bg1"/>
                </a:solidFill>
              </a:rPr>
              <a:t>хвункцюнувати</a:t>
            </a:r>
            <a:endParaRPr lang="uk-UA" sz="1700" dirty="0">
              <a:solidFill>
                <a:schemeClr val="bg1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>
                <a:solidFill>
                  <a:schemeClr val="bg1"/>
                </a:solidFill>
              </a:rPr>
              <a:t>фала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uk-UA" sz="1700" dirty="0" err="1" smtClean="0">
                <a:solidFill>
                  <a:schemeClr val="bg1"/>
                </a:solidFill>
              </a:rPr>
              <a:t>фороба</a:t>
            </a:r>
            <a:endParaRPr lang="uk-UA" sz="1700" dirty="0" smtClean="0">
              <a:solidFill>
                <a:schemeClr val="bg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71875"/>
            <a:ext cx="36830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6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52128"/>
          </a:xfrm>
        </p:spPr>
        <p:txBody>
          <a:bodyPr/>
          <a:lstStyle/>
          <a:p>
            <a:r>
              <a:rPr lang="uk-UA" dirty="0" smtClean="0"/>
              <a:t>Український діалект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55576" y="1268760"/>
            <a:ext cx="7920880" cy="1080120"/>
          </a:xfrm>
        </p:spPr>
        <p:txBody>
          <a:bodyPr>
            <a:noAutofit/>
          </a:bodyPr>
          <a:lstStyle/>
          <a:p>
            <a:pPr algn="just"/>
            <a:r>
              <a:rPr lang="vi-VN" sz="1600" b="1" dirty="0" smtClean="0">
                <a:solidFill>
                  <a:srgbClr val="002060"/>
                </a:solidFill>
              </a:rPr>
              <a:t>Діале́кт— </a:t>
            </a:r>
            <a:r>
              <a:rPr lang="vi-VN" sz="1600" b="1" dirty="0">
                <a:solidFill>
                  <a:srgbClr val="002060"/>
                </a:solidFill>
              </a:rPr>
              <a:t>різновид мови, що вживається як засіб порозуміння особами, пов'язаними між собою територією, фаховою або соціальною спільністю. Відтак, розрізняють територіальний і соціальний різновиди діалектів. Найчастіше поняття діалект уживають у значенні територіального </a:t>
            </a:r>
            <a:r>
              <a:rPr lang="vi-VN" sz="1600" b="1" dirty="0" smtClean="0">
                <a:solidFill>
                  <a:srgbClr val="002060"/>
                </a:solidFill>
              </a:rPr>
              <a:t>діалекту</a:t>
            </a:r>
            <a:r>
              <a:rPr lang="uk-UA" sz="1600" b="1" dirty="0" smtClean="0">
                <a:solidFill>
                  <a:srgbClr val="002060"/>
                </a:solidFill>
              </a:rPr>
              <a:t>.</a:t>
            </a:r>
            <a:endParaRPr lang="uk-UA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5143681"/>
              </p:ext>
            </p:extLst>
          </p:nvPr>
        </p:nvGraphicFramePr>
        <p:xfrm>
          <a:off x="395536" y="2492896"/>
          <a:ext cx="835292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850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6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663</TotalTime>
  <Words>1221</Words>
  <Application>Microsoft Office PowerPoint</Application>
  <PresentationFormat>Экран (4:3)</PresentationFormat>
  <Paragraphs>164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Орфоепія в українській мові</vt:lpstr>
      <vt:lpstr>План</vt:lpstr>
      <vt:lpstr>Орфоепія</vt:lpstr>
      <vt:lpstr>Орфоепічний словник української мови</vt:lpstr>
      <vt:lpstr>  Основні правила української орфоепії</vt:lpstr>
      <vt:lpstr>Приголосні</vt:lpstr>
      <vt:lpstr>ЗВУКОСПОЛУЧЕННЯ</vt:lpstr>
      <vt:lpstr>На жаль, порушення орфоепічних норм у практиці українського усного літературного мовлення трапляється ще досить часто. Інколи помилка зумовлюється пропуском одного із звуків, наприклад:</vt:lpstr>
      <vt:lpstr>Український діалект</vt:lpstr>
      <vt:lpstr>Карта діалектів України</vt:lpstr>
      <vt:lpstr>Словник діалектів</vt:lpstr>
      <vt:lpstr>Історія формування української орфоепії. 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Орфоепія</dc:title>
  <dc:creator>Оленченко</dc:creator>
  <cp:lastModifiedBy>Оленченко</cp:lastModifiedBy>
  <cp:revision>48</cp:revision>
  <dcterms:created xsi:type="dcterms:W3CDTF">2012-11-01T13:13:19Z</dcterms:created>
  <dcterms:modified xsi:type="dcterms:W3CDTF">2012-11-05T18:16:14Z</dcterms:modified>
</cp:coreProperties>
</file>