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9" r:id="rId9"/>
    <p:sldId id="265" r:id="rId10"/>
    <p:sldId id="264" r:id="rId11"/>
    <p:sldId id="263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5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A4DEC-1618-4545-9B9A-5953858E5145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5DB4-1490-424E-A4DC-FD136DB0D3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88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5DB4-1490-424E-A4DC-FD136DB0D3F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96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5DB4-1490-424E-A4DC-FD136DB0D3FD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29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27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3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888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1073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6724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4884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186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82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24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836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4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289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180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104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574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344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9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5EC734D-26D1-4AA2-A725-1AB71CD37E62}" type="datetimeFigureOut">
              <a:rPr lang="uk-UA" smtClean="0"/>
              <a:t>05.12.2013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2EA67-BCAB-4784-B7EC-24F754FFC6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5400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WMF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WM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3.WM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media" Target="../media/media13.mp3"/><Relationship Id="rId7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3.WMF"/><Relationship Id="rId4" Type="http://schemas.openxmlformats.org/officeDocument/2006/relationships/audio" Target="../media/media13.mp3"/><Relationship Id="rId9" Type="http://schemas.openxmlformats.org/officeDocument/2006/relationships/image" Target="../media/image36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40.png"/><Relationship Id="rId5" Type="http://schemas.openxmlformats.org/officeDocument/2006/relationships/image" Target="../media/image39.jfif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WMF"/><Relationship Id="rId5" Type="http://schemas.openxmlformats.org/officeDocument/2006/relationships/image" Target="../media/image19.WMF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W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W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28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3.WM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27.jpg"/><Relationship Id="rId5" Type="http://schemas.microsoft.com/office/2007/relationships/media" Target="../media/media8.mp3"/><Relationship Id="rId10" Type="http://schemas.openxmlformats.org/officeDocument/2006/relationships/image" Target="../media/image26.WMF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7385" y="1500554"/>
            <a:ext cx="5603630" cy="2989383"/>
          </a:xfrm>
        </p:spPr>
        <p:txBody>
          <a:bodyPr>
            <a:prstTxWarp prst="textPlain">
              <a:avLst>
                <a:gd name="adj" fmla="val 55178"/>
              </a:avLst>
            </a:prstTxWarp>
          </a:bodyPr>
          <a:lstStyle/>
          <a:p>
            <a:r>
              <a:rPr lang="uk-UA" dirty="0" smtClean="0">
                <a:latin typeface="Gabriola" panose="04040605051002020D02" pitchFamily="82" charset="0"/>
              </a:rPr>
              <a:t>Музичні ритми Америки</a:t>
            </a:r>
            <a:endParaRPr lang="uk-UA" dirty="0">
              <a:latin typeface="Gabriola" panose="04040605051002020D02" pitchFamily="82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189785" y="4947138"/>
            <a:ext cx="535744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63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881" y="288595"/>
            <a:ext cx="6751149" cy="1153343"/>
          </a:xfrm>
        </p:spPr>
        <p:txBody>
          <a:bodyPr>
            <a:prstTxWarp prst="textTriangleInverted">
              <a:avLst>
                <a:gd name="adj" fmla="val 44969"/>
              </a:avLst>
            </a:prstTxWarp>
          </a:bodyPr>
          <a:lstStyle/>
          <a:p>
            <a:r>
              <a:rPr lang="ru-RU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Блюз</a:t>
            </a:r>
            <a:endParaRPr lang="uk-UA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75140" y="4595446"/>
            <a:ext cx="4677506" cy="201637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u="sng" spc="50" dirty="0">
                <a:ln w="0"/>
                <a:solidFill>
                  <a:schemeClr val="bg2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Блюз</a:t>
            </a:r>
            <a:r>
              <a:rPr lang="uk-U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— світська лірична пісня афро-американців, зазвичай сумного елегійного змісту</a:t>
            </a:r>
            <a:r>
              <a:rPr lang="uk-UA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endParaRPr lang="uk-UA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5404339" y="1266092"/>
            <a:ext cx="6646984" cy="2825262"/>
          </a:xfrm>
          <a:prstGeom prst="foldedCorner">
            <a:avLst>
              <a:gd name="adj" fmla="val 171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Виражати за допомогою блюзу турботи і радості, розповідати про життя і кохання стало звичаєм негритянського населення.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них зображено життя знедоленого народу: непосильна праця, утрачена людська гідність, розлука і страждання.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 початку розвитку </a:t>
            </a:r>
            <a:r>
              <a:rPr lang="uk-UA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блюзову</a:t>
            </a:r>
            <a:r>
              <a:rPr lang="uk-UA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пісню зазвичай виконували під акомпанемент гітари або гармоніки.</a:t>
            </a:r>
            <a:endParaRPr lang="uk-UA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16" y="4377470"/>
            <a:ext cx="3575159" cy="223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1" y="1571991"/>
            <a:ext cx="3905343" cy="2893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obert Johnson - Cross Road Blu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30" y="533662"/>
            <a:ext cx="48636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9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8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41" y="0"/>
            <a:ext cx="7653828" cy="1400530"/>
          </a:xfrm>
        </p:spPr>
        <p:txBody>
          <a:bodyPr>
            <a:prstTxWarp prst="textDeflateTop">
              <a:avLst>
                <a:gd name="adj" fmla="val 64454"/>
              </a:avLst>
            </a:prstTxWarp>
          </a:bodyPr>
          <a:lstStyle/>
          <a:p>
            <a:r>
              <a:rPr lang="uk-UA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Регтайм</a:t>
            </a: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6424246" y="1652955"/>
            <a:ext cx="5767754" cy="5205046"/>
          </a:xfrm>
          <a:prstGeom prst="verticalScroll">
            <a:avLst>
              <a:gd name="adj" fmla="val 729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 dirty="0">
                <a:ln w="0"/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Регтайм</a:t>
            </a:r>
            <a:r>
              <a:rPr lang="uk-U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— 1.) спосіб гри на фортепіано, що імітував звучання банджо; 2.) форма міської танцювальної музики американських негрів.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Регтайм не має імпровізаційної форми, його записують </a:t>
            </a:r>
            <a:r>
              <a:rPr lang="uk-UA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нотами.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Регтайму </a:t>
            </a:r>
            <a:r>
              <a:rPr lang="uk-U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властиві дві різні лінії: чіткий, рівномірно акцентований маршовий </a:t>
            </a:r>
            <a:r>
              <a:rPr lang="uk-UA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ритм, </a:t>
            </a:r>
            <a:r>
              <a:rPr lang="uk-U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 чергуються окремі ноти з акордами вдвічі коротшої тривалості. </a:t>
            </a:r>
            <a:endParaRPr lang="uk-UA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Виконують </a:t>
            </a:r>
            <a:r>
              <a:rPr lang="uk-UA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регтайм у помірному або швидкому темпі.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4" y="1484287"/>
            <a:ext cx="3601627" cy="3601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83" y="3546547"/>
            <a:ext cx="4182663" cy="312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423">
            <a:off x="4380069" y="1823788"/>
            <a:ext cx="1481123" cy="1374238"/>
          </a:xfrm>
          <a:prstGeom prst="rect">
            <a:avLst/>
          </a:prstGeom>
        </p:spPr>
      </p:pic>
      <p:pic>
        <p:nvPicPr>
          <p:cNvPr id="7" name="Scott Joplin - Maple Leaf R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29" y="570279"/>
            <a:ext cx="48636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7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3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9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421" y="206534"/>
            <a:ext cx="5825025" cy="1422973"/>
          </a:xfrm>
        </p:spPr>
        <p:txBody>
          <a:bodyPr>
            <a:prstTxWarp prst="textPlain">
              <a:avLst>
                <a:gd name="adj" fmla="val 44968"/>
              </a:avLst>
            </a:prstTxWarp>
          </a:bodyPr>
          <a:lstStyle/>
          <a:p>
            <a:r>
              <a:rPr lang="uk-UA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Рок</a:t>
            </a:r>
            <a:endParaRPr lang="uk-UA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147211" y="2004645"/>
            <a:ext cx="5620543" cy="4759570"/>
          </a:xfrm>
          <a:prstGeom prst="foldedCorner">
            <a:avLst>
              <a:gd name="adj" fmla="val 129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b="1" i="1" u="sng" dirty="0" smtClean="0"/>
          </a:p>
          <a:p>
            <a:endParaRPr lang="uk-UA" sz="2000" b="1" i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r>
              <a:rPr lang="uk-UA" sz="24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Рок</a:t>
            </a:r>
            <a:r>
              <a:rPr lang="uk-UA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— музичний стиль, що характеризується чітким ритмом, застосуванням електрому­зичних і ударних інструментів.</a:t>
            </a:r>
          </a:p>
          <a:p>
            <a:r>
              <a:rPr lang="uk-UA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Від інших музичних стилів рок-музику відрізняє наявність електроінструментів, а також специфіка їх звучання: експресивна й агресивна. Головним інструментом є електрогітара – у рок-музиці вона стала візитною карт­кою.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9" b="95712" l="24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376023"/>
            <a:ext cx="2758034" cy="2829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88" y="1810665"/>
            <a:ext cx="3432641" cy="1969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5" y="4056185"/>
            <a:ext cx="4156903" cy="259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Elvis Presley - Burning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20" y="0"/>
            <a:ext cx="486368" cy="487363"/>
          </a:xfrm>
          <a:prstGeom prst="rect">
            <a:avLst/>
          </a:prstGeom>
        </p:spPr>
      </p:pic>
      <p:pic>
        <p:nvPicPr>
          <p:cNvPr id="8" name="Elvis Presley - Don't Be Crue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20" y="605981"/>
            <a:ext cx="48636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57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9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1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06534"/>
            <a:ext cx="9404723" cy="1400530"/>
          </a:xfrm>
        </p:spPr>
        <p:txBody>
          <a:bodyPr>
            <a:prstTxWarp prst="textChevron">
              <a:avLst/>
            </a:prstTxWarp>
          </a:bodyPr>
          <a:lstStyle/>
          <a:p>
            <a:pPr algn="ctr"/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Музичні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напрями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що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поєдналися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 рок-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музиці</a:t>
            </a:r>
            <a:endParaRPr lang="uk-UA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477" y="1607064"/>
            <a:ext cx="1098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u="sng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Ритм-</a:t>
            </a:r>
            <a:r>
              <a:rPr lang="uk-UA" sz="2400" b="1" i="1" u="sng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енд</a:t>
            </a:r>
            <a:r>
              <a:rPr lang="uk-UA" sz="2400" b="1" i="1" u="sng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-блюз</a:t>
            </a:r>
            <a:r>
              <a:rPr lang="uk-UA" sz="2400" dirty="0"/>
              <a:t> — музика афро-американського населення СІЛА, що поєднує танцювальний біт (біт — удар) та урбаністичний (міський) блюз.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5477" y="2922809"/>
            <a:ext cx="111017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Кантрі-</a:t>
            </a:r>
            <a:r>
              <a:rPr lang="uk-UA" sz="2400" b="1" i="1" u="sng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енд</a:t>
            </a:r>
            <a:r>
              <a:rPr lang="uk-UA" sz="2400" b="1" i="1" u="sng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-вестерн</a:t>
            </a:r>
            <a:r>
              <a:rPr lang="uk-UA" sz="2400" dirty="0"/>
              <a:t> — це ковбойські, дорожні, матроські пісні й кантрі (сільські) блюзи, що мали особливий колорит і надзвичайну виразність.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5477" y="4238555"/>
            <a:ext cx="10691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ea typeface="Batang" panose="02030600000101010101" pitchFamily="18" charset="-127"/>
                <a:cs typeface="Times New Roman" panose="02020603050405020304" pitchFamily="18" charset="0"/>
              </a:rPr>
              <a:t>Рок-н-рол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— перший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напрям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рок-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музики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набув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міжнародної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популярності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Це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водночас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новий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музичний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стиль і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новий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танець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Він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є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поєднанням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спрощеного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швидкого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за темпом ритм-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енд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-блюзу з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музикою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кантрі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Провідну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роль у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складі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інструментів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відіграє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електрогітара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, на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якій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часто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виконують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сольні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партії</a:t>
            </a:r>
            <a:r>
              <a:rPr lang="ru-RU" sz="2400" dirty="0" smtClean="0">
                <a:effectLst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  <a:endParaRPr lang="uk-UA" sz="2400" dirty="0"/>
          </a:p>
        </p:txBody>
      </p:sp>
      <p:pic>
        <p:nvPicPr>
          <p:cNvPr id="6" name="Elvis - I Want You, I Need You , I Love Y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494" y="206534"/>
            <a:ext cx="10888506" cy="64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880" y="222738"/>
            <a:ext cx="7466258" cy="1395047"/>
          </a:xfrm>
        </p:spPr>
        <p:txBody>
          <a:bodyPr>
            <a:prstTxWarp prst="textFadeUp">
              <a:avLst>
                <a:gd name="adj" fmla="val 17751"/>
              </a:avLst>
            </a:prstTxWarp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Вілл </a:t>
            </a:r>
            <a:r>
              <a:rPr lang="uk-UA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Хейлі</a:t>
            </a:r>
            <a:endParaRPr lang="uk-UA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175847" y="1711570"/>
            <a:ext cx="5392616" cy="4958862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i="1" u="sng" dirty="0" smtClean="0"/>
          </a:p>
          <a:p>
            <a:endParaRPr lang="ru-RU" sz="2000" b="1" i="1" u="sng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ru-RU" sz="2000" b="1" i="1" u="sng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Вілл</a:t>
            </a:r>
            <a:r>
              <a:rPr lang="ru-RU" sz="2000" b="1" i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i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Хейлі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–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співак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у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стилі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кантрі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та вестерн,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виконував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ритм-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енд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блюзові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композиції</a:t>
            </a:r>
            <a:r>
              <a:rPr lang="uk-UA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Його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пісня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Rock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Around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Clock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</a:t>
            </a:r>
            <a:r>
              <a:rPr lang="uk-UA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увійшла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американських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чартів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у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травні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1954 року, а з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липня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упродовж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6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тижнів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очолювала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хіт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-парад.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Протримавшись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у рейтингу 40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кращих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пісень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композиція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стала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шлягером.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1957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року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Хейлі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став першим рок-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музикантом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із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США,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який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гастролював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у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Великій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Британії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uk-UA" sz="2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своє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життя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співак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продав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більше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ніж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 млн </a:t>
            </a:r>
            <a:r>
              <a:rPr lang="ru-RU" sz="2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платівок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uk-UA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03" y="2760785"/>
            <a:ext cx="3308343" cy="3903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23" y="1957752"/>
            <a:ext cx="2598891" cy="3786556"/>
          </a:xfrm>
          <a:prstGeom prst="rect">
            <a:avLst/>
          </a:prstGeom>
        </p:spPr>
      </p:pic>
      <p:pic>
        <p:nvPicPr>
          <p:cNvPr id="6" name="Bill Haley - Rock Around The Clock (195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230" y="93154"/>
            <a:ext cx="11109716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6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4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4314092" y="3810000"/>
            <a:ext cx="7526215" cy="28956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Музика – це цілий світ: і стиль життя, і особливості психологічного стану, і вираження світогляду, і складності життєвого самовизначення.</a:t>
            </a:r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Багетная рамка 4"/>
          <p:cNvSpPr/>
          <p:nvPr/>
        </p:nvSpPr>
        <p:spPr>
          <a:xfrm>
            <a:off x="269630" y="562708"/>
            <a:ext cx="6342185" cy="2074984"/>
          </a:xfrm>
          <a:prstGeom prst="bevel">
            <a:avLst>
              <a:gd name="adj" fmla="val 1310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Американська музика – </a:t>
            </a:r>
            <a:r>
              <a:rPr lang="uk-UA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єдино-джерело більшості сучасних найпоширеніших жанрів музичного мистецтва.</a:t>
            </a:r>
            <a:endParaRPr lang="uk-UA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15" y="785446"/>
            <a:ext cx="4536831" cy="341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" y="2995485"/>
            <a:ext cx="2999398" cy="317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30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3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336190" y="2192217"/>
            <a:ext cx="3667981" cy="4103076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uk-UA" sz="2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Джаз</a:t>
            </a:r>
            <a:r>
              <a:rPr lang="uk-UA" sz="2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народився у Новому Орлеані і поєднував енергійні ритми африканських рабів із простими мелодіями і співзвуччями, що колоністи привезли з Європи.</a:t>
            </a:r>
            <a:endParaRPr lang="uk-UA" sz="2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87">
            <a:off x="8135793" y="977095"/>
            <a:ext cx="3124200" cy="317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36189" y="257908"/>
            <a:ext cx="7084519" cy="1595340"/>
          </a:xfrm>
        </p:spPr>
        <p:txBody>
          <a:bodyPr>
            <a:prstTxWarp prst="textFadeRight">
              <a:avLst>
                <a:gd name="adj" fmla="val 35109"/>
              </a:avLst>
            </a:prstTxWarp>
          </a:bodyPr>
          <a:lstStyle/>
          <a:p>
            <a:r>
              <a:rPr lang="uk-UA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Джаз</a:t>
            </a:r>
            <a:endParaRPr lang="uk-UA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Двойная волна 7"/>
          <p:cNvSpPr/>
          <p:nvPr/>
        </p:nvSpPr>
        <p:spPr>
          <a:xfrm>
            <a:off x="4337539" y="4360985"/>
            <a:ext cx="7666892" cy="2379783"/>
          </a:xfrm>
          <a:prstGeom prst="double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Вирізняється джаз імпровізаційністю, підвищеною емоційністю, витонченою ритмічністю, специфічним складом виконавців та інструментів, використанням різноманітних тембрових барв, звуконаслідуванням тощо.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695" y="1853248"/>
            <a:ext cx="2508656" cy="235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1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68" y="107826"/>
            <a:ext cx="9037149" cy="1458143"/>
          </a:xfrm>
        </p:spPr>
        <p:txBody>
          <a:bodyPr>
            <a:prstTxWarp prst="textDeflateBottom">
              <a:avLst>
                <a:gd name="adj" fmla="val 45815"/>
              </a:avLst>
            </a:prstTxWarp>
          </a:bodyPr>
          <a:lstStyle/>
          <a:p>
            <a:r>
              <a:rPr lang="uk-UA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Луї </a:t>
            </a:r>
            <a:r>
              <a:rPr lang="uk-UA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Армстронг</a:t>
            </a:r>
            <a:endParaRPr lang="uk-UA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568" y="5047898"/>
            <a:ext cx="116175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Луї </a:t>
            </a:r>
            <a:r>
              <a:rPr lang="uk-UA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Армстронг</a:t>
            </a:r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 </a:t>
            </a:r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— вокаліст, композитор, творець і керівник джазових оркестрів і ансамблів, кіноактор. Він створив віртуозний імпровізаційний виконавський стиль гри на трубі, якому властиве вільне трактування мелодій.</a:t>
            </a:r>
            <a:endParaRPr lang="uk-UA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79" y="1565969"/>
            <a:ext cx="4189768" cy="3263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238">
            <a:off x="323712" y="1719896"/>
            <a:ext cx="2973553" cy="288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нутый угол 7"/>
          <p:cNvSpPr/>
          <p:nvPr/>
        </p:nvSpPr>
        <p:spPr>
          <a:xfrm>
            <a:off x="3620427" y="1277815"/>
            <a:ext cx="4019824" cy="3770083"/>
          </a:xfrm>
          <a:prstGeom prst="foldedCorne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000" dirty="0"/>
          </a:p>
          <a:p>
            <a:pPr algn="ctr"/>
            <a:endParaRPr lang="ru-RU" sz="2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2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Армстронг</a:t>
            </a:r>
            <a:r>
              <a:rPr lang="ru-RU" sz="2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розробив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особливу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манеру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виконання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—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спів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«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скетом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» 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різновид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джазового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співу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коли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мелодію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імпровізують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додають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до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неї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безглуздий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набір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слів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; тут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спів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стає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своєрідним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додатковим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2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інструментом</a:t>
            </a:r>
            <a:r>
              <a:rPr lang="ru-RU" sz="2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).</a:t>
            </a:r>
            <a:r>
              <a:rPr lang="ru-RU" sz="2200" dirty="0"/>
              <a:t/>
            </a:r>
            <a:br>
              <a:rPr lang="ru-RU" sz="2200" dirty="0"/>
            </a:br>
            <a:endParaRPr lang="uk-UA" sz="2200" dirty="0"/>
          </a:p>
        </p:txBody>
      </p:sp>
      <p:pic>
        <p:nvPicPr>
          <p:cNvPr id="14" name="Louis Armstrong - What a wonderful 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822" y="450450"/>
            <a:ext cx="584132" cy="5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3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52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2 3"/>
          <p:cNvSpPr/>
          <p:nvPr/>
        </p:nvSpPr>
        <p:spPr>
          <a:xfrm>
            <a:off x="3772524" y="2245958"/>
            <a:ext cx="4759569" cy="2368061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Джаз</a:t>
            </a:r>
            <a:endParaRPr lang="uk-UA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98938" y="316266"/>
            <a:ext cx="3868615" cy="158261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Сп</a:t>
            </a:r>
            <a:r>
              <a:rPr lang="uk-UA" sz="32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і</a:t>
            </a:r>
            <a:r>
              <a:rPr lang="ru-RU" sz="32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річуелс</a:t>
            </a:r>
            <a:endParaRPr lang="uk-UA" sz="3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8065475" y="266587"/>
            <a:ext cx="3868615" cy="158261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800" b="1" dirty="0" smtClean="0">
                <a:ln/>
                <a:solidFill>
                  <a:schemeClr val="accent4"/>
                </a:solidFill>
              </a:rPr>
              <a:t>Свінг</a:t>
            </a:r>
            <a:endParaRPr lang="uk-UA" sz="4800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8065476" y="4976446"/>
            <a:ext cx="3868615" cy="158261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Блюз</a:t>
            </a:r>
            <a:endParaRPr lang="uk-UA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106549" y="4983166"/>
            <a:ext cx="3868615" cy="158261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Ґоспел</a:t>
            </a:r>
            <a:endParaRPr lang="uk-UA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Стрелка вправо с вырезом 8"/>
          <p:cNvSpPr/>
          <p:nvPr/>
        </p:nvSpPr>
        <p:spPr>
          <a:xfrm rot="3095977">
            <a:off x="7620918" y="4449401"/>
            <a:ext cx="832337" cy="691662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с вырезом 9"/>
          <p:cNvSpPr/>
          <p:nvPr/>
        </p:nvSpPr>
        <p:spPr>
          <a:xfrm rot="8087752">
            <a:off x="3640012" y="4422816"/>
            <a:ext cx="832337" cy="691662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право с вырезом 10"/>
          <p:cNvSpPr/>
          <p:nvPr/>
        </p:nvSpPr>
        <p:spPr>
          <a:xfrm rot="13569126">
            <a:off x="3894062" y="1700601"/>
            <a:ext cx="832337" cy="691662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с вырезом 11"/>
          <p:cNvSpPr/>
          <p:nvPr/>
        </p:nvSpPr>
        <p:spPr>
          <a:xfrm rot="18380965">
            <a:off x="7804485" y="1781974"/>
            <a:ext cx="832337" cy="691662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416" y="2119863"/>
            <a:ext cx="1457325" cy="26487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5" y="2245958"/>
            <a:ext cx="2391500" cy="25016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982">
            <a:off x="5462541" y="188254"/>
            <a:ext cx="1307944" cy="1739280"/>
          </a:xfrm>
          <a:prstGeom prst="rect">
            <a:avLst/>
          </a:prstGeom>
        </p:spPr>
      </p:pic>
      <p:sp>
        <p:nvSpPr>
          <p:cNvPr id="22" name="Облако 21"/>
          <p:cNvSpPr/>
          <p:nvPr/>
        </p:nvSpPr>
        <p:spPr>
          <a:xfrm>
            <a:off x="4059585" y="5233103"/>
            <a:ext cx="3868615" cy="158261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Регтайм</a:t>
            </a:r>
            <a:endParaRPr lang="uk-UA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Стрелка вправо с вырезом 22"/>
          <p:cNvSpPr/>
          <p:nvPr/>
        </p:nvSpPr>
        <p:spPr>
          <a:xfrm rot="5400000">
            <a:off x="5736139" y="4482611"/>
            <a:ext cx="832337" cy="691662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4" name="Sinatra and Louis Armstrong Birth of the Blu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057" y="80766"/>
            <a:ext cx="10856685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65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604" y="206533"/>
            <a:ext cx="9404723" cy="1400530"/>
          </a:xfrm>
        </p:spPr>
        <p:txBody>
          <a:bodyPr>
            <a:prstTxWarp prst="textWave4">
              <a:avLst>
                <a:gd name="adj1" fmla="val 6250"/>
                <a:gd name="adj2" fmla="val 2119"/>
              </a:avLst>
            </a:prstTxWarp>
          </a:bodyPr>
          <a:lstStyle/>
          <a:p>
            <a:r>
              <a:rPr lang="uk-UA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Спірічуелс</a:t>
            </a:r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endParaRPr lang="uk-UA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152399" y="1658814"/>
            <a:ext cx="6904893" cy="2754923"/>
          </a:xfrm>
          <a:prstGeom prst="frame">
            <a:avLst>
              <a:gd name="adj1" fmla="val 819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Спірічуелс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— жанр духовних співів афро-американців.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Багатоголосся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 гармонії та </a:t>
            </a:r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мелодії поєднуються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 </a:t>
            </a:r>
            <a:r>
              <a:rPr lang="uk-UA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спірічуелсі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із виражальними засобами і прийомами афро-американської музики.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4"/>
          <a:stretch/>
        </p:blipFill>
        <p:spPr>
          <a:xfrm>
            <a:off x="7291779" y="1716929"/>
            <a:ext cx="4750409" cy="2351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Двойная волна 5"/>
          <p:cNvSpPr/>
          <p:nvPr/>
        </p:nvSpPr>
        <p:spPr>
          <a:xfrm>
            <a:off x="5700004" y="4465489"/>
            <a:ext cx="6342184" cy="2386147"/>
          </a:xfrm>
          <a:prstGeom prst="doubleWave">
            <a:avLst>
              <a:gd name="adj1" fmla="val 6250"/>
              <a:gd name="adj2" fmla="val 1266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Поетичний зміст пов'язаний із біблійними текстами, а також із повсякденним життям афро-американців. </a:t>
            </a:r>
            <a:r>
              <a:rPr lang="uk-UA" sz="2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Спірічуелс</a:t>
            </a:r>
            <a:r>
              <a:rPr lang="uk-UA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виконують хором без інструментального супроводу, із плесканням у долоні й танцювальними рухами співаків.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4" y="4465488"/>
            <a:ext cx="4067908" cy="236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ouis Armstrong - Let My People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29" y="569331"/>
            <a:ext cx="48636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89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8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201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711" y="-252421"/>
            <a:ext cx="8544781" cy="1677402"/>
          </a:xfrm>
        </p:spPr>
        <p:txBody>
          <a:bodyPr>
            <a:prstTxWarp prst="textSlantUp">
              <a:avLst>
                <a:gd name="adj" fmla="val 42999"/>
              </a:avLst>
            </a:prstTxWarp>
          </a:bodyPr>
          <a:lstStyle/>
          <a:p>
            <a:r>
              <a:rPr lang="uk-UA" sz="7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Ґоспел</a:t>
            </a:r>
            <a:r>
              <a:rPr lang="uk-UA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endParaRPr lang="uk-UA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17322" y="1424981"/>
            <a:ext cx="525193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Ґоспел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— вид музики, що походить від сольних одноголосних духовних гімнів північноамериканських негрів-баптистів на сюжети з Євангелія. Музика </a:t>
            </a:r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ґоспел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— здебільшого вокальна, гармонічна, спирається на релігійні (християнські) тексти.</a:t>
            </a:r>
          </a:p>
          <a:p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Деякі форми </a:t>
            </a:r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ґоспелу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виконують із супроводом електрогітар, барабанів та бас-гітари.</a:t>
            </a:r>
          </a:p>
          <a:p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З-поміж найвідоміших виконавців </a:t>
            </a:r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ґоспелу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— </a:t>
            </a:r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Махалія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Джексон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Елвіс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Преслі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2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Літл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Ричард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Джонні Кеш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Біллі Престон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Ел Ґрін</a:t>
            </a:r>
            <a:r>
              <a:rPr lang="uk-UA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та ін.</a:t>
            </a:r>
            <a:endParaRPr lang="uk-UA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62" y="3406565"/>
            <a:ext cx="3128142" cy="337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2" y="1618516"/>
            <a:ext cx="3124722" cy="382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20" y="1208510"/>
            <a:ext cx="1888425" cy="2080824"/>
          </a:xfrm>
          <a:prstGeom prst="rect">
            <a:avLst/>
          </a:prstGeom>
        </p:spPr>
      </p:pic>
      <p:pic>
        <p:nvPicPr>
          <p:cNvPr id="7" name="Elvis Presley So High gosp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530" y="586280"/>
            <a:ext cx="48636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1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300"/>
                            </p:stCondLst>
                            <p:childTnLst>
                              <p:par>
                                <p:cTn id="35" presetID="25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89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39" y="140677"/>
            <a:ext cx="9905999" cy="1595340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uk-UA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Вітні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Х'юстон </a:t>
            </a: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4114800" y="2942492"/>
            <a:ext cx="8077200" cy="3645877"/>
          </a:xfrm>
          <a:prstGeom prst="verticalScroll">
            <a:avLst>
              <a:gd name="adj" fmla="val 76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Вітні</a:t>
            </a:r>
            <a:r>
              <a:rPr lang="uk-UA" sz="2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Х'юстон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— американська поп-співачка, яка працювала також у напрямах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та </a:t>
            </a:r>
            <a:r>
              <a:rPr lang="uk-UA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ґоспел</a:t>
            </a:r>
            <a:r>
              <a:rPr lang="uk-U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endParaRPr lang="uk-UA" sz="2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Одна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найуспішніших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співачок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світу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Кількість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проданих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нею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записів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становить 170 млн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примірників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Вітні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розпочала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творчу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кар'єру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1985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року.</a:t>
            </a:r>
            <a:endParaRPr lang="uk-UA" sz="2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Х'юстон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має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найбільше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нагород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з-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поміж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артистів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86" y="1646304"/>
            <a:ext cx="4372708" cy="1255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28" y="1396571"/>
            <a:ext cx="856220" cy="1464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2128757"/>
            <a:ext cx="3516923" cy="4278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Whitney Huston - I will always love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326" y="450984"/>
            <a:ext cx="48636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55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3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193" y="0"/>
            <a:ext cx="6387735" cy="1431217"/>
          </a:xfrm>
        </p:spPr>
        <p:txBody>
          <a:bodyPr>
            <a:prstTxWarp prst="textWave2">
              <a:avLst>
                <a:gd name="adj1" fmla="val 12500"/>
                <a:gd name="adj2" fmla="val 1371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err="1" smtClean="0">
                <a:ln/>
                <a:solidFill>
                  <a:schemeClr val="accent3"/>
                </a:solidFill>
              </a:rPr>
              <a:t>Св</a:t>
            </a:r>
            <a:r>
              <a:rPr lang="uk-UA" b="1" dirty="0" smtClean="0">
                <a:ln/>
                <a:solidFill>
                  <a:schemeClr val="accent3"/>
                </a:solidFill>
              </a:rPr>
              <a:t>і</a:t>
            </a:r>
            <a:r>
              <a:rPr lang="ru-RU" b="1" dirty="0" err="1" smtClean="0">
                <a:ln/>
                <a:solidFill>
                  <a:schemeClr val="accent3"/>
                </a:solidFill>
              </a:rPr>
              <a:t>нг</a:t>
            </a:r>
            <a:endParaRPr lang="uk-UA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378" y="1611898"/>
            <a:ext cx="598396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Свінг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— стиль джазу, у якому відсутня колективна імпровізація, а на перший план виступають аранжування та сольна імпровізація.</a:t>
            </a:r>
          </a:p>
          <a:p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Свінг вирізняється передусім активністю контрабасу й барабанів, помірним або швидким темпом та неповторним ритмом.</a:t>
            </a:r>
          </a:p>
          <a:p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«Королем» свінгу вважають </a:t>
            </a:r>
            <a:r>
              <a:rPr lang="uk-UA" sz="2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Бенні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2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Гудмена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З-поміж найвідоміших виконавців свінгу — 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Ф. </a:t>
            </a:r>
            <a:r>
              <a:rPr lang="uk-UA" sz="2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Сінатра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Б. </a:t>
            </a:r>
            <a:r>
              <a:rPr lang="uk-UA" sz="2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Кросбі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2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та ін.</a:t>
            </a:r>
            <a:endParaRPr lang="uk-UA" sz="2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92" y="427448"/>
            <a:ext cx="3202139" cy="2976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92" y="3327533"/>
            <a:ext cx="4349261" cy="3378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enny Goodman - And The Angels 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339" y="599960"/>
            <a:ext cx="486368" cy="48736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0442467" y="1839403"/>
            <a:ext cx="1328957" cy="1243702"/>
            <a:chOff x="10442467" y="1839403"/>
            <a:chExt cx="1328957" cy="1243702"/>
          </a:xfrm>
        </p:grpSpPr>
        <p:pic>
          <p:nvPicPr>
            <p:cNvPr id="9" name="Frank Sinatra - Strangers In The Night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2587" y="2222933"/>
              <a:ext cx="468374" cy="487363"/>
            </a:xfrm>
            <a:prstGeom prst="rect">
              <a:avLst/>
            </a:prstGeom>
          </p:spPr>
        </p:pic>
        <p:pic>
          <p:nvPicPr>
            <p:cNvPr id="11" name="Frank Sinatra - New York, New York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2467" y="1839403"/>
              <a:ext cx="468374" cy="487363"/>
            </a:xfrm>
            <a:prstGeom prst="rect">
              <a:avLst/>
            </a:prstGeom>
          </p:spPr>
        </p:pic>
        <p:pic>
          <p:nvPicPr>
            <p:cNvPr id="14" name="Frank Sinatra - Let It Snow">
              <a:hlinkClick r:id="" action="ppaction://media"/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3050" y="2595742"/>
              <a:ext cx="468374" cy="487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17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1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284</TotalTime>
  <Words>758</Words>
  <Application>Microsoft Office PowerPoint</Application>
  <PresentationFormat>Широкоэкранный</PresentationFormat>
  <Paragraphs>66</Paragraphs>
  <Slides>14</Slides>
  <Notes>2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Batang</vt:lpstr>
      <vt:lpstr>Arial</vt:lpstr>
      <vt:lpstr>Calibri</vt:lpstr>
      <vt:lpstr>Century Gothic</vt:lpstr>
      <vt:lpstr>Gabriola</vt:lpstr>
      <vt:lpstr>Times New Roman</vt:lpstr>
      <vt:lpstr>Wingdings</vt:lpstr>
      <vt:lpstr>Wingdings 3</vt:lpstr>
      <vt:lpstr>Ион</vt:lpstr>
      <vt:lpstr>Музичні ритми Америки</vt:lpstr>
      <vt:lpstr>Презентация PowerPoint</vt:lpstr>
      <vt:lpstr>Джаз</vt:lpstr>
      <vt:lpstr>Луї Армстронг</vt:lpstr>
      <vt:lpstr>Презентация PowerPoint</vt:lpstr>
      <vt:lpstr>Спірічуелс </vt:lpstr>
      <vt:lpstr>Ґоспел </vt:lpstr>
      <vt:lpstr>Вітні Х'юстон </vt:lpstr>
      <vt:lpstr>Свінг</vt:lpstr>
      <vt:lpstr>Блюз</vt:lpstr>
      <vt:lpstr>Регтайм</vt:lpstr>
      <vt:lpstr>Рок</vt:lpstr>
      <vt:lpstr>Музичні напрями, що поєдналися у рок-музиці</vt:lpstr>
      <vt:lpstr>Вілл Хейлі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Музичні ритми Америки</dc:title>
  <dc:creator>Діма Карабка</dc:creator>
  <cp:lastModifiedBy>Діма Карабка</cp:lastModifiedBy>
  <cp:revision>38</cp:revision>
  <dcterms:created xsi:type="dcterms:W3CDTF">2013-12-05T18:19:43Z</dcterms:created>
  <dcterms:modified xsi:type="dcterms:W3CDTF">2013-12-05T23:03:55Z</dcterms:modified>
</cp:coreProperties>
</file>